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80" r:id="rId28"/>
    <p:sldId id="381" r:id="rId29"/>
    <p:sldId id="382" r:id="rId30"/>
    <p:sldId id="383" r:id="rId31"/>
    <p:sldId id="384" r:id="rId32"/>
    <p:sldId id="385" r:id="rId33"/>
    <p:sldId id="386" r:id="rId34"/>
    <p:sldId id="387" r:id="rId35"/>
    <p:sldId id="329"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a:t>
            </a:r>
            <a:r>
              <a:rPr lang="tr-TR" dirty="0" smtClean="0"/>
              <a:t>5</a:t>
            </a:r>
            <a:endParaRPr lang="tr-TR" dirty="0"/>
          </a:p>
        </p:txBody>
      </p:sp>
      <p:sp>
        <p:nvSpPr>
          <p:cNvPr id="5" name="Alt Başlık 4"/>
          <p:cNvSpPr>
            <a:spLocks noGrp="1"/>
          </p:cNvSpPr>
          <p:nvPr>
            <p:ph type="subTitle" idx="1"/>
          </p:nvPr>
        </p:nvSpPr>
        <p:spPr/>
        <p:txBody>
          <a:bodyPr>
            <a:normAutofit/>
          </a:bodyPr>
          <a:lstStyle/>
          <a:p>
            <a:r>
              <a:rPr lang="tr-TR" dirty="0" smtClean="0"/>
              <a:t>ANI (HATIRA) – GÜNLÜK – YAZINSAL (EDEBİ) MEKTUP</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Anı (Hatıra) (1)</a:t>
            </a:r>
            <a:endParaRPr lang="tr-TR" dirty="0"/>
          </a:p>
        </p:txBody>
      </p:sp>
      <p:sp>
        <p:nvSpPr>
          <p:cNvPr id="3" name="İçerik Yer Tutucusu 2"/>
          <p:cNvSpPr>
            <a:spLocks noGrp="1"/>
          </p:cNvSpPr>
          <p:nvPr>
            <p:ph idx="1"/>
          </p:nvPr>
        </p:nvSpPr>
        <p:spPr/>
        <p:txBody>
          <a:bodyPr/>
          <a:lstStyle/>
          <a:p>
            <a:r>
              <a:rPr lang="tr-TR" dirty="0"/>
              <a:t>Bir kimsenin yaşadığı, gördüğü, duyduğu ve belleğinde iz bırakmış olayları, geçmiş yaşantısından bir kesit içinde anlattığı yazılardır. </a:t>
            </a:r>
          </a:p>
          <a:p>
            <a:r>
              <a:rPr lang="tr-TR" dirty="0"/>
              <a:t>Anıların; gerçek yaşantıya dayandığı için içtenlikli bir dille, açık sözlülükle, doğrular ve gerçekler çarpıtılmadan yazılması beklenir. </a:t>
            </a:r>
            <a:endParaRPr lang="tr-TR" dirty="0" smtClean="0"/>
          </a:p>
          <a:p>
            <a:r>
              <a:rPr lang="tr-TR" dirty="0" smtClean="0"/>
              <a:t>Geçmişin </a:t>
            </a:r>
            <a:r>
              <a:rPr lang="tr-TR" dirty="0"/>
              <a:t>anımsanması yoluyla yazıldığı için, yazanın bellek gücüne bağlı olarak anlatılanların bir kısmında atlamalar, siliklikler olabilir; ama kişinin düşleminden kaynaklanan ögeler bulunamaz. </a:t>
            </a:r>
          </a:p>
          <a:p>
            <a:endParaRPr lang="tr-TR" dirty="0"/>
          </a:p>
        </p:txBody>
      </p:sp>
    </p:spTree>
    <p:extLst>
      <p:ext uri="{BB962C8B-B14F-4D97-AF65-F5344CB8AC3E}">
        <p14:creationId xmlns:p14="http://schemas.microsoft.com/office/powerpoint/2010/main" val="2961927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(2)</a:t>
            </a:r>
            <a:endParaRPr lang="tr-TR" dirty="0"/>
          </a:p>
        </p:txBody>
      </p:sp>
      <p:sp>
        <p:nvSpPr>
          <p:cNvPr id="3" name="İçerik Yer Tutucusu 2"/>
          <p:cNvSpPr>
            <a:spLocks noGrp="1"/>
          </p:cNvSpPr>
          <p:nvPr>
            <p:ph idx="1"/>
          </p:nvPr>
        </p:nvSpPr>
        <p:spPr/>
        <p:txBody>
          <a:bodyPr/>
          <a:lstStyle/>
          <a:p>
            <a:r>
              <a:rPr lang="tr-TR" dirty="0"/>
              <a:t>Her kesimden, her meslekten kişiler anı yazabilir. </a:t>
            </a:r>
            <a:endParaRPr lang="tr-TR" dirty="0" smtClean="0"/>
          </a:p>
          <a:p>
            <a:r>
              <a:rPr lang="tr-TR" dirty="0" smtClean="0"/>
              <a:t>Bunun </a:t>
            </a:r>
            <a:r>
              <a:rPr lang="tr-TR" dirty="0"/>
              <a:t>çeşitli nedenleri olabilir: yaşanan bazı olayların, tanınan bazı kişilerin unutulmamasını sağlamak; bir gerçeği ortaya koymaya çalışmak; geçmişle hesaplaşmak; geçmişi yeniden yaşamayı istemek; itiraf etme gereksinimi duyduğu bir olayı anlatıp rahatlamak; yazma alışkanlığını böyle bir örnekle de sürdürmek; görgü ve deneyimini gelecek kuşaklara aktararak onların bundan yararlanacağını ummak… </a:t>
            </a:r>
          </a:p>
          <a:p>
            <a:endParaRPr lang="tr-TR" dirty="0"/>
          </a:p>
        </p:txBody>
      </p:sp>
    </p:spTree>
    <p:extLst>
      <p:ext uri="{BB962C8B-B14F-4D97-AF65-F5344CB8AC3E}">
        <p14:creationId xmlns:p14="http://schemas.microsoft.com/office/powerpoint/2010/main" val="127627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(3)</a:t>
            </a:r>
            <a:endParaRPr lang="tr-TR" dirty="0"/>
          </a:p>
        </p:txBody>
      </p:sp>
      <p:sp>
        <p:nvSpPr>
          <p:cNvPr id="3" name="İçerik Yer Tutucusu 2"/>
          <p:cNvSpPr>
            <a:spLocks noGrp="1"/>
          </p:cNvSpPr>
          <p:nvPr>
            <p:ph idx="1"/>
          </p:nvPr>
        </p:nvSpPr>
        <p:spPr/>
        <p:txBody>
          <a:bodyPr/>
          <a:lstStyle/>
          <a:p>
            <a:r>
              <a:rPr lang="tr-TR" dirty="0"/>
              <a:t>Yazan kişilerin mesleğine, anlattıklarının içeriğine göre anılar türlere ayrılabilir: siyasal ve askerî anılar, dışişleriyle ilgili anılar, cezaevi anıları, edebiyat ve sanat konularıyla ilgili anılar, basın anıları, eğitim-öğretim anıları… </a:t>
            </a:r>
            <a:endParaRPr lang="tr-TR" dirty="0" smtClean="0"/>
          </a:p>
          <a:p>
            <a:r>
              <a:rPr lang="tr-TR" dirty="0" smtClean="0"/>
              <a:t>Bunlar</a:t>
            </a:r>
            <a:r>
              <a:rPr lang="tr-TR" dirty="0"/>
              <a:t>, kişinin yaşamına olduğu kadar o dönemin koşullarına, toplum yapısına, yaşantı biçimine ilişkin ipuçları verir. </a:t>
            </a:r>
          </a:p>
          <a:p>
            <a:endParaRPr lang="tr-TR" dirty="0"/>
          </a:p>
        </p:txBody>
      </p:sp>
    </p:spTree>
    <p:extLst>
      <p:ext uri="{BB962C8B-B14F-4D97-AF65-F5344CB8AC3E}">
        <p14:creationId xmlns:p14="http://schemas.microsoft.com/office/powerpoint/2010/main" val="171670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(4)</a:t>
            </a:r>
            <a:endParaRPr lang="tr-TR" dirty="0"/>
          </a:p>
        </p:txBody>
      </p:sp>
      <p:sp>
        <p:nvSpPr>
          <p:cNvPr id="3" name="İçerik Yer Tutucusu 2"/>
          <p:cNvSpPr>
            <a:spLocks noGrp="1"/>
          </p:cNvSpPr>
          <p:nvPr>
            <p:ph idx="1"/>
          </p:nvPr>
        </p:nvSpPr>
        <p:spPr/>
        <p:txBody>
          <a:bodyPr/>
          <a:lstStyle/>
          <a:p>
            <a:r>
              <a:rPr lang="tr-TR" dirty="0"/>
              <a:t>Toplumda önemli görev ve konumlarda bulunmuş devlet adamı, politikacı, sanatçı, bilim adamı gibi kişilerin yazdığı anılar; daha geniş kitleleri ilgilendiren konuları da kapsar. </a:t>
            </a:r>
            <a:endParaRPr lang="tr-TR" dirty="0" smtClean="0"/>
          </a:p>
          <a:p>
            <a:r>
              <a:rPr lang="tr-TR" dirty="0" smtClean="0"/>
              <a:t>Bunlar</a:t>
            </a:r>
            <a:r>
              <a:rPr lang="tr-TR" dirty="0"/>
              <a:t>, çoğu bakımdan, ilgili oldukları tarihsel döneme ışık tutarak yeterince bilinmeyen ya da yeterince aydınlanmamış konuların gün yüzüne çıkmasına yardımcı olur. </a:t>
            </a:r>
            <a:endParaRPr lang="tr-TR" dirty="0" smtClean="0"/>
          </a:p>
          <a:p>
            <a:r>
              <a:rPr lang="tr-TR" dirty="0" smtClean="0"/>
              <a:t>Anıların </a:t>
            </a:r>
            <a:r>
              <a:rPr lang="tr-TR" dirty="0"/>
              <a:t>türüne ve niteliğine göre, birtakım belge ve tanıklıklarla desteklenmesi de mümkündür. </a:t>
            </a:r>
          </a:p>
          <a:p>
            <a:endParaRPr lang="tr-TR" dirty="0"/>
          </a:p>
        </p:txBody>
      </p:sp>
    </p:spTree>
    <p:extLst>
      <p:ext uri="{BB962C8B-B14F-4D97-AF65-F5344CB8AC3E}">
        <p14:creationId xmlns:p14="http://schemas.microsoft.com/office/powerpoint/2010/main" val="2627516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(5)</a:t>
            </a:r>
            <a:endParaRPr lang="tr-TR" dirty="0"/>
          </a:p>
        </p:txBody>
      </p:sp>
      <p:sp>
        <p:nvSpPr>
          <p:cNvPr id="3" name="İçerik Yer Tutucusu 2"/>
          <p:cNvSpPr>
            <a:spLocks noGrp="1"/>
          </p:cNvSpPr>
          <p:nvPr>
            <p:ph idx="1"/>
          </p:nvPr>
        </p:nvSpPr>
        <p:spPr/>
        <p:txBody>
          <a:bodyPr/>
          <a:lstStyle/>
          <a:p>
            <a:r>
              <a:rPr lang="tr-TR" dirty="0"/>
              <a:t>Bu türün dünya edebiyatındaki ilk örneği, eski Yunan’da MÖ 427-355 yılları arasında yaşamış olan </a:t>
            </a:r>
            <a:r>
              <a:rPr lang="tr-TR" dirty="0" err="1"/>
              <a:t>Ksenophon’un</a:t>
            </a:r>
            <a:r>
              <a:rPr lang="tr-TR" dirty="0"/>
              <a:t> </a:t>
            </a:r>
            <a:r>
              <a:rPr lang="tr-TR" dirty="0" err="1">
                <a:solidFill>
                  <a:srgbClr val="C00000"/>
                </a:solidFill>
              </a:rPr>
              <a:t>Anabasis</a:t>
            </a:r>
            <a:r>
              <a:rPr lang="tr-TR" dirty="0"/>
              <a:t> adlı eseridir. </a:t>
            </a:r>
            <a:endParaRPr lang="tr-TR" dirty="0" smtClean="0"/>
          </a:p>
          <a:p>
            <a:r>
              <a:rPr lang="tr-TR" dirty="0" smtClean="0"/>
              <a:t>Türk </a:t>
            </a:r>
            <a:r>
              <a:rPr lang="tr-TR" dirty="0"/>
              <a:t>edebiyatında ise, Babür İmparatorluğu’nun kurucusu Babür Şah (1483-1530) tarafından yazılmış olan </a:t>
            </a:r>
            <a:r>
              <a:rPr lang="tr-TR" dirty="0" err="1">
                <a:solidFill>
                  <a:srgbClr val="C00000"/>
                </a:solidFill>
              </a:rPr>
              <a:t>Babürname</a:t>
            </a:r>
            <a:r>
              <a:rPr lang="tr-TR" dirty="0"/>
              <a:t>, anı türünün ilk örneğidir. </a:t>
            </a:r>
          </a:p>
          <a:p>
            <a:endParaRPr lang="tr-TR" dirty="0"/>
          </a:p>
        </p:txBody>
      </p:sp>
    </p:spTree>
    <p:extLst>
      <p:ext uri="{BB962C8B-B14F-4D97-AF65-F5344CB8AC3E}">
        <p14:creationId xmlns:p14="http://schemas.microsoft.com/office/powerpoint/2010/main" val="668998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(6)</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Türün modern yazarlarından bazıları şunlardır: Ahmet Rasim (Muharrir, Şair, Edip), Ahmet İhsan Tokgöz (Matbuat Hatıralarım), Halit Ziya Uşaklıgil (Kırk Yıl), Hüseyin Cahit Yalçın (Kavgalarım), Halide Edip Adıvar (Türkün Ateşle İmtihanı), Refik Halit Karay (Üç Nesil - Üç Hayat), Yahya Kemal Beyatlı (Siyasi ve Edebi Portreler), Yakup Kadri Karaosmanoğlu (Gençlik ve Edebiyat Hatıraları), Abdülhak Şinasi Hisar (Boğaziçi Yalıları), Halit Fahri </a:t>
            </a:r>
            <a:r>
              <a:rPr lang="tr-TR" dirty="0" err="1"/>
              <a:t>Ozansoy</a:t>
            </a:r>
            <a:r>
              <a:rPr lang="tr-TR" dirty="0"/>
              <a:t> (Edebiyatçılarımız Geçiyor), Ali Fuat Cebesoy (Siyasi Hatıralar), Yusuf Ziya Ortaç (Bizim Yokuş, Portreler), Halikarnas Balıkçısı (Mavi Sürgün), Samet Ağaoğlu (Aşina Yüzler), Cahit Irgat (Çok Yaşasın Ölüler), Hasan İzzettin Dinamo (II. Dünya Savaşından Edebiyat Anıları), Samim Kocagöz (Bu da Geçti Yahu), Sevinç </a:t>
            </a:r>
            <a:r>
              <a:rPr lang="tr-TR" dirty="0" err="1"/>
              <a:t>Çokum</a:t>
            </a:r>
            <a:r>
              <a:rPr lang="tr-TR" dirty="0"/>
              <a:t> (Hevenk – Kayıp), Aziz Nesin (Böyle Gelmiş Böyle Gitmez), Oktay Akbal (Şair Dostlarım), Sevgi Soysal (Yıldırım Bölge Kadınlar Koğuşu), Erhan Bener (Bürokratlar, Arabalarım), Mina Urgan (Bir Dinozorun Anıları</a:t>
            </a:r>
            <a:r>
              <a:rPr lang="tr-TR" dirty="0" smtClean="0"/>
              <a:t>)…</a:t>
            </a:r>
            <a:endParaRPr lang="tr-TR" dirty="0"/>
          </a:p>
        </p:txBody>
      </p:sp>
    </p:spTree>
    <p:extLst>
      <p:ext uri="{BB962C8B-B14F-4D97-AF65-F5344CB8AC3E}">
        <p14:creationId xmlns:p14="http://schemas.microsoft.com/office/powerpoint/2010/main" val="428007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(7)</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F2C67C5E-EE1D-85D6-8566-C337902E6BE7}"/>
              </a:ext>
            </a:extLst>
          </p:cNvPr>
          <p:cNvPicPr>
            <a:picLocks noChangeAspect="1"/>
          </p:cNvPicPr>
          <p:nvPr/>
        </p:nvPicPr>
        <p:blipFill>
          <a:blip r:embed="rId2"/>
          <a:stretch>
            <a:fillRect/>
          </a:stretch>
        </p:blipFill>
        <p:spPr>
          <a:xfrm>
            <a:off x="4114799" y="1731403"/>
            <a:ext cx="3846291" cy="5126597"/>
          </a:xfrm>
          <a:prstGeom prst="rect">
            <a:avLst/>
          </a:prstGeom>
        </p:spPr>
      </p:pic>
    </p:spTree>
    <p:extLst>
      <p:ext uri="{BB962C8B-B14F-4D97-AF65-F5344CB8AC3E}">
        <p14:creationId xmlns:p14="http://schemas.microsoft.com/office/powerpoint/2010/main" val="70907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(8) - </a:t>
            </a:r>
            <a:r>
              <a:rPr lang="tr-TR" dirty="0" smtClean="0"/>
              <a:t>ÇOK YAŞASIN ÖLÜLER I</a:t>
            </a:r>
            <a:endParaRPr lang="tr-TR" dirty="0"/>
          </a:p>
        </p:txBody>
      </p:sp>
      <p:sp>
        <p:nvSpPr>
          <p:cNvPr id="3" name="İçerik Yer Tutucusu 2"/>
          <p:cNvSpPr>
            <a:spLocks noGrp="1"/>
          </p:cNvSpPr>
          <p:nvPr>
            <p:ph idx="1"/>
          </p:nvPr>
        </p:nvSpPr>
        <p:spPr/>
        <p:txBody>
          <a:bodyPr/>
          <a:lstStyle/>
          <a:p>
            <a:endParaRPr lang="tr-TR"/>
          </a:p>
        </p:txBody>
      </p:sp>
      <p:pic>
        <p:nvPicPr>
          <p:cNvPr id="5" name="İçerik Yer Tutucusu 3">
            <a:extLst>
              <a:ext uri="{FF2B5EF4-FFF2-40B4-BE49-F238E27FC236}">
                <a16:creationId xmlns:a16="http://schemas.microsoft.com/office/drawing/2014/main" id="{AD5CA7B1-B799-9FCC-22A6-BA2D4E5E9BF2}"/>
              </a:ext>
            </a:extLst>
          </p:cNvPr>
          <p:cNvPicPr>
            <a:picLocks noChangeAspect="1"/>
          </p:cNvPicPr>
          <p:nvPr/>
        </p:nvPicPr>
        <p:blipFill>
          <a:blip r:embed="rId2"/>
          <a:stretch>
            <a:fillRect/>
          </a:stretch>
        </p:blipFill>
        <p:spPr>
          <a:xfrm>
            <a:off x="3316868" y="1720102"/>
            <a:ext cx="6070591" cy="5137898"/>
          </a:xfrm>
          <a:prstGeom prst="rect">
            <a:avLst/>
          </a:prstGeom>
        </p:spPr>
      </p:pic>
    </p:spTree>
    <p:extLst>
      <p:ext uri="{BB962C8B-B14F-4D97-AF65-F5344CB8AC3E}">
        <p14:creationId xmlns:p14="http://schemas.microsoft.com/office/powerpoint/2010/main" val="1615673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(8) - </a:t>
            </a:r>
            <a:r>
              <a:rPr lang="tr-TR" dirty="0" smtClean="0"/>
              <a:t>ÇOK YAŞASIN ÖLÜLER II</a:t>
            </a:r>
            <a:endParaRPr lang="tr-TR" dirty="0"/>
          </a:p>
        </p:txBody>
      </p:sp>
      <p:sp>
        <p:nvSpPr>
          <p:cNvPr id="3" name="İçerik Yer Tutucusu 2"/>
          <p:cNvSpPr>
            <a:spLocks noGrp="1"/>
          </p:cNvSpPr>
          <p:nvPr>
            <p:ph idx="1"/>
          </p:nvPr>
        </p:nvSpPr>
        <p:spPr/>
        <p:txBody>
          <a:bodyPr/>
          <a:lstStyle/>
          <a:p>
            <a:endParaRPr lang="tr-TR"/>
          </a:p>
        </p:txBody>
      </p:sp>
      <p:pic>
        <p:nvPicPr>
          <p:cNvPr id="6" name="İçerik Yer Tutucusu 3">
            <a:extLst>
              <a:ext uri="{FF2B5EF4-FFF2-40B4-BE49-F238E27FC236}">
                <a16:creationId xmlns:a16="http://schemas.microsoft.com/office/drawing/2014/main" id="{F2B7CAE7-56D1-16F4-2A62-96133EBC37A6}"/>
              </a:ext>
            </a:extLst>
          </p:cNvPr>
          <p:cNvPicPr>
            <a:picLocks noChangeAspect="1"/>
          </p:cNvPicPr>
          <p:nvPr/>
        </p:nvPicPr>
        <p:blipFill>
          <a:blip r:embed="rId2"/>
          <a:stretch>
            <a:fillRect/>
          </a:stretch>
        </p:blipFill>
        <p:spPr>
          <a:xfrm>
            <a:off x="3058450" y="1825625"/>
            <a:ext cx="6400521" cy="5012076"/>
          </a:xfrm>
          <a:prstGeom prst="rect">
            <a:avLst/>
          </a:prstGeom>
        </p:spPr>
      </p:pic>
    </p:spTree>
    <p:extLst>
      <p:ext uri="{BB962C8B-B14F-4D97-AF65-F5344CB8AC3E}">
        <p14:creationId xmlns:p14="http://schemas.microsoft.com/office/powerpoint/2010/main" val="3107364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(8) - </a:t>
            </a:r>
            <a:r>
              <a:rPr lang="tr-TR" dirty="0" smtClean="0"/>
              <a:t>ÇOK YAŞASIN ÖLÜLER III</a:t>
            </a:r>
            <a:endParaRPr lang="tr-TR" dirty="0"/>
          </a:p>
        </p:txBody>
      </p:sp>
      <p:sp>
        <p:nvSpPr>
          <p:cNvPr id="3" name="İçerik Yer Tutucusu 2"/>
          <p:cNvSpPr>
            <a:spLocks noGrp="1"/>
          </p:cNvSpPr>
          <p:nvPr>
            <p:ph idx="1"/>
          </p:nvPr>
        </p:nvSpPr>
        <p:spPr/>
        <p:txBody>
          <a:bodyPr/>
          <a:lstStyle/>
          <a:p>
            <a:endParaRPr lang="tr-TR"/>
          </a:p>
        </p:txBody>
      </p:sp>
      <p:pic>
        <p:nvPicPr>
          <p:cNvPr id="5" name="İçerik Yer Tutucusu 3">
            <a:extLst>
              <a:ext uri="{FF2B5EF4-FFF2-40B4-BE49-F238E27FC236}">
                <a16:creationId xmlns:a16="http://schemas.microsoft.com/office/drawing/2014/main" id="{61608E7A-A73A-B97D-6FD4-D77A2F87F508}"/>
              </a:ext>
            </a:extLst>
          </p:cNvPr>
          <p:cNvPicPr>
            <a:picLocks noChangeAspect="1"/>
          </p:cNvPicPr>
          <p:nvPr/>
        </p:nvPicPr>
        <p:blipFill>
          <a:blip r:embed="rId2"/>
          <a:stretch>
            <a:fillRect/>
          </a:stretch>
        </p:blipFill>
        <p:spPr>
          <a:xfrm>
            <a:off x="3701263" y="1825625"/>
            <a:ext cx="5945913" cy="5032375"/>
          </a:xfrm>
          <a:prstGeom prst="rect">
            <a:avLst/>
          </a:prstGeom>
        </p:spPr>
      </p:pic>
    </p:spTree>
    <p:extLst>
      <p:ext uri="{BB962C8B-B14F-4D97-AF65-F5344CB8AC3E}">
        <p14:creationId xmlns:p14="http://schemas.microsoft.com/office/powerpoint/2010/main" val="221120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(9) </a:t>
            </a:r>
            <a:endParaRPr lang="tr-TR" dirty="0"/>
          </a:p>
        </p:txBody>
      </p:sp>
      <p:sp>
        <p:nvSpPr>
          <p:cNvPr id="3" name="İçerik Yer Tutucusu 2"/>
          <p:cNvSpPr>
            <a:spLocks noGrp="1"/>
          </p:cNvSpPr>
          <p:nvPr>
            <p:ph idx="1"/>
          </p:nvPr>
        </p:nvSpPr>
        <p:spPr/>
        <p:txBody>
          <a:bodyPr/>
          <a:lstStyle/>
          <a:p>
            <a:endParaRPr lang="tr-TR"/>
          </a:p>
        </p:txBody>
      </p:sp>
      <p:pic>
        <p:nvPicPr>
          <p:cNvPr id="6" name="İçerik Yer Tutucusu 3">
            <a:extLst>
              <a:ext uri="{FF2B5EF4-FFF2-40B4-BE49-F238E27FC236}">
                <a16:creationId xmlns:a16="http://schemas.microsoft.com/office/drawing/2014/main" id="{95C217F3-F61D-6CBB-1757-71B2D33B5D3B}"/>
              </a:ext>
            </a:extLst>
          </p:cNvPr>
          <p:cNvPicPr>
            <a:picLocks noChangeAspect="1"/>
          </p:cNvPicPr>
          <p:nvPr/>
        </p:nvPicPr>
        <p:blipFill>
          <a:blip r:embed="rId2"/>
          <a:stretch>
            <a:fillRect/>
          </a:stretch>
        </p:blipFill>
        <p:spPr>
          <a:xfrm>
            <a:off x="4750904" y="1548331"/>
            <a:ext cx="3813756" cy="5309669"/>
          </a:xfrm>
          <a:prstGeom prst="rect">
            <a:avLst/>
          </a:prstGeom>
        </p:spPr>
      </p:pic>
    </p:spTree>
    <p:extLst>
      <p:ext uri="{BB962C8B-B14F-4D97-AF65-F5344CB8AC3E}">
        <p14:creationId xmlns:p14="http://schemas.microsoft.com/office/powerpoint/2010/main" val="273617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Anı (Hatıra) </a:t>
            </a:r>
            <a:r>
              <a:rPr lang="tr-TR" dirty="0" smtClean="0"/>
              <a:t>(10) </a:t>
            </a:r>
            <a:endParaRPr lang="tr-TR" dirty="0"/>
          </a:p>
        </p:txBody>
      </p:sp>
      <p:sp>
        <p:nvSpPr>
          <p:cNvPr id="3" name="İçerik Yer Tutucusu 2"/>
          <p:cNvSpPr>
            <a:spLocks noGrp="1"/>
          </p:cNvSpPr>
          <p:nvPr>
            <p:ph idx="1"/>
          </p:nvPr>
        </p:nvSpPr>
        <p:spPr/>
        <p:txBody>
          <a:bodyPr/>
          <a:lstStyle/>
          <a:p>
            <a:endParaRPr lang="tr-TR"/>
          </a:p>
        </p:txBody>
      </p:sp>
      <p:pic>
        <p:nvPicPr>
          <p:cNvPr id="5" name="İçerik Yer Tutucusu 3">
            <a:extLst>
              <a:ext uri="{FF2B5EF4-FFF2-40B4-BE49-F238E27FC236}">
                <a16:creationId xmlns:a16="http://schemas.microsoft.com/office/drawing/2014/main" id="{17CC7842-F77A-8E7F-397A-AAE97523BA97}"/>
              </a:ext>
            </a:extLst>
          </p:cNvPr>
          <p:cNvPicPr>
            <a:picLocks noChangeAspect="1"/>
          </p:cNvPicPr>
          <p:nvPr/>
        </p:nvPicPr>
        <p:blipFill>
          <a:blip r:embed="rId2"/>
          <a:stretch>
            <a:fillRect/>
          </a:stretch>
        </p:blipFill>
        <p:spPr>
          <a:xfrm>
            <a:off x="4870172" y="1825625"/>
            <a:ext cx="3221293" cy="5023222"/>
          </a:xfrm>
          <a:prstGeom prst="rect">
            <a:avLst/>
          </a:prstGeom>
        </p:spPr>
      </p:pic>
    </p:spTree>
    <p:extLst>
      <p:ext uri="{BB962C8B-B14F-4D97-AF65-F5344CB8AC3E}">
        <p14:creationId xmlns:p14="http://schemas.microsoft.com/office/powerpoint/2010/main" val="651262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6AFC042C-FE1E-C245-BC94-15AFE8DA0500}"/>
              </a:ext>
            </a:extLst>
          </p:cNvPr>
          <p:cNvPicPr>
            <a:picLocks noChangeAspect="1"/>
          </p:cNvPicPr>
          <p:nvPr/>
        </p:nvPicPr>
        <p:blipFill>
          <a:blip r:embed="rId2"/>
          <a:stretch>
            <a:fillRect/>
          </a:stretch>
        </p:blipFill>
        <p:spPr>
          <a:xfrm>
            <a:off x="2243994" y="0"/>
            <a:ext cx="4723592" cy="6858000"/>
          </a:xfrm>
          <a:prstGeom prst="rect">
            <a:avLst/>
          </a:prstGeom>
        </p:spPr>
      </p:pic>
      <p:pic>
        <p:nvPicPr>
          <p:cNvPr id="5" name="Resim 4">
            <a:extLst>
              <a:ext uri="{FF2B5EF4-FFF2-40B4-BE49-F238E27FC236}">
                <a16:creationId xmlns:a16="http://schemas.microsoft.com/office/drawing/2014/main" id="{BA4A5633-DA7C-1CC0-3CA2-3729B8ABFDF7}"/>
              </a:ext>
            </a:extLst>
          </p:cNvPr>
          <p:cNvPicPr>
            <a:picLocks noChangeAspect="1"/>
          </p:cNvPicPr>
          <p:nvPr/>
        </p:nvPicPr>
        <p:blipFill>
          <a:blip r:embed="rId3"/>
          <a:stretch>
            <a:fillRect/>
          </a:stretch>
        </p:blipFill>
        <p:spPr>
          <a:xfrm>
            <a:off x="6967586" y="27308"/>
            <a:ext cx="4420408" cy="6858000"/>
          </a:xfrm>
          <a:prstGeom prst="rect">
            <a:avLst/>
          </a:prstGeom>
        </p:spPr>
      </p:pic>
    </p:spTree>
    <p:extLst>
      <p:ext uri="{BB962C8B-B14F-4D97-AF65-F5344CB8AC3E}">
        <p14:creationId xmlns:p14="http://schemas.microsoft.com/office/powerpoint/2010/main" val="3650038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04880448-5088-1D0E-B743-5437704CC842}"/>
              </a:ext>
            </a:extLst>
          </p:cNvPr>
          <p:cNvPicPr>
            <a:picLocks noChangeAspect="1"/>
          </p:cNvPicPr>
          <p:nvPr/>
        </p:nvPicPr>
        <p:blipFill>
          <a:blip r:embed="rId2"/>
          <a:stretch>
            <a:fillRect/>
          </a:stretch>
        </p:blipFill>
        <p:spPr>
          <a:xfrm>
            <a:off x="2233062" y="30005"/>
            <a:ext cx="4823721" cy="6827995"/>
          </a:xfrm>
          <a:prstGeom prst="rect">
            <a:avLst/>
          </a:prstGeom>
        </p:spPr>
      </p:pic>
      <p:pic>
        <p:nvPicPr>
          <p:cNvPr id="5" name="Resim 4">
            <a:extLst>
              <a:ext uri="{FF2B5EF4-FFF2-40B4-BE49-F238E27FC236}">
                <a16:creationId xmlns:a16="http://schemas.microsoft.com/office/drawing/2014/main" id="{50FD26F5-DB50-2BD1-1105-83DDCE9A734D}"/>
              </a:ext>
            </a:extLst>
          </p:cNvPr>
          <p:cNvPicPr>
            <a:picLocks noChangeAspect="1"/>
          </p:cNvPicPr>
          <p:nvPr/>
        </p:nvPicPr>
        <p:blipFill>
          <a:blip r:embed="rId3"/>
          <a:stretch>
            <a:fillRect/>
          </a:stretch>
        </p:blipFill>
        <p:spPr>
          <a:xfrm>
            <a:off x="7028231" y="30005"/>
            <a:ext cx="4600552" cy="6827995"/>
          </a:xfrm>
          <a:prstGeom prst="rect">
            <a:avLst/>
          </a:prstGeom>
        </p:spPr>
      </p:pic>
    </p:spTree>
    <p:extLst>
      <p:ext uri="{BB962C8B-B14F-4D97-AF65-F5344CB8AC3E}">
        <p14:creationId xmlns:p14="http://schemas.microsoft.com/office/powerpoint/2010/main" val="3528210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C342D3D1-2836-0C41-30A9-D7892C848769}"/>
              </a:ext>
            </a:extLst>
          </p:cNvPr>
          <p:cNvPicPr>
            <a:picLocks noChangeAspect="1"/>
          </p:cNvPicPr>
          <p:nvPr/>
        </p:nvPicPr>
        <p:blipFill>
          <a:blip r:embed="rId2"/>
          <a:stretch>
            <a:fillRect/>
          </a:stretch>
        </p:blipFill>
        <p:spPr>
          <a:xfrm>
            <a:off x="4294784" y="6921"/>
            <a:ext cx="4534409" cy="6851079"/>
          </a:xfrm>
          <a:prstGeom prst="rect">
            <a:avLst/>
          </a:prstGeom>
        </p:spPr>
      </p:pic>
    </p:spTree>
    <p:extLst>
      <p:ext uri="{BB962C8B-B14F-4D97-AF65-F5344CB8AC3E}">
        <p14:creationId xmlns:p14="http://schemas.microsoft.com/office/powerpoint/2010/main" val="2045793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Günlük (1)</a:t>
            </a:r>
            <a:endParaRPr lang="tr-TR" dirty="0"/>
          </a:p>
        </p:txBody>
      </p:sp>
      <p:sp>
        <p:nvSpPr>
          <p:cNvPr id="3" name="İçerik Yer Tutucusu 2"/>
          <p:cNvSpPr>
            <a:spLocks noGrp="1"/>
          </p:cNvSpPr>
          <p:nvPr>
            <p:ph idx="1"/>
          </p:nvPr>
        </p:nvSpPr>
        <p:spPr/>
        <p:txBody>
          <a:bodyPr>
            <a:normAutofit lnSpcReduction="10000"/>
          </a:bodyPr>
          <a:lstStyle/>
          <a:p>
            <a:r>
              <a:rPr lang="tr-TR" dirty="0"/>
              <a:t>Kişinin gün içinde yaşayıp kayda değer bulduğu olay ve durumlarla gözlem, izlenim, duygu, düşünce ve hayallerini tarih belirterek anlattığı yazılardır. </a:t>
            </a:r>
            <a:endParaRPr lang="tr-TR" dirty="0" smtClean="0"/>
          </a:p>
          <a:p>
            <a:r>
              <a:rPr lang="tr-TR" dirty="0" smtClean="0"/>
              <a:t>Bunlar</a:t>
            </a:r>
            <a:r>
              <a:rPr lang="tr-TR" dirty="0"/>
              <a:t>, her gün kayda geçirilebileceği gibi belirli aralıklarla da yazıya dökülebilir. </a:t>
            </a:r>
            <a:endParaRPr lang="tr-TR" dirty="0" smtClean="0"/>
          </a:p>
          <a:p>
            <a:r>
              <a:rPr lang="tr-TR" dirty="0" smtClean="0"/>
              <a:t>Ayrıca </a:t>
            </a:r>
            <a:r>
              <a:rPr lang="tr-TR" dirty="0"/>
              <a:t>günlük, belirli bir dönem için de ömür boyu da tutulabilir. </a:t>
            </a:r>
          </a:p>
          <a:p>
            <a:r>
              <a:rPr lang="tr-TR" dirty="0"/>
              <a:t>Günlük, bir bakıma kişinin kendi kendine konuşmaları gibidir. </a:t>
            </a:r>
            <a:endParaRPr lang="tr-TR" dirty="0" smtClean="0"/>
          </a:p>
          <a:p>
            <a:r>
              <a:rPr lang="tr-TR" dirty="0" smtClean="0"/>
              <a:t>Yaşantısını </a:t>
            </a:r>
            <a:r>
              <a:rPr lang="tr-TR" dirty="0"/>
              <a:t>sıcağı sıcağına yazıya aktarırken, iç dünya ile dış dünya arasındaki gidip gelmeleri bu konuşmanın akışı içinde gerçekleşir. </a:t>
            </a:r>
            <a:endParaRPr lang="tr-TR" dirty="0" smtClean="0"/>
          </a:p>
          <a:p>
            <a:r>
              <a:rPr lang="tr-TR" dirty="0" smtClean="0"/>
              <a:t>Bu</a:t>
            </a:r>
            <a:r>
              <a:rPr lang="tr-TR" dirty="0"/>
              <a:t>, günlükteki anlatıma samimiyet kazandıran durumlardan biridir.</a:t>
            </a:r>
          </a:p>
          <a:p>
            <a:endParaRPr lang="tr-TR" dirty="0"/>
          </a:p>
        </p:txBody>
      </p:sp>
    </p:spTree>
    <p:extLst>
      <p:ext uri="{BB962C8B-B14F-4D97-AF65-F5344CB8AC3E}">
        <p14:creationId xmlns:p14="http://schemas.microsoft.com/office/powerpoint/2010/main" val="351325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(2)</a:t>
            </a:r>
            <a:endParaRPr lang="tr-TR" dirty="0"/>
          </a:p>
        </p:txBody>
      </p:sp>
      <p:sp>
        <p:nvSpPr>
          <p:cNvPr id="3" name="İçerik Yer Tutucusu 2"/>
          <p:cNvSpPr>
            <a:spLocks noGrp="1"/>
          </p:cNvSpPr>
          <p:nvPr>
            <p:ph idx="1"/>
          </p:nvPr>
        </p:nvSpPr>
        <p:spPr/>
        <p:txBody>
          <a:bodyPr/>
          <a:lstStyle/>
          <a:p>
            <a:r>
              <a:rPr lang="tr-TR" dirty="0"/>
              <a:t>Günlükler; yazan kişinin mesleğine, konumuna, kişiliğine, günlük tutma niyetine göre bazı özellikler taşır. Bu bakımdan, genel olarak iki açıdan değerlendirilir: </a:t>
            </a:r>
          </a:p>
          <a:p>
            <a:r>
              <a:rPr lang="tr-TR" dirty="0"/>
              <a:t> </a:t>
            </a:r>
            <a:r>
              <a:rPr lang="tr-TR" dirty="0">
                <a:solidFill>
                  <a:srgbClr val="C00000"/>
                </a:solidFill>
              </a:rPr>
              <a:t>İçe dönük günlükler</a:t>
            </a:r>
            <a:r>
              <a:rPr lang="tr-TR" dirty="0"/>
              <a:t>: Kişinin kendi kendisiyle baş başa kalma, içini dökme, sırlarını paylaşma gibi gereksinimlerinin ve bunlara ilişkin dışavurumlarının ağır bastığı günlüklerdir. Kendisini güvende hissettiği bir alanda dertlerini, yakınmalarını, beklentilerini, hayallerini dile getirir gibidir. Bu günlükler, yayımlanacağı hesaba katılarak tutulmaya başlanmaz. </a:t>
            </a:r>
          </a:p>
          <a:p>
            <a:endParaRPr lang="tr-TR" dirty="0"/>
          </a:p>
          <a:p>
            <a:endParaRPr lang="tr-TR" dirty="0"/>
          </a:p>
        </p:txBody>
      </p:sp>
    </p:spTree>
    <p:extLst>
      <p:ext uri="{BB962C8B-B14F-4D97-AF65-F5344CB8AC3E}">
        <p14:creationId xmlns:p14="http://schemas.microsoft.com/office/powerpoint/2010/main" val="2516012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(3)</a:t>
            </a:r>
            <a:endParaRPr lang="tr-TR" dirty="0"/>
          </a:p>
        </p:txBody>
      </p:sp>
      <p:sp>
        <p:nvSpPr>
          <p:cNvPr id="3" name="İçerik Yer Tutucusu 2"/>
          <p:cNvSpPr>
            <a:spLocks noGrp="1"/>
          </p:cNvSpPr>
          <p:nvPr>
            <p:ph idx="1"/>
          </p:nvPr>
        </p:nvSpPr>
        <p:spPr/>
        <p:txBody>
          <a:bodyPr/>
          <a:lstStyle/>
          <a:p>
            <a:r>
              <a:rPr lang="tr-TR" dirty="0">
                <a:solidFill>
                  <a:srgbClr val="C00000"/>
                </a:solidFill>
              </a:rPr>
              <a:t>Dışa dönük günlükler</a:t>
            </a:r>
            <a:r>
              <a:rPr lang="tr-TR" dirty="0"/>
              <a:t>: Bu tür günlüklerde, dış dünyaya yönelik dikkat ön plandadır. Kişi; yaşadığı dönem ve toplumda olup bitenlere, ilgi ya da uğraşı alanındaki kişi ve etkinliklere, politik gelişmelere, ekonomik koşullara, insani durumlara ilişkin izlenim ve tutumunu ortaya koyar. Dolayısıyla bu günlükler, belge özelliği de taşırlar. Bütünüyle ya da bazı bölümlerinin yayımlanacağı düşünülerek tutulan günlüklerdir. Sanatçı, bilim adamı, devlet adamı, politikacı gibi kişilerin günlükleri genellikle bu gruba girer. </a:t>
            </a:r>
          </a:p>
        </p:txBody>
      </p:sp>
    </p:spTree>
    <p:extLst>
      <p:ext uri="{BB962C8B-B14F-4D97-AF65-F5344CB8AC3E}">
        <p14:creationId xmlns:p14="http://schemas.microsoft.com/office/powerpoint/2010/main" val="3032149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(4)</a:t>
            </a:r>
            <a:endParaRPr lang="tr-TR" dirty="0"/>
          </a:p>
        </p:txBody>
      </p:sp>
      <p:sp>
        <p:nvSpPr>
          <p:cNvPr id="3" name="İçerik Yer Tutucusu 2"/>
          <p:cNvSpPr>
            <a:spLocks noGrp="1"/>
          </p:cNvSpPr>
          <p:nvPr>
            <p:ph idx="1"/>
          </p:nvPr>
        </p:nvSpPr>
        <p:spPr/>
        <p:txBody>
          <a:bodyPr/>
          <a:lstStyle/>
          <a:p>
            <a:r>
              <a:rPr lang="tr-TR" dirty="0"/>
              <a:t>Günlük, ilk kez Romalılarca tutulmuştur. </a:t>
            </a:r>
            <a:r>
              <a:rPr lang="tr-TR" dirty="0"/>
              <a:t>Daha çok resmî işlemlerle ilgili notları içeren bu günlüklerin ve sonraki benzerlerinin edebî bakımdan bir değeri yoktur. </a:t>
            </a:r>
            <a:endParaRPr lang="tr-TR" dirty="0" smtClean="0"/>
          </a:p>
          <a:p>
            <a:r>
              <a:rPr lang="tr-TR" dirty="0" smtClean="0"/>
              <a:t>Günlüğün </a:t>
            </a:r>
            <a:r>
              <a:rPr lang="tr-TR" dirty="0"/>
              <a:t>edebî bir değer kazanmaya başlaması, İngiliz kraliçesine yakınlığıyla bilinen romancı </a:t>
            </a:r>
            <a:r>
              <a:rPr lang="tr-TR" dirty="0" err="1"/>
              <a:t>Fanny</a:t>
            </a:r>
            <a:r>
              <a:rPr lang="tr-TR" dirty="0"/>
              <a:t> </a:t>
            </a:r>
            <a:r>
              <a:rPr lang="tr-TR" dirty="0" err="1"/>
              <a:t>Burney’in</a:t>
            </a:r>
            <a:r>
              <a:rPr lang="tr-TR" dirty="0"/>
              <a:t> (1768-1840); tanık olduğu saray dedikoduları ve buna bağlı olayları, kendi duygu ve izlenimlerini katarak aktardığı günlükleriyle olmuştur. </a:t>
            </a:r>
          </a:p>
        </p:txBody>
      </p:sp>
    </p:spTree>
    <p:extLst>
      <p:ext uri="{BB962C8B-B14F-4D97-AF65-F5344CB8AC3E}">
        <p14:creationId xmlns:p14="http://schemas.microsoft.com/office/powerpoint/2010/main" val="2317477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(5)</a:t>
            </a:r>
            <a:endParaRPr lang="tr-TR" dirty="0"/>
          </a:p>
        </p:txBody>
      </p:sp>
      <p:sp>
        <p:nvSpPr>
          <p:cNvPr id="3" name="İçerik Yer Tutucusu 2"/>
          <p:cNvSpPr>
            <a:spLocks noGrp="1"/>
          </p:cNvSpPr>
          <p:nvPr>
            <p:ph idx="1"/>
          </p:nvPr>
        </p:nvSpPr>
        <p:spPr/>
        <p:txBody>
          <a:bodyPr/>
          <a:lstStyle/>
          <a:p>
            <a:r>
              <a:rPr lang="tr-TR" dirty="0"/>
              <a:t>Edebî nitelikli günlüğün Türk edebiyatındaki ilk örneği, Direktör Ali Bey’in Seyahat Jurnali (1867) adlı eseridir. Günlük türünde verdiği örneklerle anılabilecek yazarlar arasında Nurullah Ataç (Günce), Salâh Birsel (Yaşlılık Günlüğü),  Ahmet Hamdi Tanpınar (Günlüklerin Işığında Tanpınar’la </a:t>
            </a:r>
            <a:r>
              <a:rPr lang="tr-TR" dirty="0" err="1"/>
              <a:t>Başbaşa</a:t>
            </a:r>
            <a:r>
              <a:rPr lang="tr-TR" dirty="0"/>
              <a:t>), Oktay Akbal (Anılarda Görmek, Geçmişin Kuşları), Cemil Meriç (Jurnal I-II), Tomris Uyar (</a:t>
            </a:r>
            <a:r>
              <a:rPr lang="tr-TR" dirty="0" err="1"/>
              <a:t>Gündökümü</a:t>
            </a:r>
            <a:r>
              <a:rPr lang="tr-TR" dirty="0"/>
              <a:t>-Bir Uyumsuzun Notları I-II), Cemal </a:t>
            </a:r>
            <a:r>
              <a:rPr lang="tr-TR" dirty="0" err="1"/>
              <a:t>Süreya</a:t>
            </a:r>
            <a:r>
              <a:rPr lang="tr-TR" dirty="0"/>
              <a:t> (Günler), İlhan Berk (El Yazılarına Vuruyor Güneş), Oğuz Atay (Günlük), Hilmi Yavuz (Geçmiş Yaz Defterleri), Aziz Nesin (Mum Hala), Fethi Naci (Eleştiri Günlüğü),  Adalet Ağaoğlu (Damla Damla Günler), Enis Batur (Pasaport Damgaları) gibi isimleri sayabiliriz.</a:t>
            </a:r>
          </a:p>
        </p:txBody>
      </p:sp>
    </p:spTree>
    <p:extLst>
      <p:ext uri="{BB962C8B-B14F-4D97-AF65-F5344CB8AC3E}">
        <p14:creationId xmlns:p14="http://schemas.microsoft.com/office/powerpoint/2010/main" val="2171866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(6) – İçe Dönük Günlük Örneği</a:t>
            </a:r>
            <a:endParaRPr lang="tr-TR" dirty="0"/>
          </a:p>
        </p:txBody>
      </p:sp>
      <p:sp>
        <p:nvSpPr>
          <p:cNvPr id="3" name="İçerik Yer Tutucusu 2"/>
          <p:cNvSpPr>
            <a:spLocks noGrp="1"/>
          </p:cNvSpPr>
          <p:nvPr>
            <p:ph idx="1"/>
          </p:nvPr>
        </p:nvSpPr>
        <p:spPr/>
        <p:txBody>
          <a:bodyPr/>
          <a:lstStyle/>
          <a:p>
            <a:endParaRPr lang="tr-TR" dirty="0"/>
          </a:p>
        </p:txBody>
      </p:sp>
      <p:pic>
        <p:nvPicPr>
          <p:cNvPr id="4" name="İçerik Yer Tutucusu 3">
            <a:extLst>
              <a:ext uri="{FF2B5EF4-FFF2-40B4-BE49-F238E27FC236}">
                <a16:creationId xmlns:a16="http://schemas.microsoft.com/office/drawing/2014/main" id="{C7A91D2F-E408-5E9C-C9FC-6A5FB4A72D4D}"/>
              </a:ext>
            </a:extLst>
          </p:cNvPr>
          <p:cNvPicPr>
            <a:picLocks noChangeAspect="1"/>
          </p:cNvPicPr>
          <p:nvPr/>
        </p:nvPicPr>
        <p:blipFill>
          <a:blip r:embed="rId2"/>
          <a:stretch>
            <a:fillRect/>
          </a:stretch>
        </p:blipFill>
        <p:spPr>
          <a:xfrm>
            <a:off x="3081131" y="1791552"/>
            <a:ext cx="7155999" cy="5066448"/>
          </a:xfrm>
          <a:prstGeom prst="rect">
            <a:avLst/>
          </a:prstGeom>
        </p:spPr>
      </p:pic>
      <p:pic>
        <p:nvPicPr>
          <p:cNvPr id="5" name="Resim 4">
            <a:extLst>
              <a:ext uri="{FF2B5EF4-FFF2-40B4-BE49-F238E27FC236}">
                <a16:creationId xmlns:a16="http://schemas.microsoft.com/office/drawing/2014/main" id="{7191CB4C-3322-9E0D-E246-514FA644D0F8}"/>
              </a:ext>
            </a:extLst>
          </p:cNvPr>
          <p:cNvPicPr>
            <a:picLocks noChangeAspect="1"/>
          </p:cNvPicPr>
          <p:nvPr/>
        </p:nvPicPr>
        <p:blipFill>
          <a:blip r:embed="rId3"/>
          <a:stretch>
            <a:fillRect/>
          </a:stretch>
        </p:blipFill>
        <p:spPr>
          <a:xfrm>
            <a:off x="5152124" y="4703832"/>
            <a:ext cx="1507006" cy="2154168"/>
          </a:xfrm>
          <a:prstGeom prst="rect">
            <a:avLst/>
          </a:prstGeom>
        </p:spPr>
      </p:pic>
    </p:spTree>
    <p:extLst>
      <p:ext uri="{BB962C8B-B14F-4D97-AF65-F5344CB8AC3E}">
        <p14:creationId xmlns:p14="http://schemas.microsoft.com/office/powerpoint/2010/main" val="1523928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(7) – İçe Dönük Günlük Örneği</a:t>
            </a:r>
            <a:endParaRPr lang="tr-TR" dirty="0"/>
          </a:p>
        </p:txBody>
      </p:sp>
      <p:sp>
        <p:nvSpPr>
          <p:cNvPr id="3" name="İçerik Yer Tutucusu 2"/>
          <p:cNvSpPr>
            <a:spLocks noGrp="1"/>
          </p:cNvSpPr>
          <p:nvPr>
            <p:ph idx="1"/>
          </p:nvPr>
        </p:nvSpPr>
        <p:spPr/>
        <p:txBody>
          <a:bodyPr/>
          <a:lstStyle/>
          <a:p>
            <a:endParaRPr lang="tr-TR" dirty="0"/>
          </a:p>
        </p:txBody>
      </p:sp>
      <p:pic>
        <p:nvPicPr>
          <p:cNvPr id="6" name="Picture 2">
            <a:extLst>
              <a:ext uri="{FF2B5EF4-FFF2-40B4-BE49-F238E27FC236}">
                <a16:creationId xmlns:a16="http://schemas.microsoft.com/office/drawing/2014/main" id="{954C5CBF-9B5B-4389-8EA8-0A288D6649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7459" y="1753790"/>
            <a:ext cx="3709413" cy="52223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7E9704C6-309D-43AF-8535-84863CB11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6872" y="1825625"/>
            <a:ext cx="3591017" cy="5078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43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(7) </a:t>
            </a:r>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5F14A66B-28D8-CC11-8557-BC645DCD4593}"/>
              </a:ext>
            </a:extLst>
          </p:cNvPr>
          <p:cNvPicPr>
            <a:picLocks noChangeAspect="1"/>
          </p:cNvPicPr>
          <p:nvPr/>
        </p:nvPicPr>
        <p:blipFill>
          <a:blip r:embed="rId2"/>
          <a:stretch>
            <a:fillRect/>
          </a:stretch>
        </p:blipFill>
        <p:spPr>
          <a:xfrm>
            <a:off x="4770782" y="1825625"/>
            <a:ext cx="3089413" cy="5215404"/>
          </a:xfrm>
          <a:prstGeom prst="rect">
            <a:avLst/>
          </a:prstGeom>
        </p:spPr>
      </p:pic>
    </p:spTree>
    <p:extLst>
      <p:ext uri="{BB962C8B-B14F-4D97-AF65-F5344CB8AC3E}">
        <p14:creationId xmlns:p14="http://schemas.microsoft.com/office/powerpoint/2010/main" val="748649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(8) </a:t>
            </a:r>
            <a:endParaRPr lang="tr-TR" dirty="0"/>
          </a:p>
        </p:txBody>
      </p:sp>
      <p:sp>
        <p:nvSpPr>
          <p:cNvPr id="3" name="İçerik Yer Tutucusu 2"/>
          <p:cNvSpPr>
            <a:spLocks noGrp="1"/>
          </p:cNvSpPr>
          <p:nvPr>
            <p:ph idx="1"/>
          </p:nvPr>
        </p:nvSpPr>
        <p:spPr/>
        <p:txBody>
          <a:bodyPr/>
          <a:lstStyle/>
          <a:p>
            <a:endParaRPr lang="tr-TR"/>
          </a:p>
        </p:txBody>
      </p:sp>
      <p:pic>
        <p:nvPicPr>
          <p:cNvPr id="5" name="İçerik Yer Tutucusu 3">
            <a:extLst>
              <a:ext uri="{FF2B5EF4-FFF2-40B4-BE49-F238E27FC236}">
                <a16:creationId xmlns:a16="http://schemas.microsoft.com/office/drawing/2014/main" id="{EE02A735-CCB8-FCFF-E5AE-75DD1DFF40F3}"/>
              </a:ext>
            </a:extLst>
          </p:cNvPr>
          <p:cNvPicPr>
            <a:picLocks noChangeAspect="1"/>
          </p:cNvPicPr>
          <p:nvPr/>
        </p:nvPicPr>
        <p:blipFill>
          <a:blip r:embed="rId2"/>
          <a:stretch>
            <a:fillRect/>
          </a:stretch>
        </p:blipFill>
        <p:spPr>
          <a:xfrm>
            <a:off x="3498573" y="1825625"/>
            <a:ext cx="5917983" cy="4977888"/>
          </a:xfrm>
          <a:prstGeom prst="rect">
            <a:avLst/>
          </a:prstGeom>
        </p:spPr>
      </p:pic>
    </p:spTree>
    <p:extLst>
      <p:ext uri="{BB962C8B-B14F-4D97-AF65-F5344CB8AC3E}">
        <p14:creationId xmlns:p14="http://schemas.microsoft.com/office/powerpoint/2010/main" val="2523202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Günlük </a:t>
            </a:r>
            <a:r>
              <a:rPr lang="tr-TR" dirty="0" smtClean="0"/>
              <a:t>(9) </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15476451-162F-1528-BBB4-0DD9DDBA22CD}"/>
              </a:ext>
            </a:extLst>
          </p:cNvPr>
          <p:cNvPicPr>
            <a:picLocks noChangeAspect="1"/>
          </p:cNvPicPr>
          <p:nvPr/>
        </p:nvPicPr>
        <p:blipFill>
          <a:blip r:embed="rId2"/>
          <a:stretch>
            <a:fillRect/>
          </a:stretch>
        </p:blipFill>
        <p:spPr>
          <a:xfrm>
            <a:off x="3294053" y="1825625"/>
            <a:ext cx="5603893" cy="5166673"/>
          </a:xfrm>
          <a:prstGeom prst="rect">
            <a:avLst/>
          </a:prstGeom>
        </p:spPr>
      </p:pic>
    </p:spTree>
    <p:extLst>
      <p:ext uri="{BB962C8B-B14F-4D97-AF65-F5344CB8AC3E}">
        <p14:creationId xmlns:p14="http://schemas.microsoft.com/office/powerpoint/2010/main" val="3967863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a:t>
            </a:r>
            <a:r>
              <a:rPr lang="tr-TR" dirty="0" smtClean="0"/>
              <a:t>Mektup (1)</a:t>
            </a:r>
            <a:endParaRPr lang="tr-TR" dirty="0"/>
          </a:p>
        </p:txBody>
      </p:sp>
      <p:sp>
        <p:nvSpPr>
          <p:cNvPr id="3" name="İçerik Yer Tutucusu 2"/>
          <p:cNvSpPr>
            <a:spLocks noGrp="1"/>
          </p:cNvSpPr>
          <p:nvPr>
            <p:ph idx="1"/>
          </p:nvPr>
        </p:nvSpPr>
        <p:spPr/>
        <p:txBody>
          <a:bodyPr/>
          <a:lstStyle/>
          <a:p>
            <a:r>
              <a:rPr lang="tr-TR" dirty="0"/>
              <a:t>Uzakta bulunan biriyle haberleşmek, onunla yazılı iletişimde bulunmak için başvurulan bir yol olan mektup, kendi içinde türlere ayrılır. Bunlardan biri olan “edebî (yazınsal) mektup,” kısaca, sanat değeri taşıyan mektup olarak tanımlanabilir. </a:t>
            </a:r>
          </a:p>
          <a:p>
            <a:endParaRPr lang="tr-TR" dirty="0"/>
          </a:p>
        </p:txBody>
      </p:sp>
    </p:spTree>
    <p:extLst>
      <p:ext uri="{BB962C8B-B14F-4D97-AF65-F5344CB8AC3E}">
        <p14:creationId xmlns:p14="http://schemas.microsoft.com/office/powerpoint/2010/main" val="2432427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(2)</a:t>
            </a:r>
            <a:endParaRPr lang="tr-TR" dirty="0"/>
          </a:p>
        </p:txBody>
      </p:sp>
      <p:sp>
        <p:nvSpPr>
          <p:cNvPr id="3" name="İçerik Yer Tutucusu 2"/>
          <p:cNvSpPr>
            <a:spLocks noGrp="1"/>
          </p:cNvSpPr>
          <p:nvPr>
            <p:ph idx="1"/>
          </p:nvPr>
        </p:nvSpPr>
        <p:spPr/>
        <p:txBody>
          <a:bodyPr/>
          <a:lstStyle/>
          <a:p>
            <a:r>
              <a:rPr lang="tr-TR" dirty="0"/>
              <a:t>Yazarların, şairlerin birbirlerine yazdıkları mektuplar bu türdendir. Bunların yazılış amacı; hâl hatır sorma, dilek ve temennilerini iletme, bir haberi ulaştırma gibi günlük iletişim nedenleriyle sınırlandırılamaz. Elbette edebî mektuplar da mektubun kendine özgü sıcaklığı içinde yer yer bu yönde ifadeler taşıyabilir; ama onun asıl ayırıcı özelliği, konusu ve dili bakımından edebî bir nitelik taşımasıdır. </a:t>
            </a:r>
          </a:p>
          <a:p>
            <a:endParaRPr lang="tr-TR" dirty="0"/>
          </a:p>
        </p:txBody>
      </p:sp>
    </p:spTree>
    <p:extLst>
      <p:ext uri="{BB962C8B-B14F-4D97-AF65-F5344CB8AC3E}">
        <p14:creationId xmlns:p14="http://schemas.microsoft.com/office/powerpoint/2010/main" val="1772653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(3)</a:t>
            </a:r>
            <a:endParaRPr lang="tr-TR" dirty="0"/>
          </a:p>
        </p:txBody>
      </p:sp>
      <p:sp>
        <p:nvSpPr>
          <p:cNvPr id="3" name="İçerik Yer Tutucusu 2"/>
          <p:cNvSpPr>
            <a:spLocks noGrp="1"/>
          </p:cNvSpPr>
          <p:nvPr>
            <p:ph idx="1"/>
          </p:nvPr>
        </p:nvSpPr>
        <p:spPr/>
        <p:txBody>
          <a:bodyPr/>
          <a:lstStyle/>
          <a:p>
            <a:r>
              <a:rPr lang="tr-TR" dirty="0"/>
              <a:t>Yazarların, şairlerin birbirlerine yazdıkları mektuplar bu türdendir. Bunların yazılış amacı; hâl hatır sorma, dilek ve temennilerini iletme, bir haberi ulaştırma gibi günlük iletişim nedenleriyle sınırlandırılamaz. </a:t>
            </a:r>
            <a:endParaRPr lang="tr-TR" dirty="0" smtClean="0"/>
          </a:p>
          <a:p>
            <a:r>
              <a:rPr lang="tr-TR" dirty="0" smtClean="0"/>
              <a:t>Elbette </a:t>
            </a:r>
            <a:r>
              <a:rPr lang="tr-TR" dirty="0"/>
              <a:t>edebî mektuplar da mektubun kendine özgü sıcaklığı içinde yer yer bu yönde ifadeler taşıyabilir; ama onun asıl ayırıcı özelliği, konusu ve dili bakımından edebî bir nitelik taşımasıdır. </a:t>
            </a:r>
          </a:p>
        </p:txBody>
      </p:sp>
    </p:spTree>
    <p:extLst>
      <p:ext uri="{BB962C8B-B14F-4D97-AF65-F5344CB8AC3E}">
        <p14:creationId xmlns:p14="http://schemas.microsoft.com/office/powerpoint/2010/main" val="682500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(4)</a:t>
            </a:r>
            <a:endParaRPr lang="tr-TR" dirty="0"/>
          </a:p>
        </p:txBody>
      </p:sp>
      <p:sp>
        <p:nvSpPr>
          <p:cNvPr id="3" name="İçerik Yer Tutucusu 2"/>
          <p:cNvSpPr>
            <a:spLocks noGrp="1"/>
          </p:cNvSpPr>
          <p:nvPr>
            <p:ph idx="1"/>
          </p:nvPr>
        </p:nvSpPr>
        <p:spPr/>
        <p:txBody>
          <a:bodyPr/>
          <a:lstStyle/>
          <a:p>
            <a:r>
              <a:rPr lang="tr-TR" dirty="0"/>
              <a:t>Edebî mektupların, bir kişiye hitaben başlamakla birlikte doğrudan gazete ya da dergi gibi süreli yayınlarda yayımlanmak üzere yazılanlarına açık mektup denir. Bu, bazen karşılıklı sürdürülen bir tartışma biçimini de alır. </a:t>
            </a:r>
          </a:p>
          <a:p>
            <a:r>
              <a:rPr lang="tr-TR" dirty="0"/>
              <a:t>Gerek dünya edebiyatında gerekse Türk edebiyatında, mektup biçiminde yazılan ya da bu türden yararlanılan pek çok roman, öykü ve şiir örneği vardır. </a:t>
            </a:r>
          </a:p>
          <a:p>
            <a:r>
              <a:rPr lang="tr-TR" dirty="0"/>
              <a:t>Ulaşılabilen en eski mektup örnekleri, Mısır firavunlarına ve Hitit krallarına aittir. Bir edebiyat türü hâline gelmesi ise Romalılar zamanında, </a:t>
            </a:r>
            <a:r>
              <a:rPr lang="tr-TR" dirty="0" err="1"/>
              <a:t>Cicero</a:t>
            </a:r>
            <a:r>
              <a:rPr lang="tr-TR" dirty="0"/>
              <a:t> ve Horatius’un mektuplarıyla olmuştur. </a:t>
            </a:r>
          </a:p>
        </p:txBody>
      </p:sp>
    </p:spTree>
    <p:extLst>
      <p:ext uri="{BB962C8B-B14F-4D97-AF65-F5344CB8AC3E}">
        <p14:creationId xmlns:p14="http://schemas.microsoft.com/office/powerpoint/2010/main" val="2931119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(5)</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Türk edebiyatında bu türde pek çok eser vardır: Namık Kemal’in Mektupları, Ahmet Mithat Efendi (Fazıl ve </a:t>
            </a:r>
            <a:r>
              <a:rPr lang="tr-TR" dirty="0" err="1"/>
              <a:t>Feylosof</a:t>
            </a:r>
            <a:r>
              <a:rPr lang="tr-TR" dirty="0"/>
              <a:t> Kızım Fatma Aliye’ye Mektuplar), Muallim Naci (Mektuplarım), Abdülhak Hamit’in Mektupları, Ziya Gökalp (</a:t>
            </a:r>
            <a:r>
              <a:rPr lang="tr-TR" dirty="0" err="1"/>
              <a:t>Limni</a:t>
            </a:r>
            <a:r>
              <a:rPr lang="tr-TR" dirty="0"/>
              <a:t> ve Malta Mektupları), Cenap Şahabettin (Avrupa Mektupları),  Yakup Kadri’den Hasan Âli Yücel’e Mektuplar, Yahya Kemal Beyatlı (Mektuplar Makaleler), Cahit Sıtkı Tarancı (Ziya’ya Mektuplar), Nâzım Hikmet (Kemal Tahir’e Cezaevinden Mektuplar), Mektuplarıyla Halikarnas Balıkçısı, Tanpınar’ın Mektupları, Cemal </a:t>
            </a:r>
            <a:r>
              <a:rPr lang="tr-TR" dirty="0" err="1"/>
              <a:t>Süreya</a:t>
            </a:r>
            <a:r>
              <a:rPr lang="tr-TR" dirty="0"/>
              <a:t> (On Üç Günün Mektupları),  Aziz Nesin-Tahsin Saraç Mektuplaşmaları,  Oktay Akbal’a Mektuplar,  Ataol Behramoğlu-Nihat Behram (Yeniden Yaratılmanın Coşkusuyla Mektuplar), Ataol Behramoğlu-Metin Demirtaş (Şiirin Kanadında Mektuplar),  Ataol Behramoğlu-İsmet Özel (Genç Bir Şairden Genç Bir Şaire), Leylim </a:t>
            </a:r>
            <a:r>
              <a:rPr lang="tr-TR" dirty="0" err="1"/>
              <a:t>Leylim</a:t>
            </a:r>
            <a:r>
              <a:rPr lang="tr-TR" dirty="0"/>
              <a:t> </a:t>
            </a:r>
            <a:r>
              <a:rPr lang="tr-TR" dirty="0" err="1"/>
              <a:t>Ahmed</a:t>
            </a:r>
            <a:r>
              <a:rPr lang="tr-TR" dirty="0"/>
              <a:t> Arif’ten Leyla Erbil’e Mektuplar,  Türk Dili Mektup Özel Sayısı…</a:t>
            </a:r>
          </a:p>
        </p:txBody>
      </p:sp>
    </p:spTree>
    <p:extLst>
      <p:ext uri="{BB962C8B-B14F-4D97-AF65-F5344CB8AC3E}">
        <p14:creationId xmlns:p14="http://schemas.microsoft.com/office/powerpoint/2010/main" val="520992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(6) - Örnek</a:t>
            </a:r>
            <a:endParaRPr lang="tr-TR" dirty="0"/>
          </a:p>
        </p:txBody>
      </p:sp>
      <p:sp>
        <p:nvSpPr>
          <p:cNvPr id="4" name="İçerik Yer Tutucusu 3"/>
          <p:cNvSpPr>
            <a:spLocks noGrp="1"/>
          </p:cNvSpPr>
          <p:nvPr>
            <p:ph idx="1"/>
          </p:nvPr>
        </p:nvSpPr>
        <p:spPr/>
        <p:txBody>
          <a:bodyPr/>
          <a:lstStyle/>
          <a:p>
            <a:endParaRPr lang="tr-TR"/>
          </a:p>
        </p:txBody>
      </p:sp>
      <p:pic>
        <p:nvPicPr>
          <p:cNvPr id="5" name="Picture 2">
            <a:extLst>
              <a:ext uri="{FF2B5EF4-FFF2-40B4-BE49-F238E27FC236}">
                <a16:creationId xmlns:a16="http://schemas.microsoft.com/office/drawing/2014/main" id="{F500BF9D-4D4C-4A7C-80A7-EC28A6667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1373" y="1726568"/>
            <a:ext cx="3017192" cy="51314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DF10950E-A38D-4A0B-B24F-5CEB5C71D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1836" y="1684011"/>
            <a:ext cx="3285914" cy="50369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8335DC5-5079-4FD7-A4DA-C3A62D9ED6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98564" y="3384973"/>
            <a:ext cx="1523271" cy="2331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330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EdebÎ</a:t>
            </a:r>
            <a:r>
              <a:rPr lang="tr-TR" dirty="0"/>
              <a:t> Mektup </a:t>
            </a:r>
            <a:r>
              <a:rPr lang="tr-TR" dirty="0" smtClean="0"/>
              <a:t>(7) - Örnek</a:t>
            </a:r>
            <a:endParaRPr lang="tr-TR" dirty="0"/>
          </a:p>
        </p:txBody>
      </p:sp>
      <p:sp>
        <p:nvSpPr>
          <p:cNvPr id="4" name="İçerik Yer Tutucusu 3"/>
          <p:cNvSpPr>
            <a:spLocks noGrp="1"/>
          </p:cNvSpPr>
          <p:nvPr>
            <p:ph idx="1"/>
          </p:nvPr>
        </p:nvSpPr>
        <p:spPr/>
        <p:txBody>
          <a:bodyPr/>
          <a:lstStyle/>
          <a:p>
            <a:endParaRPr lang="tr-TR"/>
          </a:p>
        </p:txBody>
      </p:sp>
      <p:pic>
        <p:nvPicPr>
          <p:cNvPr id="8" name="İçerik Yer Tutucusu 6">
            <a:extLst>
              <a:ext uri="{FF2B5EF4-FFF2-40B4-BE49-F238E27FC236}">
                <a16:creationId xmlns:a16="http://schemas.microsoft.com/office/drawing/2014/main" id="{9B049E74-99AF-E5FA-A709-C8D9BC9DEA28}"/>
              </a:ext>
            </a:extLst>
          </p:cNvPr>
          <p:cNvPicPr>
            <a:picLocks noChangeAspect="1"/>
          </p:cNvPicPr>
          <p:nvPr/>
        </p:nvPicPr>
        <p:blipFill>
          <a:blip r:embed="rId2"/>
          <a:stretch>
            <a:fillRect/>
          </a:stretch>
        </p:blipFill>
        <p:spPr>
          <a:xfrm>
            <a:off x="4353339" y="1735343"/>
            <a:ext cx="3841993" cy="5122657"/>
          </a:xfrm>
          <a:prstGeom prst="rect">
            <a:avLst/>
          </a:prstGeom>
        </p:spPr>
      </p:pic>
    </p:spTree>
    <p:extLst>
      <p:ext uri="{BB962C8B-B14F-4D97-AF65-F5344CB8AC3E}">
        <p14:creationId xmlns:p14="http://schemas.microsoft.com/office/powerpoint/2010/main" val="3059426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Ferit </a:t>
            </a:r>
            <a:r>
              <a:rPr lang="tr-TR" dirty="0" err="1" smtClean="0"/>
              <a:t>Edgü</a:t>
            </a:r>
            <a:r>
              <a:rPr lang="tr-TR" dirty="0" smtClean="0"/>
              <a:t>-Demir Özlü</a:t>
            </a:r>
            <a:endParaRPr lang="tr-TR" dirty="0"/>
          </a:p>
        </p:txBody>
      </p:sp>
      <p:sp>
        <p:nvSpPr>
          <p:cNvPr id="3" name="İçerik Yer Tutucusu 2"/>
          <p:cNvSpPr>
            <a:spLocks noGrp="1"/>
          </p:cNvSpPr>
          <p:nvPr>
            <p:ph idx="1"/>
          </p:nvPr>
        </p:nvSpPr>
        <p:spPr/>
        <p:txBody>
          <a:bodyPr/>
          <a:lstStyle/>
          <a:p>
            <a:endParaRPr lang="tr-TR"/>
          </a:p>
        </p:txBody>
      </p:sp>
      <p:pic>
        <p:nvPicPr>
          <p:cNvPr id="4" name="İçerik Yer Tutucusu 3">
            <a:extLst>
              <a:ext uri="{FF2B5EF4-FFF2-40B4-BE49-F238E27FC236}">
                <a16:creationId xmlns:a16="http://schemas.microsoft.com/office/drawing/2014/main" id="{F5967E9C-E61A-9457-87A2-DB058C869BED}"/>
              </a:ext>
            </a:extLst>
          </p:cNvPr>
          <p:cNvPicPr>
            <a:picLocks noChangeAspect="1"/>
          </p:cNvPicPr>
          <p:nvPr/>
        </p:nvPicPr>
        <p:blipFill>
          <a:blip r:embed="rId2"/>
          <a:stretch>
            <a:fillRect/>
          </a:stretch>
        </p:blipFill>
        <p:spPr>
          <a:xfrm>
            <a:off x="2927864" y="1746634"/>
            <a:ext cx="7229928" cy="5111366"/>
          </a:xfrm>
          <a:prstGeom prst="rect">
            <a:avLst/>
          </a:prstGeom>
        </p:spPr>
      </p:pic>
    </p:spTree>
    <p:extLst>
      <p:ext uri="{BB962C8B-B14F-4D97-AF65-F5344CB8AC3E}">
        <p14:creationId xmlns:p14="http://schemas.microsoft.com/office/powerpoint/2010/main" val="2395002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SÖZLÜ ANLATIM</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1517</Words>
  <Application>Microsoft Office PowerPoint</Application>
  <PresentationFormat>Geniş ekran</PresentationFormat>
  <Paragraphs>69</Paragraphs>
  <Slides>35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35</vt:i4>
      </vt:variant>
    </vt:vector>
  </HeadingPairs>
  <TitlesOfParts>
    <vt:vector size="41" baseType="lpstr">
      <vt:lpstr>Arial</vt:lpstr>
      <vt:lpstr>Calibri</vt:lpstr>
      <vt:lpstr>Calibri Light</vt:lpstr>
      <vt:lpstr>Times New Roman</vt:lpstr>
      <vt:lpstr>Wingdings</vt:lpstr>
      <vt:lpstr>Office Teması</vt:lpstr>
      <vt:lpstr>ANLATIM TÜRLERİ 5</vt:lpstr>
      <vt:lpstr>Anı (Hatıra) (1)</vt:lpstr>
      <vt:lpstr>Anı (Hatıra) (2)</vt:lpstr>
      <vt:lpstr>Anı (Hatıra) (3)</vt:lpstr>
      <vt:lpstr>Anı (Hatıra) (4)</vt:lpstr>
      <vt:lpstr>Anı (Hatıra) (5)</vt:lpstr>
      <vt:lpstr>Anı (Hatıra) (6)</vt:lpstr>
      <vt:lpstr>Anı (Hatıra) (7)</vt:lpstr>
      <vt:lpstr>Anı (Hatıra) (8) - ÇOK YAŞASIN ÖLÜLER I</vt:lpstr>
      <vt:lpstr>Anı (Hatıra) (8) - ÇOK YAŞASIN ÖLÜLER II</vt:lpstr>
      <vt:lpstr>Anı (Hatıra) (8) - ÇOK YAŞASIN ÖLÜLER III</vt:lpstr>
      <vt:lpstr>Anı (Hatıra) (9) </vt:lpstr>
      <vt:lpstr>Anı (Hatıra) (10) </vt:lpstr>
      <vt:lpstr>PowerPoint Sunusu</vt:lpstr>
      <vt:lpstr>PowerPoint Sunusu</vt:lpstr>
      <vt:lpstr>PowerPoint Sunusu</vt:lpstr>
      <vt:lpstr>Günlük (1)</vt:lpstr>
      <vt:lpstr>Günlük (2)</vt:lpstr>
      <vt:lpstr>Günlük (3)</vt:lpstr>
      <vt:lpstr>Günlük (4)</vt:lpstr>
      <vt:lpstr>Günlük (5)</vt:lpstr>
      <vt:lpstr>Günlük (6) – İçe Dönük Günlük Örneği</vt:lpstr>
      <vt:lpstr>Günlük (7) – İçe Dönük Günlük Örneği</vt:lpstr>
      <vt:lpstr>Günlük (7) </vt:lpstr>
      <vt:lpstr>Günlük (8) </vt:lpstr>
      <vt:lpstr>Günlük (9) </vt:lpstr>
      <vt:lpstr>EdebÎ Mektup (1)</vt:lpstr>
      <vt:lpstr>EdebÎ Mektup (2)</vt:lpstr>
      <vt:lpstr>EdebÎ Mektup (3)</vt:lpstr>
      <vt:lpstr>EdebÎ Mektup (4)</vt:lpstr>
      <vt:lpstr>EdebÎ Mektup (5)</vt:lpstr>
      <vt:lpstr>EdebÎ Mektup (6) - Örnek</vt:lpstr>
      <vt:lpstr>EdebÎ Mektup (7) - Örnek</vt:lpstr>
      <vt:lpstr>Ferit Edgü-Demir Özlü</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63</cp:revision>
  <dcterms:created xsi:type="dcterms:W3CDTF">2025-02-04T08:28:28Z</dcterms:created>
  <dcterms:modified xsi:type="dcterms:W3CDTF">2025-04-16T22:22:03Z</dcterms:modified>
</cp:coreProperties>
</file>