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3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47" r:id="rId20"/>
    <p:sldId id="349" r:id="rId21"/>
    <p:sldId id="350" r:id="rId22"/>
    <p:sldId id="351" r:id="rId23"/>
    <p:sldId id="352" r:id="rId24"/>
    <p:sldId id="348" r:id="rId25"/>
    <p:sldId id="353" r:id="rId26"/>
    <p:sldId id="329"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Açıklayıcı Betimleme</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err="1" smtClean="0"/>
            <a:t>İzlenimsel</a:t>
          </a:r>
          <a:r>
            <a:rPr lang="tr-TR" dirty="0" smtClean="0"/>
            <a:t> (Yazınsal) Betimleme</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pt>
    <dgm:pt modelId="{C862DB84-6A40-4F8D-9AE0-DEB6E1DE5CB5}" type="pres">
      <dgm:prSet presAssocID="{E28BB111-9259-4284-84AC-0DF95375F78A}" presName="node" presStyleLbl="node1" presStyleIdx="0" presStyleCnt="2">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2">
        <dgm:presLayoutVars>
          <dgm:bulletEnabled val="1"/>
        </dgm:presLayoutVars>
      </dgm:prSet>
      <dgm:spPr/>
    </dgm:pt>
  </dgm:ptLst>
  <dgm:cxnLst>
    <dgm:cxn modelId="{7BEFE061-C386-4716-B3C5-76DEA3CB5E1B}" type="presOf" srcId="{62564521-7100-48A0-A9FA-8A9DCDD60426}" destId="{EB945D83-2390-4D15-98A3-487A1AE9A4D2}" srcOrd="0" destOrd="0" presId="urn:microsoft.com/office/officeart/2005/8/layout/default"/>
    <dgm:cxn modelId="{62F27A13-ACBB-4986-AD88-40FA6AE1644C}" type="presOf" srcId="{7887FB13-7F8A-42B6-851C-ED313A9129A4}" destId="{A19A4480-1536-4F9A-A509-67C758042916}" srcOrd="0" destOrd="0" presId="urn:microsoft.com/office/officeart/2005/8/layout/default"/>
    <dgm:cxn modelId="{4BBE2F2A-1CD8-414E-A9C8-AA913951C7DF}" srcId="{7887FB13-7F8A-42B6-851C-ED313A9129A4}" destId="{62564521-7100-48A0-A9FA-8A9DCDD60426}" srcOrd="1" destOrd="0" parTransId="{78DE7A3C-2B6F-4E06-9DB4-6AE6C9DD4879}" sibTransId="{C4293E55-B4A8-4467-BBF6-79C6FD28E1C9}"/>
    <dgm:cxn modelId="{9293DE19-EEF5-4DB7-BA93-96AEC3FBEDBB}" type="presOf" srcId="{E28BB111-9259-4284-84AC-0DF95375F78A}" destId="{C862DB84-6A40-4F8D-9AE0-DEB6E1DE5CB5}"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Açıklayıcı Öyküleme</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Sanatsal (Yazınsal) Betimleme</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pt>
    <dgm:pt modelId="{C862DB84-6A40-4F8D-9AE0-DEB6E1DE5CB5}" type="pres">
      <dgm:prSet presAssocID="{E28BB111-9259-4284-84AC-0DF95375F78A}" presName="node" presStyleLbl="node1" presStyleIdx="0" presStyleCnt="2">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2">
        <dgm:presLayoutVars>
          <dgm:bulletEnabled val="1"/>
        </dgm:presLayoutVars>
      </dgm:prSet>
      <dgm:spPr/>
      <dgm:t>
        <a:bodyPr/>
        <a:lstStyle/>
        <a:p>
          <a:endParaRPr lang="tr-TR"/>
        </a:p>
      </dgm:t>
    </dgm:pt>
  </dgm:ptLst>
  <dgm:cxnLst>
    <dgm:cxn modelId="{BE9D23F5-72D0-4F97-9B39-0480E867A840}" srcId="{7887FB13-7F8A-42B6-851C-ED313A9129A4}" destId="{E28BB111-9259-4284-84AC-0DF95375F78A}" srcOrd="0" destOrd="0" parTransId="{862B6EBD-FF81-4BBB-AC15-9516DEF72528}" sibTransId="{FA442490-EC84-4F51-8517-C5FF580E0EC3}"/>
    <dgm:cxn modelId="{9293DE19-EEF5-4DB7-BA93-96AEC3FBEDBB}" type="presOf" srcId="{E28BB111-9259-4284-84AC-0DF95375F78A}" destId="{C862DB84-6A40-4F8D-9AE0-DEB6E1DE5CB5}" srcOrd="0" destOrd="0" presId="urn:microsoft.com/office/officeart/2005/8/layout/default"/>
    <dgm:cxn modelId="{62F27A13-ACBB-4986-AD88-40FA6AE1644C}" type="presOf" srcId="{7887FB13-7F8A-42B6-851C-ED313A9129A4}" destId="{A19A4480-1536-4F9A-A509-67C758042916}" srcOrd="0" destOrd="0" presId="urn:microsoft.com/office/officeart/2005/8/layout/default"/>
    <dgm:cxn modelId="{7BEFE061-C386-4716-B3C5-76DEA3CB5E1B}" type="presOf" srcId="{62564521-7100-48A0-A9FA-8A9DCDD60426}" destId="{EB945D83-2390-4D15-98A3-487A1AE9A4D2}" srcOrd="0" destOrd="0" presId="urn:microsoft.com/office/officeart/2005/8/layout/default"/>
    <dgm:cxn modelId="{4BBE2F2A-1CD8-414E-A9C8-AA913951C7DF}" srcId="{7887FB13-7F8A-42B6-851C-ED313A9129A4}" destId="{62564521-7100-48A0-A9FA-8A9DCDD60426}" srcOrd="1" destOrd="0" parTransId="{78DE7A3C-2B6F-4E06-9DB4-6AE6C9DD4879}" sibTransId="{C4293E55-B4A8-4467-BBF6-79C6FD28E1C9}"/>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949" y="229213"/>
          <a:ext cx="3701816" cy="22210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tr-TR" sz="4400" kern="1200" dirty="0" smtClean="0"/>
            <a:t>Açıklayıcı Betimleme</a:t>
          </a:r>
          <a:endParaRPr lang="tr-TR" sz="4400" kern="1200" dirty="0"/>
        </a:p>
      </dsp:txBody>
      <dsp:txXfrm>
        <a:off x="949" y="229213"/>
        <a:ext cx="3701816" cy="2221089"/>
      </dsp:txXfrm>
    </dsp:sp>
    <dsp:sp modelId="{EB945D83-2390-4D15-98A3-487A1AE9A4D2}">
      <dsp:nvSpPr>
        <dsp:cNvPr id="0" name=""/>
        <dsp:cNvSpPr/>
      </dsp:nvSpPr>
      <dsp:spPr>
        <a:xfrm>
          <a:off x="4072946" y="229213"/>
          <a:ext cx="3701816" cy="222108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tr-TR" sz="4400" kern="1200" dirty="0" err="1" smtClean="0"/>
            <a:t>İzlenimsel</a:t>
          </a:r>
          <a:r>
            <a:rPr lang="tr-TR" sz="4400" kern="1200" dirty="0" smtClean="0"/>
            <a:t> (Yazınsal) Betimleme</a:t>
          </a:r>
          <a:endParaRPr lang="tr-TR" sz="4400" kern="1200" dirty="0"/>
        </a:p>
      </dsp:txBody>
      <dsp:txXfrm>
        <a:off x="4072946" y="229213"/>
        <a:ext cx="3701816" cy="2221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949" y="229213"/>
          <a:ext cx="3701816" cy="22210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tr-TR" sz="4400" kern="1200" dirty="0" smtClean="0"/>
            <a:t>Açıklayıcı Öyküleme</a:t>
          </a:r>
          <a:endParaRPr lang="tr-TR" sz="4400" kern="1200" dirty="0"/>
        </a:p>
      </dsp:txBody>
      <dsp:txXfrm>
        <a:off x="949" y="229213"/>
        <a:ext cx="3701816" cy="2221089"/>
      </dsp:txXfrm>
    </dsp:sp>
    <dsp:sp modelId="{EB945D83-2390-4D15-98A3-487A1AE9A4D2}">
      <dsp:nvSpPr>
        <dsp:cNvPr id="0" name=""/>
        <dsp:cNvSpPr/>
      </dsp:nvSpPr>
      <dsp:spPr>
        <a:xfrm>
          <a:off x="4072946" y="229213"/>
          <a:ext cx="3701816" cy="222108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tr-TR" sz="4400" kern="1200" dirty="0" smtClean="0"/>
            <a:t>Sanatsal (Yazınsal) Betimleme</a:t>
          </a:r>
          <a:endParaRPr lang="tr-TR" sz="4400" kern="1200" dirty="0"/>
        </a:p>
      </dsp:txBody>
      <dsp:txXfrm>
        <a:off x="4072946" y="229213"/>
        <a:ext cx="3701816" cy="22210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orhankemal.org/links/03c.htm" TargetMode="External"/><Relationship Id="rId2" Type="http://schemas.openxmlformats.org/officeDocument/2006/relationships/hyperlink" Target="http://www.siirakademisi.com/index.php?/site/oyku_goster/26" TargetMode="External"/><Relationship Id="rId1" Type="http://schemas.openxmlformats.org/officeDocument/2006/relationships/slideLayout" Target="../slideLayouts/slideLayout2.xml"/><Relationship Id="rId5" Type="http://schemas.openxmlformats.org/officeDocument/2006/relationships/hyperlink" Target="https://www.youtube.com/watch?v=lDOn5BRQ2JQ&amp;list=PLmxwoWEOCbQtzW_K1KqeEUKh_E_oYScTZ" TargetMode="External"/><Relationship Id="rId4" Type="http://schemas.openxmlformats.org/officeDocument/2006/relationships/hyperlink" Target="https://www.youtube.com/watch?v=nRGGyDhWwH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YAZILI ANLATIM 1</a:t>
            </a:r>
            <a:endParaRPr lang="tr-TR" dirty="0"/>
          </a:p>
        </p:txBody>
      </p:sp>
      <p:sp>
        <p:nvSpPr>
          <p:cNvPr id="5" name="Alt Başlık 4"/>
          <p:cNvSpPr>
            <a:spLocks noGrp="1"/>
          </p:cNvSpPr>
          <p:nvPr>
            <p:ph type="subTitle" idx="1"/>
          </p:nvPr>
        </p:nvSpPr>
        <p:spPr/>
        <p:txBody>
          <a:bodyPr/>
          <a:lstStyle/>
          <a:p>
            <a:r>
              <a:rPr lang="tr-TR" dirty="0" smtClean="0"/>
              <a:t>ANLATIM BİÇİMLERİ</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lstStyle/>
          <a:p>
            <a:r>
              <a:rPr lang="tr-TR" dirty="0"/>
              <a:t>Duygu, düşünce, hayal ya da tasarımların yazı yolu ile ifade edilmesine “yazılı anlatım” denir. </a:t>
            </a:r>
            <a:endParaRPr lang="tr-TR" dirty="0" smtClean="0"/>
          </a:p>
          <a:p>
            <a:r>
              <a:rPr lang="tr-TR" dirty="0" smtClean="0"/>
              <a:t>Bu </a:t>
            </a:r>
            <a:r>
              <a:rPr lang="tr-TR" dirty="0"/>
              <a:t>anlatım yolu için okullarda genellikle “kompozisyon” sözcüğü kullanılmakta, öğrencilere yaptırılan yazı çalışmaları da bu sözcükle adlandırılmaktadır. </a:t>
            </a:r>
            <a:endParaRPr lang="tr-TR" dirty="0" smtClean="0"/>
          </a:p>
          <a:p>
            <a:r>
              <a:rPr lang="tr-TR" dirty="0" smtClean="0"/>
              <a:t>Fransızca </a:t>
            </a:r>
            <a:r>
              <a:rPr lang="tr-TR" dirty="0"/>
              <a:t>kökenli bir sözcük olan kompozisyon, “düzenleme, parçaları birleştirme, bir araya getirme” anlamlarına gelmekte ve müzikten edebiyata kadar pek çok alanda kullanılmaktadır. </a:t>
            </a:r>
            <a:endParaRPr lang="tr-TR" dirty="0" smtClean="0"/>
          </a:p>
          <a:p>
            <a:r>
              <a:rPr lang="tr-TR" dirty="0" smtClean="0"/>
              <a:t>Düzenli </a:t>
            </a:r>
            <a:r>
              <a:rPr lang="tr-TR" dirty="0"/>
              <a:t>ve planlı yazılar için kullanılan bu terim, bir yazı türünün adı değildir. </a:t>
            </a:r>
          </a:p>
          <a:p>
            <a:endParaRPr lang="tr-TR" dirty="0"/>
          </a:p>
        </p:txBody>
      </p:sp>
    </p:spTree>
    <p:extLst>
      <p:ext uri="{BB962C8B-B14F-4D97-AF65-F5344CB8AC3E}">
        <p14:creationId xmlns:p14="http://schemas.microsoft.com/office/powerpoint/2010/main" val="206824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Anlatım Biçimleri</a:t>
            </a:r>
            <a:endParaRPr lang="tr-TR" dirty="0"/>
          </a:p>
        </p:txBody>
      </p:sp>
      <p:sp>
        <p:nvSpPr>
          <p:cNvPr id="3" name="İçerik Yer Tutucusu 2"/>
          <p:cNvSpPr>
            <a:spLocks noGrp="1"/>
          </p:cNvSpPr>
          <p:nvPr>
            <p:ph idx="1"/>
          </p:nvPr>
        </p:nvSpPr>
        <p:spPr/>
        <p:txBody>
          <a:bodyPr>
            <a:normAutofit fontScale="92500" lnSpcReduction="10000"/>
          </a:bodyPr>
          <a:lstStyle/>
          <a:p>
            <a:r>
              <a:rPr lang="tr-TR" dirty="0"/>
              <a:t>Anlatma isteği ya da gereksinimi, her zaman beraberinde uygun bir yol ve yöntem arayışını da getirir. Bu açıdan; verilmek istenen düşünce, uyandırılmak istenen duygu, canlandırılmak istenen hayal kadar onların nasıl, hangi teknikle okura sunulabileceğini doğru bir karara bağlamak da ayrı bir önem kazanır. </a:t>
            </a:r>
            <a:endParaRPr lang="tr-TR" dirty="0" smtClean="0"/>
          </a:p>
          <a:p>
            <a:r>
              <a:rPr lang="tr-TR" dirty="0" smtClean="0"/>
              <a:t>Metnin </a:t>
            </a:r>
            <a:r>
              <a:rPr lang="tr-TR" dirty="0"/>
              <a:t>yazılış amacına, türüne ve niteliğine bağlı olarak “</a:t>
            </a:r>
            <a:r>
              <a:rPr lang="tr-TR" dirty="0" err="1"/>
              <a:t>anlatma”nın</a:t>
            </a:r>
            <a:r>
              <a:rPr lang="tr-TR" dirty="0"/>
              <a:t> zaman içinde çeşitli biçimleri ortaya çıkmış; bunlar, özellik ve işlevleri bakımından birbirlerinden ayrışarak kullanım alanlarını da belirginleştirmişlerdir. </a:t>
            </a:r>
          </a:p>
          <a:p>
            <a:r>
              <a:rPr lang="tr-TR" dirty="0"/>
              <a:t>Bir yazıda birden çok anlatım biçimi bulunabilir. Her yazının yalnızca bir anlatım biçimine dayanması gerekmez; bu, metni tekdüzeleştirebilir. Aynı durum, kimi paragraflar için de geçerlidir. </a:t>
            </a:r>
          </a:p>
          <a:p>
            <a:pPr marL="0" indent="0">
              <a:buNone/>
            </a:pPr>
            <a:endParaRPr lang="tr-TR" dirty="0"/>
          </a:p>
        </p:txBody>
      </p:sp>
    </p:spTree>
    <p:extLst>
      <p:ext uri="{BB962C8B-B14F-4D97-AF65-F5344CB8AC3E}">
        <p14:creationId xmlns:p14="http://schemas.microsoft.com/office/powerpoint/2010/main" val="193777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Açıklayıcı Anlatım (1)</a:t>
            </a:r>
            <a:endParaRPr lang="tr-TR" dirty="0"/>
          </a:p>
        </p:txBody>
      </p:sp>
      <p:sp>
        <p:nvSpPr>
          <p:cNvPr id="3" name="İçerik Yer Tutucusu 2"/>
          <p:cNvSpPr>
            <a:spLocks noGrp="1"/>
          </p:cNvSpPr>
          <p:nvPr>
            <p:ph idx="1"/>
          </p:nvPr>
        </p:nvSpPr>
        <p:spPr/>
        <p:txBody>
          <a:bodyPr/>
          <a:lstStyle/>
          <a:p>
            <a:r>
              <a:rPr lang="tr-TR" dirty="0"/>
              <a:t>Açıklama; bir konu hakkında gerekli bilgileri verme, bir sorunu aydınlatma, bir sözün ya da yazının ne anlama geldiğini belirtme gibi anlamlara gelir. </a:t>
            </a:r>
            <a:endParaRPr lang="tr-TR" dirty="0" smtClean="0"/>
          </a:p>
          <a:p>
            <a:r>
              <a:rPr lang="tr-TR" dirty="0" smtClean="0"/>
              <a:t>Bu </a:t>
            </a:r>
            <a:r>
              <a:rPr lang="tr-TR" dirty="0"/>
              <a:t>amaçlara yönelik anlatımlara “açıklayıcı anlatım” diyebiliriz. </a:t>
            </a:r>
            <a:endParaRPr lang="tr-TR" dirty="0" smtClean="0"/>
          </a:p>
          <a:p>
            <a:r>
              <a:rPr lang="tr-TR" dirty="0" smtClean="0"/>
              <a:t>Ele </a:t>
            </a:r>
            <a:r>
              <a:rPr lang="tr-TR" dirty="0"/>
              <a:t>alınan konu, okurun zihninde aydınlanacak ve olası sorularına yanıt verilecek biçimde işlenir; okurun bilgi edinmesi sağlanır. </a:t>
            </a:r>
            <a:endParaRPr lang="tr-TR" dirty="0" smtClean="0"/>
          </a:p>
          <a:p>
            <a:r>
              <a:rPr lang="tr-TR" dirty="0" smtClean="0"/>
              <a:t>Yazının </a:t>
            </a:r>
            <a:r>
              <a:rPr lang="tr-TR" dirty="0"/>
              <a:t>kapsam ve türüne göre, konu hakkında verilecek bilgiler genel çerçeveyle de sınırlanabilir, ayrıntılara girilip bunlar arasındaki ilgi ve bağ gösterilerek de verilebilir. </a:t>
            </a:r>
          </a:p>
          <a:p>
            <a:endParaRPr lang="tr-TR" dirty="0"/>
          </a:p>
        </p:txBody>
      </p:sp>
    </p:spTree>
    <p:extLst>
      <p:ext uri="{BB962C8B-B14F-4D97-AF65-F5344CB8AC3E}">
        <p14:creationId xmlns:p14="http://schemas.microsoft.com/office/powerpoint/2010/main" val="346025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Açıklayıcı Anlatım </a:t>
            </a:r>
            <a:r>
              <a:rPr lang="tr-TR" dirty="0" smtClean="0"/>
              <a:t>(2)</a:t>
            </a:r>
            <a:endParaRPr lang="tr-TR" dirty="0"/>
          </a:p>
        </p:txBody>
      </p:sp>
      <p:sp>
        <p:nvSpPr>
          <p:cNvPr id="3" name="İçerik Yer Tutucusu 2"/>
          <p:cNvSpPr>
            <a:spLocks noGrp="1"/>
          </p:cNvSpPr>
          <p:nvPr>
            <p:ph idx="1"/>
          </p:nvPr>
        </p:nvSpPr>
        <p:spPr/>
        <p:txBody>
          <a:bodyPr/>
          <a:lstStyle/>
          <a:p>
            <a:r>
              <a:rPr lang="tr-TR" dirty="0"/>
              <a:t>Bu anlatım biçimi; temel başvuru kaynaklarında, ders kitaplarında ve bilimsel makalelerde daha yoğun olmak üzere deneme, eleştiri, köşe yazısı gibi düşünce ağırlıklı yazılarda sıkça kullanılır. </a:t>
            </a:r>
            <a:endParaRPr lang="tr-TR" dirty="0" smtClean="0"/>
          </a:p>
          <a:p>
            <a:r>
              <a:rPr lang="tr-TR" dirty="0" smtClean="0"/>
              <a:t>Sanatsal </a:t>
            </a:r>
            <a:r>
              <a:rPr lang="tr-TR" dirty="0"/>
              <a:t>kaygıya, öznel çağrışımlara, dil üzerindeki bireysel tasarruflara dayanmaz. </a:t>
            </a:r>
            <a:endParaRPr lang="tr-TR" dirty="0" smtClean="0"/>
          </a:p>
          <a:p>
            <a:r>
              <a:rPr lang="tr-TR" dirty="0" smtClean="0"/>
              <a:t>Bilgi </a:t>
            </a:r>
            <a:r>
              <a:rPr lang="tr-TR" dirty="0"/>
              <a:t>aktarımını engelleyecek ya da güçleştirecek her türlü tutumdan uzak durulabildiği ölçüde başarıyla kullanılmış olur. </a:t>
            </a:r>
          </a:p>
          <a:p>
            <a:r>
              <a:rPr lang="tr-TR" dirty="0"/>
              <a:t>Bu anlatımın kullanıldığı bir metinde tanımlamalar, örneklendirmeler, karşılaştırmalar, istatistiki veriler bulunabilir.</a:t>
            </a:r>
          </a:p>
          <a:p>
            <a:pPr marL="0" indent="0">
              <a:buNone/>
            </a:pPr>
            <a:endParaRPr lang="tr-TR" dirty="0"/>
          </a:p>
        </p:txBody>
      </p:sp>
    </p:spTree>
    <p:extLst>
      <p:ext uri="{BB962C8B-B14F-4D97-AF65-F5344CB8AC3E}">
        <p14:creationId xmlns:p14="http://schemas.microsoft.com/office/powerpoint/2010/main" val="134513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Açıklayıcı Anlatım (2</a:t>
            </a:r>
            <a:r>
              <a:rPr lang="tr-TR" dirty="0" smtClean="0"/>
              <a:t>) - ÖRNEK</a:t>
            </a:r>
            <a:endParaRPr lang="tr-TR" dirty="0"/>
          </a:p>
        </p:txBody>
      </p:sp>
      <p:sp>
        <p:nvSpPr>
          <p:cNvPr id="3" name="İçerik Yer Tutucusu 2"/>
          <p:cNvSpPr>
            <a:spLocks noGrp="1"/>
          </p:cNvSpPr>
          <p:nvPr>
            <p:ph idx="1"/>
          </p:nvPr>
        </p:nvSpPr>
        <p:spPr/>
        <p:txBody>
          <a:bodyPr>
            <a:normAutofit fontScale="92500" lnSpcReduction="10000"/>
          </a:bodyPr>
          <a:lstStyle/>
          <a:p>
            <a:r>
              <a:rPr lang="tr-TR" dirty="0">
                <a:solidFill>
                  <a:srgbClr val="7030A0"/>
                </a:solidFill>
              </a:rPr>
              <a:t>”</a:t>
            </a:r>
            <a:r>
              <a:rPr lang="tr-TR" dirty="0" smtClean="0">
                <a:solidFill>
                  <a:srgbClr val="7030A0"/>
                </a:solidFill>
              </a:rPr>
              <a:t>İletişimde</a:t>
            </a:r>
            <a:r>
              <a:rPr lang="tr-TR" dirty="0">
                <a:solidFill>
                  <a:srgbClr val="7030A0"/>
                </a:solidFill>
              </a:rPr>
              <a:t>, bilgi akışının iki yönlü olması beklenir. Sibernetikte bir bilgi kaynağından tek yönlü bilgi iletimine ‘enformasyon’ karşılıklı bilgi alışverişine ise ‘komünikasyon’ ya da iletişim adı verilir. Yani, iki sistem arasındaki karşılıklı bilgi alışverişini ‘iletişim’ olarak adlandırma, tek yönlü bilgi akışını ise başka bir şey sayma eğilimi vardır. Bu ayrımı dikkate aldığımızda, insanlar arasındaki bütün konuşmaları, iletişim kabul edemeyeceğimizi düşünebiliriz. Örneğin ana babalar ya da amirler, çocuklarına / memurlarına sadece birtakım emirler verip, onların bu emirler karşısındaki tepkileriyle ilgilenmezlerse, bu tavırlarını ‘iletişim’ değil, ‘enformasyon’ yani tek yönlü bir bilgi iletimi kabul etmek pek de yanlış olmasa gerek.” </a:t>
            </a:r>
          </a:p>
          <a:p>
            <a:pPr lvl="1"/>
            <a:r>
              <a:rPr lang="tr-TR" dirty="0"/>
              <a:t>Üstün Dökmen, Sanatta ve Günlük Yaşamda İletişim Çatışmaları ve Empati, Remzi Kitabevi, İstanbul 1994, s. 47.</a:t>
            </a:r>
          </a:p>
          <a:p>
            <a:endParaRPr lang="tr-TR" dirty="0"/>
          </a:p>
        </p:txBody>
      </p:sp>
    </p:spTree>
    <p:extLst>
      <p:ext uri="{BB962C8B-B14F-4D97-AF65-F5344CB8AC3E}">
        <p14:creationId xmlns:p14="http://schemas.microsoft.com/office/powerpoint/2010/main" val="391043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Tartışmacı Anlatım (1)</a:t>
            </a:r>
            <a:endParaRPr lang="tr-TR" dirty="0"/>
          </a:p>
        </p:txBody>
      </p:sp>
      <p:sp>
        <p:nvSpPr>
          <p:cNvPr id="3" name="İçerik Yer Tutucusu 2"/>
          <p:cNvSpPr>
            <a:spLocks noGrp="1"/>
          </p:cNvSpPr>
          <p:nvPr>
            <p:ph idx="1"/>
          </p:nvPr>
        </p:nvSpPr>
        <p:spPr/>
        <p:txBody>
          <a:bodyPr>
            <a:normAutofit lnSpcReduction="10000"/>
          </a:bodyPr>
          <a:lstStyle/>
          <a:p>
            <a:r>
              <a:rPr lang="tr-TR" dirty="0"/>
              <a:t>Bir tezi, bir düşünceyi savunmak; ele alınan konuda daha önce ileri sürülmüş ya da o sırada akla gelebilecek karşı tez ve düşünceleri çürüterek okuru kendi görüşlerinin doğruluğuna inandırmak amacıyla başvurulan bir anlatım biçimidir. </a:t>
            </a:r>
            <a:endParaRPr lang="tr-TR" dirty="0" smtClean="0"/>
          </a:p>
          <a:p>
            <a:r>
              <a:rPr lang="tr-TR" dirty="0" smtClean="0"/>
              <a:t>Yazar</a:t>
            </a:r>
            <a:r>
              <a:rPr lang="tr-TR" dirty="0"/>
              <a:t>, kendi haklılığını gösterecek kanıt ve çıkarımlarla okuru inandırmaya, yönlendirmeye çalışır. </a:t>
            </a:r>
            <a:endParaRPr lang="tr-TR" dirty="0" smtClean="0"/>
          </a:p>
          <a:p>
            <a:r>
              <a:rPr lang="tr-TR" dirty="0" smtClean="0"/>
              <a:t>Kanıt </a:t>
            </a:r>
            <a:r>
              <a:rPr lang="tr-TR" dirty="0"/>
              <a:t>ya da gerekçelerinin sağlamlığı, görüş ve çıkarımlarının tutarlığı, düşünüşünün bütüncül bir kavrayış içinde ilerleyişi ölçüsünde de amacına ulaşır. </a:t>
            </a:r>
          </a:p>
          <a:p>
            <a:r>
              <a:rPr lang="tr-TR" dirty="0"/>
              <a:t>Tartışmacı anlatıma çoğunlukla makale, eleştiri, köşe yazısı gibi türlerde başvurulur.</a:t>
            </a:r>
          </a:p>
          <a:p>
            <a:endParaRPr lang="tr-TR" dirty="0"/>
          </a:p>
        </p:txBody>
      </p:sp>
    </p:spTree>
    <p:extLst>
      <p:ext uri="{BB962C8B-B14F-4D97-AF65-F5344CB8AC3E}">
        <p14:creationId xmlns:p14="http://schemas.microsoft.com/office/powerpoint/2010/main" val="1386409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Tartışmacı Anlatım </a:t>
            </a:r>
            <a:r>
              <a:rPr lang="tr-TR" dirty="0" smtClean="0"/>
              <a:t>(2) - Örnek</a:t>
            </a:r>
            <a:endParaRPr lang="tr-TR" dirty="0"/>
          </a:p>
        </p:txBody>
      </p:sp>
      <p:sp>
        <p:nvSpPr>
          <p:cNvPr id="3" name="İçerik Yer Tutucusu 2"/>
          <p:cNvSpPr>
            <a:spLocks noGrp="1"/>
          </p:cNvSpPr>
          <p:nvPr>
            <p:ph idx="1"/>
          </p:nvPr>
        </p:nvSpPr>
        <p:spPr/>
        <p:txBody>
          <a:bodyPr>
            <a:normAutofit fontScale="92500" lnSpcReduction="10000"/>
          </a:bodyPr>
          <a:lstStyle/>
          <a:p>
            <a:r>
              <a:rPr lang="tr-TR" dirty="0">
                <a:solidFill>
                  <a:srgbClr val="7030A0"/>
                </a:solidFill>
              </a:rPr>
              <a:t>“Türkiye’deki trafiğin temelinde bulunan ve onu biçimlendiren kurallar, toplumun yaşamını yöneten temel anlayıştan kaynaklanır. Bu nedenle, günlük trafik yaşamımızda uygulanan kurallar, Batılı ülkelerin trafik kurallarından doğal olarak farklıdır. Kitapta yazılı olan trafik yasası Batılı ülkelerin kurallarına yakın düşer; ama sokakta uygulanan trafik yasası Türk toplumuna özgüdür ve insan ilişkilerini yöneten temel anlayışı yansıtır. Örneğin, ‘büyük aracın geçiş üstünlüğü (vardır)’ kuralı bize özgü, trafik yasalarında bulunmayan, oysa uygulamada geçerli olan bir kuraldır. Yine ‘erkek sürücü kadın sürücüden üstündür; kadın sürücü erkek sürücüye yol vermeli ve onun önüne geçmemelidir’ kuralı, toplumumuza özgü, trafik yasasında olmayan bir kuraldır.” </a:t>
            </a:r>
          </a:p>
          <a:p>
            <a:pPr lvl="1"/>
            <a:r>
              <a:rPr lang="tr-TR" dirty="0" smtClean="0"/>
              <a:t>Doğan </a:t>
            </a:r>
            <a:r>
              <a:rPr lang="tr-TR" dirty="0" err="1"/>
              <a:t>Cüceloğlu</a:t>
            </a:r>
            <a:r>
              <a:rPr lang="tr-TR" dirty="0"/>
              <a:t>, İyi Düşün Doğru Karar Ver, Sistem Yayıncılık, İstanbul 1993, s. 89-90.</a:t>
            </a:r>
          </a:p>
          <a:p>
            <a:endParaRPr lang="tr-TR" dirty="0"/>
          </a:p>
        </p:txBody>
      </p:sp>
    </p:spTree>
    <p:extLst>
      <p:ext uri="{BB962C8B-B14F-4D97-AF65-F5344CB8AC3E}">
        <p14:creationId xmlns:p14="http://schemas.microsoft.com/office/powerpoint/2010/main" val="796994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Betimleyici Anlatım (1)</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Betimleme; bir varlığın ya da yerin ona özgü niteliklerini duyumlarımızda bir izlenim bırakacak biçimde anlatmadır. </a:t>
            </a:r>
            <a:endParaRPr lang="tr-TR" dirty="0" smtClean="0"/>
          </a:p>
          <a:p>
            <a:r>
              <a:rPr lang="tr-TR" dirty="0" smtClean="0"/>
              <a:t>“</a:t>
            </a:r>
            <a:r>
              <a:rPr lang="tr-TR" dirty="0"/>
              <a:t>Sözcüklerle resim yapma” olarak da tarif edilen betimlemede, anlatılan varlığın zihinde canlanması amaçlanır; ama bu canlandırış sadece görsellikle sınırlı olmayıp tat, koku, işitme, dokunma gibi duyularımızla da ilişkilidir. </a:t>
            </a:r>
            <a:endParaRPr lang="tr-TR" dirty="0" smtClean="0"/>
          </a:p>
          <a:p>
            <a:r>
              <a:rPr lang="tr-TR" dirty="0" smtClean="0"/>
              <a:t>Böylece </a:t>
            </a:r>
            <a:r>
              <a:rPr lang="tr-TR" dirty="0"/>
              <a:t>dilin olanakları içinde o varlığa okurun </a:t>
            </a:r>
            <a:r>
              <a:rPr lang="tr-TR" dirty="0" err="1"/>
              <a:t>alımlayabileceği</a:t>
            </a:r>
            <a:r>
              <a:rPr lang="tr-TR" dirty="0"/>
              <a:t> bir somutluk ya da okurun imgeleminde karşılık bulabilecek bir kesinlik kazandırılır</a:t>
            </a:r>
            <a:r>
              <a:rPr lang="tr-TR" dirty="0" smtClean="0"/>
              <a:t>.</a:t>
            </a:r>
          </a:p>
          <a:p>
            <a:r>
              <a:rPr lang="tr-TR" dirty="0" smtClean="0"/>
              <a:t> </a:t>
            </a:r>
            <a:r>
              <a:rPr lang="tr-TR" dirty="0"/>
              <a:t>Söz konusu varlığın en belirgin, en çarpıcı ya da yazar için en dikkate değer özellikleri öne çıkarılır. </a:t>
            </a:r>
            <a:endParaRPr lang="tr-TR" dirty="0" smtClean="0"/>
          </a:p>
          <a:p>
            <a:r>
              <a:rPr lang="tr-TR" dirty="0" smtClean="0"/>
              <a:t>Bu </a:t>
            </a:r>
            <a:r>
              <a:rPr lang="tr-TR" dirty="0"/>
              <a:t>anlatımda, sıfatların yoğun bir biçimde kullanıldığı görülür. </a:t>
            </a:r>
          </a:p>
          <a:p>
            <a:r>
              <a:rPr lang="tr-TR" dirty="0"/>
              <a:t>Betimleyici anlatım, sanat ağırlıklı metinler başta olmak üzere her türlü yazıda kullanılabilir. </a:t>
            </a:r>
          </a:p>
          <a:p>
            <a:endParaRPr lang="tr-TR" dirty="0"/>
          </a:p>
        </p:txBody>
      </p:sp>
    </p:spTree>
    <p:extLst>
      <p:ext uri="{BB962C8B-B14F-4D97-AF65-F5344CB8AC3E}">
        <p14:creationId xmlns:p14="http://schemas.microsoft.com/office/powerpoint/2010/main" val="230713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a:t>
            </a:r>
            <a:r>
              <a:rPr lang="tr-TR" dirty="0" smtClean="0"/>
              <a:t>(2)</a:t>
            </a:r>
            <a:endParaRPr lang="tr-TR" dirty="0"/>
          </a:p>
        </p:txBody>
      </p:sp>
      <p:sp>
        <p:nvSpPr>
          <p:cNvPr id="3" name="İçerik Yer Tutucusu 2"/>
          <p:cNvSpPr>
            <a:spLocks noGrp="1"/>
          </p:cNvSpPr>
          <p:nvPr>
            <p:ph idx="1"/>
          </p:nvPr>
        </p:nvSpPr>
        <p:spPr/>
        <p:txBody>
          <a:bodyPr/>
          <a:lstStyle/>
          <a:p>
            <a:r>
              <a:rPr lang="tr-TR" dirty="0"/>
              <a:t>Betimleme, yazarın tutumundaki nesnellik ya da öznelliğe göre ikiye ayrılır. </a:t>
            </a:r>
          </a:p>
        </p:txBody>
      </p:sp>
      <p:graphicFrame>
        <p:nvGraphicFramePr>
          <p:cNvPr id="4" name="Diyagram 3"/>
          <p:cNvGraphicFramePr/>
          <p:nvPr>
            <p:extLst>
              <p:ext uri="{D42A27DB-BD31-4B8C-83A1-F6EECF244321}">
                <p14:modId xmlns:p14="http://schemas.microsoft.com/office/powerpoint/2010/main" val="1804600258"/>
              </p:ext>
            </p:extLst>
          </p:nvPr>
        </p:nvGraphicFramePr>
        <p:xfrm>
          <a:off x="2208144" y="3120887"/>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9100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(2</a:t>
            </a:r>
            <a:r>
              <a:rPr lang="tr-TR" dirty="0" smtClean="0"/>
              <a:t>) – Açıklayıcı Betimleme</a:t>
            </a:r>
            <a:endParaRPr lang="tr-TR" dirty="0"/>
          </a:p>
        </p:txBody>
      </p:sp>
      <p:sp>
        <p:nvSpPr>
          <p:cNvPr id="3" name="İçerik Yer Tutucusu 2"/>
          <p:cNvSpPr>
            <a:spLocks noGrp="1"/>
          </p:cNvSpPr>
          <p:nvPr>
            <p:ph idx="1"/>
          </p:nvPr>
        </p:nvSpPr>
        <p:spPr/>
        <p:txBody>
          <a:bodyPr/>
          <a:lstStyle/>
          <a:p>
            <a:r>
              <a:rPr lang="tr-TR" dirty="0"/>
              <a:t>Okuru bilgilendirmek amacıyla yapılan nesnel betimlemelerdir. Betimlenen varlığın özellikleri, fotoğraf gerçekliği içinde anlatılır. </a:t>
            </a:r>
            <a:endParaRPr lang="tr-TR" dirty="0" smtClean="0"/>
          </a:p>
          <a:p>
            <a:r>
              <a:rPr lang="tr-TR" dirty="0" smtClean="0"/>
              <a:t>Kişisel </a:t>
            </a:r>
            <a:r>
              <a:rPr lang="tr-TR" dirty="0"/>
              <a:t>duygu, düşünce ve yorumlara yer verilmez. </a:t>
            </a:r>
            <a:endParaRPr lang="tr-TR" dirty="0" smtClean="0"/>
          </a:p>
          <a:p>
            <a:r>
              <a:rPr lang="tr-TR" dirty="0" smtClean="0"/>
              <a:t>Genellikle </a:t>
            </a:r>
            <a:r>
              <a:rPr lang="tr-TR" dirty="0"/>
              <a:t>ölçüm ya da yansız gözlemlere dayanır. </a:t>
            </a:r>
            <a:endParaRPr lang="tr-TR" dirty="0" smtClean="0"/>
          </a:p>
          <a:p>
            <a:r>
              <a:rPr lang="tr-TR" dirty="0" smtClean="0"/>
              <a:t>Betimlenen </a:t>
            </a:r>
            <a:r>
              <a:rPr lang="tr-TR" dirty="0"/>
              <a:t>varlığın yazara nasıl göründüğü değil, kendi gerçekliği içinde nasıl bir görünüm sergilediği önem kazanır. </a:t>
            </a:r>
            <a:endParaRPr lang="tr-TR" dirty="0" smtClean="0"/>
          </a:p>
          <a:p>
            <a:r>
              <a:rPr lang="tr-TR" dirty="0" smtClean="0"/>
              <a:t>Yazar</a:t>
            </a:r>
            <a:r>
              <a:rPr lang="tr-TR" dirty="0"/>
              <a:t>, betimlediği varlıkla okuru baş başa bırakır. </a:t>
            </a:r>
          </a:p>
          <a:p>
            <a:endParaRPr lang="tr-TR" dirty="0"/>
          </a:p>
        </p:txBody>
      </p:sp>
    </p:spTree>
    <p:extLst>
      <p:ext uri="{BB962C8B-B14F-4D97-AF65-F5344CB8AC3E}">
        <p14:creationId xmlns:p14="http://schemas.microsoft.com/office/powerpoint/2010/main" val="4154594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a:t>
            </a:r>
            <a:r>
              <a:rPr lang="tr-TR" dirty="0" smtClean="0"/>
              <a:t>(3) </a:t>
            </a:r>
            <a:r>
              <a:rPr lang="tr-TR" dirty="0"/>
              <a:t>– Açıklayıcı Betimleme</a:t>
            </a:r>
          </a:p>
        </p:txBody>
      </p:sp>
      <p:sp>
        <p:nvSpPr>
          <p:cNvPr id="3" name="İçerik Yer Tutucusu 2"/>
          <p:cNvSpPr>
            <a:spLocks noGrp="1"/>
          </p:cNvSpPr>
          <p:nvPr>
            <p:ph idx="1"/>
          </p:nvPr>
        </p:nvSpPr>
        <p:spPr>
          <a:xfrm>
            <a:off x="894522" y="3677478"/>
            <a:ext cx="10757452" cy="2782957"/>
          </a:xfrm>
        </p:spPr>
        <p:txBody>
          <a:bodyPr>
            <a:normAutofit fontScale="70000" lnSpcReduction="20000"/>
          </a:bodyPr>
          <a:lstStyle/>
          <a:p>
            <a:r>
              <a:rPr lang="tr-TR" dirty="0"/>
              <a:t>«Türkiye’nin İran ve Ermenistan sınırları yakınındaki dağ kütlesi büyük bir volkan yapısıdır. Büyük Ağrı ve Küçük Ağrı diye iki bölümden oluşur…</a:t>
            </a:r>
          </a:p>
          <a:p>
            <a:r>
              <a:rPr lang="tr-TR" dirty="0"/>
              <a:t>Büyük Ağrı’nın tepesi kesik bir koniyi andırır. Doğusunu takke biçimi bir buzul örter. Bu takkeden ayrılan bir buzul dilimi 3.500 m yükseltilere kadar iner. Bu kesimde yamaçlar çok diktir. Kuzeydoğuda bulunan derin vadide (Yakup Vadisi) eskiden bir kaynak, büyük bir köy ve manastır vardı. 1840 depreminde vadinin üst kısmı kayarak bunları içindekilerle yok etti. Buradaki kaynak da o zaman kurudu.</a:t>
            </a:r>
          </a:p>
          <a:p>
            <a:r>
              <a:rPr lang="tr-TR" dirty="0"/>
              <a:t>Büyük Ağrı’nın tepesi yaz kış </a:t>
            </a:r>
            <a:r>
              <a:rPr lang="tr-TR" dirty="0" err="1"/>
              <a:t>toktağan</a:t>
            </a:r>
            <a:r>
              <a:rPr lang="tr-TR" dirty="0"/>
              <a:t> karlarla kaplıdır. Yamacında cılız bir bitki örtüsü, seyrek huş ağaçları ve çalılıklar bulunur. Tepesi karlarla kaplı olmasına rağmen Ağrı Dağı’nda bir iki kaynaktan başka su yoktur.» </a:t>
            </a:r>
          </a:p>
          <a:p>
            <a:pPr lvl="1"/>
            <a:r>
              <a:rPr lang="tr-TR" dirty="0" smtClean="0"/>
              <a:t>Meydan </a:t>
            </a:r>
            <a:r>
              <a:rPr lang="tr-TR" dirty="0"/>
              <a:t>Gençlik Ansiklopedisi, İstanbul, 1978, C. 1.</a:t>
            </a:r>
          </a:p>
          <a:p>
            <a:endParaRPr lang="tr-TR" dirty="0"/>
          </a:p>
        </p:txBody>
      </p:sp>
      <p:pic>
        <p:nvPicPr>
          <p:cNvPr id="5" name="Picture 2">
            <a:extLst>
              <a:ext uri="{FF2B5EF4-FFF2-40B4-BE49-F238E27FC236}">
                <a16:creationId xmlns:a16="http://schemas.microsoft.com/office/drawing/2014/main" id="{B3763DBB-F64C-4BE0-B778-30EBC7E8B19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3008" y="1626842"/>
            <a:ext cx="4126836" cy="2030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376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a:t>
            </a:r>
            <a:r>
              <a:rPr lang="tr-TR" dirty="0" smtClean="0"/>
              <a:t>(4) </a:t>
            </a:r>
            <a:r>
              <a:rPr lang="tr-TR" dirty="0"/>
              <a:t>– </a:t>
            </a:r>
            <a:r>
              <a:rPr lang="tr-TR" dirty="0" err="1" smtClean="0"/>
              <a:t>İzlenimsel</a:t>
            </a:r>
            <a:r>
              <a:rPr lang="tr-TR" dirty="0" smtClean="0"/>
              <a:t> (Yazınsal) Betimleme</a:t>
            </a:r>
            <a:endParaRPr lang="tr-TR" dirty="0"/>
          </a:p>
        </p:txBody>
      </p:sp>
      <p:sp>
        <p:nvSpPr>
          <p:cNvPr id="3" name="İçerik Yer Tutucusu 2"/>
          <p:cNvSpPr>
            <a:spLocks noGrp="1"/>
          </p:cNvSpPr>
          <p:nvPr>
            <p:ph idx="1"/>
          </p:nvPr>
        </p:nvSpPr>
        <p:spPr/>
        <p:txBody>
          <a:bodyPr>
            <a:normAutofit fontScale="92500"/>
          </a:bodyPr>
          <a:lstStyle/>
          <a:p>
            <a:r>
              <a:rPr lang="tr-TR" dirty="0"/>
              <a:t>Öznel bir tutumla yapılan, sanat değeri taşıyan betimlemelerdir. </a:t>
            </a:r>
            <a:endParaRPr lang="tr-TR" dirty="0" smtClean="0"/>
          </a:p>
          <a:p>
            <a:r>
              <a:rPr lang="tr-TR" dirty="0" smtClean="0"/>
              <a:t>Başka </a:t>
            </a:r>
            <a:r>
              <a:rPr lang="tr-TR" dirty="0"/>
              <a:t>bir deyişle, edebî metinlerde karşılaşılan betimlemelerdir. </a:t>
            </a:r>
            <a:endParaRPr lang="tr-TR" dirty="0" smtClean="0"/>
          </a:p>
          <a:p>
            <a:r>
              <a:rPr lang="tr-TR" dirty="0" smtClean="0"/>
              <a:t>Yazar</a:t>
            </a:r>
            <a:r>
              <a:rPr lang="tr-TR" dirty="0"/>
              <a:t>, anlattığı varlığın özellikleri arasında bir seçme yapar, bir ya da birden çok ayrıntıyı öne çıkarır; onu, kendi duyumları üzerinde bıraktığı izlenimleri okurun duyumlarında da yaratmaya çalışacak biçimde anlatır. </a:t>
            </a:r>
            <a:endParaRPr lang="tr-TR" dirty="0" smtClean="0"/>
          </a:p>
          <a:p>
            <a:r>
              <a:rPr lang="tr-TR" dirty="0" smtClean="0"/>
              <a:t>Betimlediği </a:t>
            </a:r>
            <a:r>
              <a:rPr lang="tr-TR" dirty="0"/>
              <a:t>varlığın nasıl bir görünüm sergilediğine değil, kendisine nasıl göründüğüne ya da onu nasıl göstermek istediğine önem verir. </a:t>
            </a:r>
            <a:endParaRPr lang="tr-TR" dirty="0" smtClean="0"/>
          </a:p>
          <a:p>
            <a:r>
              <a:rPr lang="tr-TR" dirty="0" smtClean="0"/>
              <a:t>Bilgilendirme </a:t>
            </a:r>
            <a:r>
              <a:rPr lang="tr-TR" dirty="0"/>
              <a:t>ve açıklama gibi bir amaç gütmez. </a:t>
            </a:r>
            <a:endParaRPr lang="tr-TR" dirty="0" smtClean="0"/>
          </a:p>
          <a:p>
            <a:r>
              <a:rPr lang="tr-TR" dirty="0" smtClean="0"/>
              <a:t>Okurun </a:t>
            </a:r>
            <a:r>
              <a:rPr lang="tr-TR" dirty="0"/>
              <a:t>imgelemini harekete geçirmeye yönelik bir sözcük seçimi ve dil kullanımı vardır. </a:t>
            </a:r>
          </a:p>
          <a:p>
            <a:endParaRPr lang="tr-TR" dirty="0"/>
          </a:p>
        </p:txBody>
      </p:sp>
    </p:spTree>
    <p:extLst>
      <p:ext uri="{BB962C8B-B14F-4D97-AF65-F5344CB8AC3E}">
        <p14:creationId xmlns:p14="http://schemas.microsoft.com/office/powerpoint/2010/main" val="2663023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a:t>
            </a:r>
            <a:r>
              <a:rPr lang="tr-TR" dirty="0" smtClean="0"/>
              <a:t>(5) </a:t>
            </a:r>
            <a:r>
              <a:rPr lang="tr-TR" dirty="0"/>
              <a:t>– </a:t>
            </a:r>
            <a:r>
              <a:rPr lang="tr-TR" dirty="0" err="1"/>
              <a:t>İzlenimsel</a:t>
            </a:r>
            <a:r>
              <a:rPr lang="tr-TR" dirty="0"/>
              <a:t> (Yazınsal) </a:t>
            </a:r>
            <a:r>
              <a:rPr lang="tr-TR" dirty="0" smtClean="0"/>
              <a:t>Betimleme -Örnek</a:t>
            </a:r>
            <a:endParaRPr lang="tr-TR" dirty="0"/>
          </a:p>
        </p:txBody>
      </p:sp>
      <p:sp>
        <p:nvSpPr>
          <p:cNvPr id="3" name="İçerik Yer Tutucusu 2"/>
          <p:cNvSpPr>
            <a:spLocks noGrp="1"/>
          </p:cNvSpPr>
          <p:nvPr>
            <p:ph idx="1"/>
          </p:nvPr>
        </p:nvSpPr>
        <p:spPr/>
        <p:txBody>
          <a:bodyPr>
            <a:normAutofit lnSpcReduction="10000"/>
          </a:bodyPr>
          <a:lstStyle/>
          <a:p>
            <a:r>
              <a:rPr lang="tr-TR" dirty="0"/>
              <a:t>«</a:t>
            </a:r>
            <a:r>
              <a:rPr lang="tr-TR" dirty="0" err="1"/>
              <a:t>Ağrıdağının</a:t>
            </a:r>
            <a:r>
              <a:rPr lang="tr-TR" dirty="0"/>
              <a:t> yamacında, dört bin iki yüz metrede bir göl vardır, adına Küp gölü derler. Göl bir harman yeri büyüklüğündedir. Çok derinlerdedir. Göl değil bir kuyu. Gölün dört bir yanı, yani kuyunun ağzı, fırdolayı kırmızı, keskin, bıçak ağzı gibi ışıltılı kayalarla çevrilidir. Kayalardan göle kadar daralarak inen yumuşak bakır rengi bir toprak belli bir aşıntıyla yol yoldur. Bakır rengi toprağın üstüne yer yer taze bir yeşil çimen serpilir. Sonra gölün mavisi başlar. Bu, bambaşka bir mavidir. Hiç bir suda, hiç bir mavide böyle bir mavi yoktur. Laciverdi, yumuşak, kadife bir mavidir.  Her yıl karlar eriyip de bahar gözünü açınca. </a:t>
            </a:r>
            <a:r>
              <a:rPr lang="tr-TR" dirty="0" err="1"/>
              <a:t>Ağrıdağında</a:t>
            </a:r>
            <a:r>
              <a:rPr lang="tr-TR" dirty="0"/>
              <a:t> bir ulu tazelik patlayınca, gölün kıyıları ince kar çizgisinin üstü, keskin, kısa, küt çiçeklerle dolar. »</a:t>
            </a:r>
          </a:p>
          <a:p>
            <a:pPr lvl="1"/>
            <a:r>
              <a:rPr lang="tr-TR" dirty="0"/>
              <a:t>Yaşar Kemal, </a:t>
            </a:r>
            <a:r>
              <a:rPr lang="tr-TR" dirty="0" err="1"/>
              <a:t>Ağrıdağı</a:t>
            </a:r>
            <a:r>
              <a:rPr lang="tr-TR" dirty="0"/>
              <a:t> Efsanesi, Cem Yayınları, İstanbul, 1970, s. 8-9)</a:t>
            </a:r>
          </a:p>
          <a:p>
            <a:endParaRPr lang="tr-TR" dirty="0"/>
          </a:p>
        </p:txBody>
      </p:sp>
    </p:spTree>
    <p:extLst>
      <p:ext uri="{BB962C8B-B14F-4D97-AF65-F5344CB8AC3E}">
        <p14:creationId xmlns:p14="http://schemas.microsoft.com/office/powerpoint/2010/main" val="38950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Betimleyici Anlatım </a:t>
            </a:r>
            <a:r>
              <a:rPr lang="tr-TR" dirty="0" smtClean="0"/>
              <a:t>(6) </a:t>
            </a:r>
            <a:r>
              <a:rPr lang="tr-TR" dirty="0"/>
              <a:t>– </a:t>
            </a:r>
            <a:r>
              <a:rPr lang="tr-TR" dirty="0" smtClean="0"/>
              <a:t>Portre</a:t>
            </a:r>
            <a:endParaRPr lang="tr-TR" dirty="0"/>
          </a:p>
        </p:txBody>
      </p:sp>
      <p:sp>
        <p:nvSpPr>
          <p:cNvPr id="3" name="İçerik Yer Tutucusu 2"/>
          <p:cNvSpPr>
            <a:spLocks noGrp="1"/>
          </p:cNvSpPr>
          <p:nvPr>
            <p:ph idx="1"/>
          </p:nvPr>
        </p:nvSpPr>
        <p:spPr/>
        <p:txBody>
          <a:bodyPr>
            <a:normAutofit/>
          </a:bodyPr>
          <a:lstStyle/>
          <a:p>
            <a:r>
              <a:rPr lang="tr-TR" dirty="0" smtClean="0"/>
              <a:t>«</a:t>
            </a:r>
            <a:r>
              <a:rPr lang="tr-TR" dirty="0"/>
              <a:t>Kafka’nın, kara gür kaşlar altında kül rengi iri gözleri vardır. Esmer yüzü çok canlıdır. Kafka, yüzüyle konuşur.</a:t>
            </a:r>
          </a:p>
          <a:p>
            <a:r>
              <a:rPr lang="tr-TR" dirty="0"/>
              <a:t>Söz yerine yüz kaslarını oynatabilecekse, oynatır. Gülümseme, kaşların çatılması, dar alnın kırışması, dudakların öne çıkması ya da bükülmesi-bu türlü eylemler, söylenmiş cümlelerin yerine geçer.</a:t>
            </a:r>
          </a:p>
          <a:p>
            <a:r>
              <a:rPr lang="tr-TR" dirty="0"/>
              <a:t>Kafka jestlere bayılır, bu yüzden onları ölçülü kullanır. Onun jesti, konuşmaya eşlik etmez, sözlerin kopyası değildir; bağımsız bir eylem dilinden bir sözdür sanki bu bildirişme aracı; hiçbir bakımdan edilgin bir yansıma değil, istemin bilinçli bir anlatımıdır.» </a:t>
            </a:r>
          </a:p>
          <a:p>
            <a:pPr lvl="1"/>
            <a:r>
              <a:rPr lang="tr-TR" dirty="0" err="1" smtClean="0"/>
              <a:t>Gustav</a:t>
            </a:r>
            <a:r>
              <a:rPr lang="tr-TR" dirty="0" smtClean="0"/>
              <a:t> </a:t>
            </a:r>
            <a:r>
              <a:rPr lang="tr-TR" dirty="0" err="1"/>
              <a:t>Janouch</a:t>
            </a:r>
            <a:r>
              <a:rPr lang="tr-TR" dirty="0"/>
              <a:t>, Kafka ile Konuşmalar, Bilgi Yayınevi, Ankara, 1966, s. 11-12.</a:t>
            </a:r>
          </a:p>
          <a:p>
            <a:endParaRPr lang="tr-TR" dirty="0"/>
          </a:p>
        </p:txBody>
      </p:sp>
    </p:spTree>
    <p:extLst>
      <p:ext uri="{BB962C8B-B14F-4D97-AF65-F5344CB8AC3E}">
        <p14:creationId xmlns:p14="http://schemas.microsoft.com/office/powerpoint/2010/main" val="3986585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Öyküleyici</a:t>
            </a:r>
            <a:r>
              <a:rPr lang="tr-TR" dirty="0" smtClean="0"/>
              <a:t> Anlatım (1)</a:t>
            </a:r>
            <a:endParaRPr lang="tr-TR" dirty="0"/>
          </a:p>
        </p:txBody>
      </p:sp>
      <p:sp>
        <p:nvSpPr>
          <p:cNvPr id="3" name="İçerik Yer Tutucusu 2"/>
          <p:cNvSpPr>
            <a:spLocks noGrp="1"/>
          </p:cNvSpPr>
          <p:nvPr>
            <p:ph idx="1"/>
          </p:nvPr>
        </p:nvSpPr>
        <p:spPr/>
        <p:txBody>
          <a:bodyPr>
            <a:normAutofit/>
          </a:bodyPr>
          <a:lstStyle/>
          <a:p>
            <a:r>
              <a:rPr lang="tr-TR" dirty="0"/>
              <a:t>Yaşanmış, yaşanması mümkün ya da kendi içinde tutarlı bir seyir izleyecek biçimde kurgulanmış olayların yer, zaman, kişi ögeleriyle ilişkilendirilerek anlatılmasıdır. </a:t>
            </a:r>
            <a:r>
              <a:rPr lang="tr-TR" dirty="0" smtClean="0"/>
              <a:t>Buna </a:t>
            </a:r>
            <a:r>
              <a:rPr lang="tr-TR" dirty="0"/>
              <a:t>“hikâye etme” (tahkiye) de denir. </a:t>
            </a:r>
            <a:endParaRPr lang="tr-TR" dirty="0" smtClean="0"/>
          </a:p>
          <a:p>
            <a:r>
              <a:rPr lang="tr-TR" dirty="0" err="1" smtClean="0"/>
              <a:t>Öyküleyici</a:t>
            </a:r>
            <a:r>
              <a:rPr lang="tr-TR" dirty="0" smtClean="0"/>
              <a:t> </a:t>
            </a:r>
            <a:r>
              <a:rPr lang="tr-TR" dirty="0"/>
              <a:t>anlatımda hareket ve olay ögesi öne çıkar. Birbirini izleyen hareketler, çeşitli değişim ve gelişim evreleri içeren bir olay akışı içinde verilir. </a:t>
            </a:r>
          </a:p>
          <a:p>
            <a:endParaRPr lang="tr-TR" dirty="0"/>
          </a:p>
        </p:txBody>
      </p:sp>
    </p:spTree>
    <p:extLst>
      <p:ext uri="{BB962C8B-B14F-4D97-AF65-F5344CB8AC3E}">
        <p14:creationId xmlns:p14="http://schemas.microsoft.com/office/powerpoint/2010/main" val="2712996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Öyküleyici</a:t>
            </a:r>
            <a:r>
              <a:rPr lang="tr-TR" dirty="0" smtClean="0"/>
              <a:t> Anlatım (2)</a:t>
            </a:r>
            <a:endParaRPr lang="tr-TR" dirty="0"/>
          </a:p>
        </p:txBody>
      </p:sp>
      <p:sp>
        <p:nvSpPr>
          <p:cNvPr id="3" name="İçerik Yer Tutucusu 2"/>
          <p:cNvSpPr>
            <a:spLocks noGrp="1"/>
          </p:cNvSpPr>
          <p:nvPr>
            <p:ph idx="1"/>
          </p:nvPr>
        </p:nvSpPr>
        <p:spPr/>
        <p:txBody>
          <a:bodyPr>
            <a:normAutofit/>
          </a:bodyPr>
          <a:lstStyle/>
          <a:p>
            <a:r>
              <a:rPr lang="tr-TR" dirty="0" smtClean="0"/>
              <a:t>Bu </a:t>
            </a:r>
            <a:r>
              <a:rPr lang="tr-TR" dirty="0"/>
              <a:t>anlatım biçiminde yazar, okuru bir olayın içinde yaşatmaya çalışır. Bu olay, güncel gerçekliğe uygun olabileceği gibi onun tamamen dışında da olabilir. </a:t>
            </a:r>
            <a:endParaRPr lang="tr-TR" dirty="0" smtClean="0"/>
          </a:p>
          <a:p>
            <a:r>
              <a:rPr lang="tr-TR" dirty="0" smtClean="0"/>
              <a:t>Önemli </a:t>
            </a:r>
            <a:r>
              <a:rPr lang="tr-TR" dirty="0"/>
              <a:t>olan, ögeleri arasında mantıksal bir bağın ya da yaratıcı imgeleme dayalı </a:t>
            </a:r>
            <a:r>
              <a:rPr lang="tr-TR" dirty="0" err="1"/>
              <a:t>çağrışımsal</a:t>
            </a:r>
            <a:r>
              <a:rPr lang="tr-TR" dirty="0"/>
              <a:t> bir ilişkinin bulunmasıdır. </a:t>
            </a:r>
            <a:endParaRPr lang="tr-TR" dirty="0" smtClean="0"/>
          </a:p>
          <a:p>
            <a:r>
              <a:rPr lang="tr-TR" dirty="0" smtClean="0"/>
              <a:t>Güncel </a:t>
            </a:r>
            <a:r>
              <a:rPr lang="tr-TR" dirty="0"/>
              <a:t>gerçekliğin ve mantığın dışında düzenlenmiş bir olay akışı, estetik değer taşıyan bir yapı bütünlüğüne sahipse kendi kurgu evrenine özgü bir gerçeklik etkisi de bırakır. </a:t>
            </a:r>
            <a:endParaRPr lang="tr-TR" dirty="0" smtClean="0"/>
          </a:p>
          <a:p>
            <a:r>
              <a:rPr lang="tr-TR" dirty="0" smtClean="0"/>
              <a:t>Edebî </a:t>
            </a:r>
            <a:r>
              <a:rPr lang="tr-TR" dirty="0"/>
              <a:t>gerçekliğin kapsamı, insan yaratıcılığının biçimleri nispetinde geniştir. </a:t>
            </a:r>
          </a:p>
          <a:p>
            <a:endParaRPr lang="tr-TR" dirty="0"/>
          </a:p>
        </p:txBody>
      </p:sp>
    </p:spTree>
    <p:extLst>
      <p:ext uri="{BB962C8B-B14F-4D97-AF65-F5344CB8AC3E}">
        <p14:creationId xmlns:p14="http://schemas.microsoft.com/office/powerpoint/2010/main" val="1770403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(3)</a:t>
            </a:r>
            <a:endParaRPr lang="tr-TR" dirty="0"/>
          </a:p>
        </p:txBody>
      </p:sp>
      <p:sp>
        <p:nvSpPr>
          <p:cNvPr id="3" name="İçerik Yer Tutucusu 2"/>
          <p:cNvSpPr>
            <a:spLocks noGrp="1"/>
          </p:cNvSpPr>
          <p:nvPr>
            <p:ph idx="1"/>
          </p:nvPr>
        </p:nvSpPr>
        <p:spPr/>
        <p:txBody>
          <a:bodyPr/>
          <a:lstStyle/>
          <a:p>
            <a:r>
              <a:rPr lang="tr-TR" dirty="0" err="1"/>
              <a:t>Öyküleyici</a:t>
            </a:r>
            <a:r>
              <a:rPr lang="tr-TR" dirty="0"/>
              <a:t> anlatım çoğunlukla roman, öykü, anı, günlük, yaşam öyküsü, röportaj gibi türlerde kullanılır. Roman ve öykü gibi türlerde olay; kişi kadrosu, zaman ve yer ögelerine bağlı bir başlangıçtan sonra çeşitli evrelerde gelişir ve bir sonuca ulaşır. Daha kısa pasajlarda ya da paragraflarda bu ögelerin yalnızca birkaçı yer alabilir. </a:t>
            </a:r>
          </a:p>
          <a:p>
            <a:r>
              <a:rPr lang="tr-TR" dirty="0"/>
              <a:t>Öyküleme, -geçtiğimiz yüzyılla birlikte gitgide ağırlığını ve önemini yitirmeye başlamakla birlikte- şiirde de başvurulan bir anlatım biçimidir. Manzum öyküler bir yana bırakılırsa, şiirde öyküleme onun tür özelliklerini gölgelemeyecek biçimde yapılır. </a:t>
            </a:r>
          </a:p>
          <a:p>
            <a:pPr marL="0" indent="0">
              <a:buNone/>
            </a:pPr>
            <a:r>
              <a:rPr lang="tr-TR" dirty="0" smtClean="0"/>
              <a:t> </a:t>
            </a:r>
            <a:endParaRPr lang="tr-TR" dirty="0"/>
          </a:p>
          <a:p>
            <a:endParaRPr lang="tr-TR" dirty="0"/>
          </a:p>
        </p:txBody>
      </p:sp>
    </p:spTree>
    <p:extLst>
      <p:ext uri="{BB962C8B-B14F-4D97-AF65-F5344CB8AC3E}">
        <p14:creationId xmlns:p14="http://schemas.microsoft.com/office/powerpoint/2010/main" val="2597266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(4)</a:t>
            </a:r>
            <a:endParaRPr lang="tr-TR" dirty="0"/>
          </a:p>
        </p:txBody>
      </p:sp>
      <p:sp>
        <p:nvSpPr>
          <p:cNvPr id="3" name="İçerik Yer Tutucusu 2"/>
          <p:cNvSpPr>
            <a:spLocks noGrp="1"/>
          </p:cNvSpPr>
          <p:nvPr>
            <p:ph idx="1"/>
          </p:nvPr>
        </p:nvSpPr>
        <p:spPr/>
        <p:txBody>
          <a:bodyPr/>
          <a:lstStyle/>
          <a:p>
            <a:r>
              <a:rPr lang="tr-TR" dirty="0" smtClean="0"/>
              <a:t>İki </a:t>
            </a:r>
            <a:r>
              <a:rPr lang="tr-TR" dirty="0"/>
              <a:t>tür öyküleme biçimi vardır. </a:t>
            </a:r>
          </a:p>
          <a:p>
            <a:endParaRPr lang="tr-TR" dirty="0"/>
          </a:p>
        </p:txBody>
      </p:sp>
      <p:graphicFrame>
        <p:nvGraphicFramePr>
          <p:cNvPr id="4" name="Diyagram 3"/>
          <p:cNvGraphicFramePr/>
          <p:nvPr>
            <p:extLst>
              <p:ext uri="{D42A27DB-BD31-4B8C-83A1-F6EECF244321}">
                <p14:modId xmlns:p14="http://schemas.microsoft.com/office/powerpoint/2010/main" val="170586921"/>
              </p:ext>
            </p:extLst>
          </p:nvPr>
        </p:nvGraphicFramePr>
        <p:xfrm>
          <a:off x="2208144" y="3120887"/>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3440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(4</a:t>
            </a:r>
            <a:r>
              <a:rPr lang="tr-TR" dirty="0" smtClean="0"/>
              <a:t>) – Açıklayıcı Öyküleme</a:t>
            </a:r>
            <a:endParaRPr lang="tr-TR" dirty="0"/>
          </a:p>
        </p:txBody>
      </p:sp>
      <p:sp>
        <p:nvSpPr>
          <p:cNvPr id="3" name="İçerik Yer Tutucusu 2"/>
          <p:cNvSpPr>
            <a:spLocks noGrp="1"/>
          </p:cNvSpPr>
          <p:nvPr>
            <p:ph idx="1"/>
          </p:nvPr>
        </p:nvSpPr>
        <p:spPr/>
        <p:txBody>
          <a:bodyPr/>
          <a:lstStyle/>
          <a:p>
            <a:r>
              <a:rPr lang="tr-TR" dirty="0"/>
              <a:t>Sanatsal bir kaygı duymaksızın, zamansal sıra gözeterek bazı bilgileri olay akışı düzeninde vermek ya da kurgusal nitelikte olmayan bir olayı olduğu gibi aktarmak amacıyla başvurulan öyküleme biçimidir. </a:t>
            </a:r>
            <a:endParaRPr lang="tr-TR" dirty="0" smtClean="0"/>
          </a:p>
          <a:p>
            <a:r>
              <a:rPr lang="tr-TR" dirty="0" smtClean="0"/>
              <a:t>Nesnel </a:t>
            </a:r>
            <a:r>
              <a:rPr lang="tr-TR" dirty="0"/>
              <a:t>bir tutuma dayanır. </a:t>
            </a:r>
            <a:endParaRPr lang="tr-TR" dirty="0" smtClean="0"/>
          </a:p>
          <a:p>
            <a:r>
              <a:rPr lang="tr-TR" dirty="0" smtClean="0"/>
              <a:t>Böyle </a:t>
            </a:r>
            <a:r>
              <a:rPr lang="tr-TR" dirty="0"/>
              <a:t>bir durumda öykülemeden, okuru olay içinde yaşatarak bilgilendirmek amacıyla yararlanılır. </a:t>
            </a:r>
            <a:endParaRPr lang="tr-TR" dirty="0" smtClean="0"/>
          </a:p>
          <a:p>
            <a:r>
              <a:rPr lang="tr-TR" dirty="0" smtClean="0"/>
              <a:t>Olay </a:t>
            </a:r>
            <a:r>
              <a:rPr lang="tr-TR" dirty="0"/>
              <a:t>aktaran haber metinleri, yemek tarifleri, problem açıklamaları ve deney anlatımlarında bu anlatım biçimi görülür. </a:t>
            </a:r>
          </a:p>
          <a:p>
            <a:endParaRPr lang="tr-TR" dirty="0"/>
          </a:p>
          <a:p>
            <a:endParaRPr lang="tr-TR" dirty="0"/>
          </a:p>
        </p:txBody>
      </p:sp>
    </p:spTree>
    <p:extLst>
      <p:ext uri="{BB962C8B-B14F-4D97-AF65-F5344CB8AC3E}">
        <p14:creationId xmlns:p14="http://schemas.microsoft.com/office/powerpoint/2010/main" val="568578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(5) </a:t>
            </a:r>
            <a:r>
              <a:rPr lang="tr-TR" dirty="0"/>
              <a:t>– Açıklayıcı </a:t>
            </a:r>
            <a:r>
              <a:rPr lang="tr-TR" dirty="0" smtClean="0"/>
              <a:t>Öyküleme - Örnek</a:t>
            </a:r>
            <a:endParaRPr lang="tr-TR" dirty="0"/>
          </a:p>
        </p:txBody>
      </p:sp>
      <p:sp>
        <p:nvSpPr>
          <p:cNvPr id="3" name="İçerik Yer Tutucusu 2"/>
          <p:cNvSpPr>
            <a:spLocks noGrp="1"/>
          </p:cNvSpPr>
          <p:nvPr>
            <p:ph idx="1"/>
          </p:nvPr>
        </p:nvSpPr>
        <p:spPr/>
        <p:txBody>
          <a:bodyPr/>
          <a:lstStyle/>
          <a:p>
            <a:r>
              <a:rPr lang="tr-TR" dirty="0"/>
              <a:t>4 yumurtayla 10 kaşık şekeri, katı kar haline gelene dek çırpınız. İçine vanilya ve limon kabuğu rendesini ekleyiniz. Sonra bu karışımı, yağlı kağıt serilmiş fırın tepsisine geniş huni geçirilmiş torba ile uzun veya koni biçiminde sıkınız ya da kaşıkla koyunuz. Hafif ısılı fırında kuruyana kadar pişiriniz. Bezeleriniz hazırlanmıştır. Afiyetle yiyiniz.</a:t>
            </a:r>
          </a:p>
          <a:p>
            <a:endParaRPr lang="tr-TR" dirty="0"/>
          </a:p>
        </p:txBody>
      </p:sp>
    </p:spTree>
    <p:extLst>
      <p:ext uri="{BB962C8B-B14F-4D97-AF65-F5344CB8AC3E}">
        <p14:creationId xmlns:p14="http://schemas.microsoft.com/office/powerpoint/2010/main" val="1696624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(6) </a:t>
            </a:r>
            <a:r>
              <a:rPr lang="tr-TR" dirty="0"/>
              <a:t>– </a:t>
            </a:r>
            <a:r>
              <a:rPr lang="tr-TR" dirty="0" smtClean="0"/>
              <a:t>Sanatsal (Yazınsal) Öyküleme</a:t>
            </a:r>
            <a:endParaRPr lang="tr-TR" dirty="0"/>
          </a:p>
        </p:txBody>
      </p:sp>
      <p:sp>
        <p:nvSpPr>
          <p:cNvPr id="3" name="İçerik Yer Tutucusu 2"/>
          <p:cNvSpPr>
            <a:spLocks noGrp="1"/>
          </p:cNvSpPr>
          <p:nvPr>
            <p:ph idx="1"/>
          </p:nvPr>
        </p:nvSpPr>
        <p:spPr/>
        <p:txBody>
          <a:bodyPr/>
          <a:lstStyle/>
          <a:p>
            <a:r>
              <a:rPr lang="tr-TR" dirty="0"/>
              <a:t>Bilgi verme amacını gütmeyen, sanatsal bir nitelik ve edebî bir değer taşıyan öykülemedir. Edebiyat türlerinde kullanılan öyküleme tekniği olarak da tanımlanabilir. Öznel bir tutuma, yazarın kurgu ve dildeki tasarrufuna dayanır. </a:t>
            </a:r>
          </a:p>
          <a:p>
            <a:r>
              <a:rPr lang="tr-TR" dirty="0"/>
              <a:t>Sanatsal öykülemede öykü, anlatıcı, zaman, mekan, çevre, olay örgüsü, kişiler belirleyici ögelerdir.</a:t>
            </a:r>
          </a:p>
          <a:p>
            <a:endParaRPr lang="tr-TR" dirty="0"/>
          </a:p>
          <a:p>
            <a:endParaRPr lang="tr-TR" dirty="0"/>
          </a:p>
        </p:txBody>
      </p:sp>
    </p:spTree>
    <p:extLst>
      <p:ext uri="{BB962C8B-B14F-4D97-AF65-F5344CB8AC3E}">
        <p14:creationId xmlns:p14="http://schemas.microsoft.com/office/powerpoint/2010/main" val="13416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(7)</a:t>
            </a:r>
            <a:endParaRPr lang="tr-TR" dirty="0"/>
          </a:p>
        </p:txBody>
      </p:sp>
      <p:sp>
        <p:nvSpPr>
          <p:cNvPr id="3" name="İçerik Yer Tutucusu 2"/>
          <p:cNvSpPr>
            <a:spLocks noGrp="1"/>
          </p:cNvSpPr>
          <p:nvPr>
            <p:ph idx="1"/>
          </p:nvPr>
        </p:nvSpPr>
        <p:spPr/>
        <p:txBody>
          <a:bodyPr>
            <a:normAutofit fontScale="92500" lnSpcReduction="10000"/>
          </a:bodyPr>
          <a:lstStyle/>
          <a:p>
            <a:r>
              <a:rPr lang="tr-TR" dirty="0"/>
              <a:t>Öykü: Olayların, durumların zaman sırasına göre anlatımıdır.</a:t>
            </a:r>
          </a:p>
          <a:p>
            <a:r>
              <a:rPr lang="tr-TR" dirty="0"/>
              <a:t>Anlatıcı: Öyküyü aktaran kişidir (</a:t>
            </a:r>
            <a:r>
              <a:rPr lang="tr-TR" dirty="0" err="1"/>
              <a:t>elöyküsel</a:t>
            </a:r>
            <a:r>
              <a:rPr lang="tr-TR" dirty="0"/>
              <a:t>/o anlatıcı, </a:t>
            </a:r>
            <a:r>
              <a:rPr lang="tr-TR" dirty="0" err="1"/>
              <a:t>benöyküsel</a:t>
            </a:r>
            <a:r>
              <a:rPr lang="tr-TR" dirty="0"/>
              <a:t>/ben anlatıcı).</a:t>
            </a:r>
          </a:p>
          <a:p>
            <a:r>
              <a:rPr lang="tr-TR" dirty="0"/>
              <a:t>Zaman: Öykülemelerde genellikle kronolojik bir zaman gözlenir. Kimi öykülemelerde geriye dönüşlerle olaylar, durumlar farklı zaman dilimlerine yerleştirilir.</a:t>
            </a:r>
          </a:p>
          <a:p>
            <a:r>
              <a:rPr lang="tr-TR" dirty="0"/>
              <a:t>Mekan: Olayın geçtiği yeri gösterir.</a:t>
            </a:r>
          </a:p>
          <a:p>
            <a:r>
              <a:rPr lang="tr-TR" dirty="0"/>
              <a:t>Olay örgüsü: Öyküde olayların belirli bir amaca ve zaman sırasına göre düzenlenmesidir. Olayların neden-sonuç ilişkisi içinde sıralanması, olay örgüsünün bir özelliğidir.</a:t>
            </a:r>
          </a:p>
          <a:p>
            <a:r>
              <a:rPr lang="tr-TR" dirty="0"/>
              <a:t>Kişiler: Olayı/olayları bizzat yaşayanlar, olaydan </a:t>
            </a:r>
            <a:r>
              <a:rPr lang="tr-TR" dirty="0" smtClean="0"/>
              <a:t>etkilenenlerdir.</a:t>
            </a:r>
            <a:endParaRPr lang="tr-TR" dirty="0"/>
          </a:p>
          <a:p>
            <a:endParaRPr lang="tr-TR" dirty="0"/>
          </a:p>
        </p:txBody>
      </p:sp>
    </p:spTree>
    <p:extLst>
      <p:ext uri="{BB962C8B-B14F-4D97-AF65-F5344CB8AC3E}">
        <p14:creationId xmlns:p14="http://schemas.microsoft.com/office/powerpoint/2010/main" val="2899737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Öyküleyici</a:t>
            </a:r>
            <a:r>
              <a:rPr lang="tr-TR" dirty="0"/>
              <a:t> Anlatım </a:t>
            </a:r>
            <a:r>
              <a:rPr lang="tr-TR" dirty="0" smtClean="0"/>
              <a:t>(8)</a:t>
            </a:r>
            <a:endParaRPr lang="tr-TR" dirty="0"/>
          </a:p>
        </p:txBody>
      </p:sp>
      <p:sp>
        <p:nvSpPr>
          <p:cNvPr id="3" name="İçerik Yer Tutucusu 2"/>
          <p:cNvSpPr>
            <a:spLocks noGrp="1"/>
          </p:cNvSpPr>
          <p:nvPr>
            <p:ph idx="1"/>
          </p:nvPr>
        </p:nvSpPr>
        <p:spPr/>
        <p:txBody>
          <a:bodyPr/>
          <a:lstStyle/>
          <a:p>
            <a:r>
              <a:rPr lang="tr-TR" dirty="0">
                <a:hlinkClick r:id="rId2"/>
              </a:rPr>
              <a:t>http://www.siirakademisi.com/index.php?/</a:t>
            </a:r>
            <a:r>
              <a:rPr lang="tr-TR" dirty="0" smtClean="0">
                <a:hlinkClick r:id="rId2"/>
              </a:rPr>
              <a:t>site/oyku_goster/26</a:t>
            </a:r>
            <a:r>
              <a:rPr lang="tr-TR" dirty="0" smtClean="0"/>
              <a:t> </a:t>
            </a:r>
            <a:endParaRPr lang="tr-TR" dirty="0"/>
          </a:p>
          <a:p>
            <a:r>
              <a:rPr lang="tr-TR" dirty="0">
                <a:hlinkClick r:id="rId3"/>
              </a:rPr>
              <a:t>http://</a:t>
            </a:r>
            <a:r>
              <a:rPr lang="tr-TR" dirty="0" smtClean="0">
                <a:hlinkClick r:id="rId3"/>
              </a:rPr>
              <a:t>orhankemal.org/links/03c.htm</a:t>
            </a:r>
            <a:r>
              <a:rPr lang="tr-TR" dirty="0" smtClean="0"/>
              <a:t>  </a:t>
            </a:r>
            <a:r>
              <a:rPr lang="tr-TR" dirty="0"/>
              <a:t>(Öykü)</a:t>
            </a:r>
          </a:p>
          <a:p>
            <a:r>
              <a:rPr lang="tr-TR" dirty="0">
                <a:hlinkClick r:id="rId4"/>
              </a:rPr>
              <a:t>https://</a:t>
            </a:r>
            <a:r>
              <a:rPr lang="tr-TR" dirty="0" smtClean="0">
                <a:hlinkClick r:id="rId4"/>
              </a:rPr>
              <a:t>www.youtube.com/watch?v=nRGGyDhWwHs</a:t>
            </a:r>
            <a:r>
              <a:rPr lang="tr-TR" dirty="0" smtClean="0"/>
              <a:t>  </a:t>
            </a:r>
            <a:r>
              <a:rPr lang="tr-TR" dirty="0"/>
              <a:t>(Orhan Kemal-Çikolata)</a:t>
            </a:r>
          </a:p>
          <a:p>
            <a:r>
              <a:rPr lang="tr-TR" dirty="0">
                <a:hlinkClick r:id="rId5"/>
              </a:rPr>
              <a:t>https://</a:t>
            </a:r>
            <a:r>
              <a:rPr lang="tr-TR" dirty="0" smtClean="0">
                <a:hlinkClick r:id="rId5"/>
              </a:rPr>
              <a:t>www.youtube.com/watch?v=lDOn5BRQ2JQ&amp;list=PLmxwoWEOCbQtzW_K1KqeEUKh_E_oYScTZ</a:t>
            </a:r>
            <a:r>
              <a:rPr lang="tr-TR" dirty="0" smtClean="0"/>
              <a:t>  </a:t>
            </a:r>
            <a:r>
              <a:rPr lang="tr-TR" dirty="0"/>
              <a:t>(Öyküler Sesleniyor 1)</a:t>
            </a:r>
          </a:p>
          <a:p>
            <a:endParaRPr lang="tr-TR" dirty="0"/>
          </a:p>
        </p:txBody>
      </p:sp>
    </p:spTree>
    <p:extLst>
      <p:ext uri="{BB962C8B-B14F-4D97-AF65-F5344CB8AC3E}">
        <p14:creationId xmlns:p14="http://schemas.microsoft.com/office/powerpoint/2010/main" val="3345026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lnSpcReduction="10000"/>
          </a:bodyPr>
          <a:lstStyle/>
          <a:p>
            <a:r>
              <a:rPr lang="tr-TR" dirty="0"/>
              <a:t>Adalı, Oya, Anlamak ve Anlatmak, </a:t>
            </a:r>
            <a:r>
              <a:rPr lang="tr-TR" dirty="0" err="1"/>
              <a:t>Pan</a:t>
            </a:r>
            <a:r>
              <a:rPr lang="tr-TR" dirty="0"/>
              <a:t> Yayıncılık, İstanbul, 2003.</a:t>
            </a:r>
          </a:p>
          <a:p>
            <a:r>
              <a:rPr lang="tr-TR" dirty="0"/>
              <a:t>Adalı, Oya, Etkileşimli ve Eleştirel Okuma Teknikleri, Toroslu Kitaplığı, İstanbul, 2010.</a:t>
            </a:r>
          </a:p>
          <a:p>
            <a:r>
              <a:rPr lang="tr-TR" dirty="0" err="1"/>
              <a:t>Akbayır</a:t>
            </a:r>
            <a:r>
              <a:rPr lang="tr-TR" dirty="0"/>
              <a:t>, Sıddık, Cümle ve Metin Bilgisi, </a:t>
            </a:r>
            <a:r>
              <a:rPr lang="tr-TR" dirty="0" err="1"/>
              <a:t>Pegem</a:t>
            </a:r>
            <a:r>
              <a:rPr lang="tr-TR" dirty="0"/>
              <a:t> Akademi, Ankara, 2010.</a:t>
            </a:r>
          </a:p>
          <a:p>
            <a:r>
              <a:rPr lang="tr-TR" dirty="0"/>
              <a:t>Asiltürk, Baki, Yazılı Anlatım, </a:t>
            </a:r>
            <a:r>
              <a:rPr lang="tr-TR" dirty="0" err="1"/>
              <a:t>İkaros</a:t>
            </a:r>
            <a:r>
              <a:rPr lang="tr-TR" dirty="0"/>
              <a:t> Yayınları, İstanbul, 2011.</a:t>
            </a:r>
          </a:p>
          <a:p>
            <a:r>
              <a:rPr lang="tr-TR" dirty="0"/>
              <a:t>Bilgin, Muhittin, Anlamdan Anlatıma Türkçemiz, Anı Yayıncılık, Ankara, 2006.</a:t>
            </a:r>
          </a:p>
          <a:p>
            <a:r>
              <a:rPr lang="tr-TR" dirty="0" err="1"/>
              <a:t>Çotuksöken</a:t>
            </a:r>
            <a:r>
              <a:rPr lang="tr-TR" dirty="0"/>
              <a:t>, Yusuf, Uygulamalı Türk Dili II, Papatya Yayıncılık, İstanbul, 2002.</a:t>
            </a:r>
          </a:p>
          <a:p>
            <a:endParaRPr lang="tr-TR" dirty="0"/>
          </a:p>
        </p:txBody>
      </p:sp>
    </p:spTree>
    <p:extLst>
      <p:ext uri="{BB962C8B-B14F-4D97-AF65-F5344CB8AC3E}">
        <p14:creationId xmlns:p14="http://schemas.microsoft.com/office/powerpoint/2010/main" val="2932270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smtClean="0"/>
              <a:t>DÜŞÜNCEYİ GELİŞTİRME YOLLARI</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2207</Words>
  <Application>Microsoft Office PowerPoint</Application>
  <PresentationFormat>Geniş ekran</PresentationFormat>
  <Paragraphs>118</Paragraphs>
  <Slides>26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26</vt:i4>
      </vt:variant>
    </vt:vector>
  </HeadingPairs>
  <TitlesOfParts>
    <vt:vector size="32" baseType="lpstr">
      <vt:lpstr>Arial</vt:lpstr>
      <vt:lpstr>Calibri</vt:lpstr>
      <vt:lpstr>Calibri Light</vt:lpstr>
      <vt:lpstr>Times New Roman</vt:lpstr>
      <vt:lpstr>Wingdings</vt:lpstr>
      <vt:lpstr>Office Teması</vt:lpstr>
      <vt:lpstr>YAZILI ANLATIM 1</vt:lpstr>
      <vt:lpstr>Giriş</vt:lpstr>
      <vt:lpstr>Anlatım Biçimleri</vt:lpstr>
      <vt:lpstr>Açıklayıcı Anlatım (1)</vt:lpstr>
      <vt:lpstr>Açıklayıcı Anlatım (2)</vt:lpstr>
      <vt:lpstr>Açıklayıcı Anlatım (2) - ÖRNEK</vt:lpstr>
      <vt:lpstr>Tartışmacı Anlatım (1)</vt:lpstr>
      <vt:lpstr>Tartışmacı Anlatım (2) - Örnek</vt:lpstr>
      <vt:lpstr>Betimleyici Anlatım (1)</vt:lpstr>
      <vt:lpstr>Betimleyici Anlatım (2)</vt:lpstr>
      <vt:lpstr>Betimleyici Anlatım (2) – Açıklayıcı Betimleme</vt:lpstr>
      <vt:lpstr>Betimleyici Anlatım (3) – Açıklayıcı Betimleme</vt:lpstr>
      <vt:lpstr>Betimleyici Anlatım (4) – İzlenimsel (Yazınsal) Betimleme</vt:lpstr>
      <vt:lpstr>Betimleyici Anlatım (5) – İzlenimsel (Yazınsal) Betimleme -Örnek</vt:lpstr>
      <vt:lpstr>Betimleyici Anlatım (6) – Portre</vt:lpstr>
      <vt:lpstr>Öyküleyici Anlatım (1)</vt:lpstr>
      <vt:lpstr>Öyküleyici Anlatım (2)</vt:lpstr>
      <vt:lpstr>Öyküleyici Anlatım (3)</vt:lpstr>
      <vt:lpstr>Öyküleyici Anlatım (4)</vt:lpstr>
      <vt:lpstr>Öyküleyici Anlatım (4) – Açıklayıcı Öyküleme</vt:lpstr>
      <vt:lpstr>Öyküleyici Anlatım (5) – Açıklayıcı Öyküleme - Örnek</vt:lpstr>
      <vt:lpstr>Öyküleyici Anlatım (6) – Sanatsal (Yazınsal) Öyküleme</vt:lpstr>
      <vt:lpstr>Öyküleyici Anlatım (7)</vt:lpstr>
      <vt:lpstr>Öyküleyici Anlatım (8)</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25</cp:revision>
  <dcterms:created xsi:type="dcterms:W3CDTF">2025-02-04T08:28:28Z</dcterms:created>
  <dcterms:modified xsi:type="dcterms:W3CDTF">2025-04-16T11:21:40Z</dcterms:modified>
</cp:coreProperties>
</file>