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55" r:id="rId3"/>
    <p:sldId id="356" r:id="rId4"/>
    <p:sldId id="357" r:id="rId5"/>
    <p:sldId id="358" r:id="rId6"/>
    <p:sldId id="359" r:id="rId7"/>
    <p:sldId id="360" r:id="rId8"/>
    <p:sldId id="361" r:id="rId9"/>
    <p:sldId id="362" r:id="rId10"/>
    <p:sldId id="363" r:id="rId11"/>
    <p:sldId id="364" r:id="rId12"/>
    <p:sldId id="365" r:id="rId13"/>
    <p:sldId id="366" r:id="rId14"/>
    <p:sldId id="367" r:id="rId15"/>
    <p:sldId id="368" r:id="rId16"/>
    <p:sldId id="369" r:id="rId17"/>
    <p:sldId id="370" r:id="rId18"/>
    <p:sldId id="371" r:id="rId19"/>
    <p:sldId id="372" r:id="rId20"/>
    <p:sldId id="373" r:id="rId21"/>
    <p:sldId id="374" r:id="rId22"/>
    <p:sldId id="375" r:id="rId23"/>
    <p:sldId id="376" r:id="rId24"/>
    <p:sldId id="377" r:id="rId25"/>
    <p:sldId id="378" r:id="rId26"/>
    <p:sldId id="379" r:id="rId27"/>
    <p:sldId id="380" r:id="rId28"/>
    <p:sldId id="381" r:id="rId29"/>
    <p:sldId id="382" r:id="rId30"/>
    <p:sldId id="383" r:id="rId31"/>
    <p:sldId id="384" r:id="rId32"/>
    <p:sldId id="385" r:id="rId33"/>
    <p:sldId id="386" r:id="rId34"/>
    <p:sldId id="387" r:id="rId35"/>
    <p:sldId id="388" r:id="rId36"/>
    <p:sldId id="389" r:id="rId37"/>
    <p:sldId id="390" r:id="rId38"/>
    <p:sldId id="391" r:id="rId39"/>
    <p:sldId id="392" r:id="rId40"/>
    <p:sldId id="393" r:id="rId41"/>
    <p:sldId id="394" r:id="rId42"/>
    <p:sldId id="395" r:id="rId43"/>
    <p:sldId id="396" r:id="rId44"/>
    <p:sldId id="397" r:id="rId45"/>
    <p:sldId id="398" r:id="rId46"/>
    <p:sldId id="399" r:id="rId47"/>
    <p:sldId id="400" r:id="rId48"/>
    <p:sldId id="401" r:id="rId49"/>
    <p:sldId id="402" r:id="rId50"/>
    <p:sldId id="403" r:id="rId51"/>
    <p:sldId id="404" r:id="rId52"/>
    <p:sldId id="405" r:id="rId53"/>
    <p:sldId id="406" r:id="rId54"/>
    <p:sldId id="354" r:id="rId55"/>
    <p:sldId id="329" r:id="rId5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Açık Stil 2 - Vurgu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48" d="100"/>
          <a:sy n="48" d="100"/>
        </p:scale>
        <p:origin x="48" y="9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24" name="Resim 23"/>
          <p:cNvPicPr/>
          <p:nvPr userDrawn="1"/>
        </p:nvPicPr>
        <p:blipFill>
          <a:blip r:embed="rId2" cstate="print">
            <a:extLst>
              <a:ext uri="{28A0092B-C50C-407E-A947-70E740481C1C}">
                <a14:useLocalDpi xmlns:a14="http://schemas.microsoft.com/office/drawing/2010/main" val="0"/>
              </a:ext>
            </a:extLst>
          </a:blip>
          <a:stretch>
            <a:fillRect/>
          </a:stretch>
        </p:blipFill>
        <p:spPr>
          <a:xfrm>
            <a:off x="0" y="-21052"/>
            <a:ext cx="12192000" cy="2840108"/>
          </a:xfrm>
          <a:prstGeom prst="rect">
            <a:avLst/>
          </a:prstGeom>
        </p:spPr>
      </p:pic>
      <p:sp>
        <p:nvSpPr>
          <p:cNvPr id="2" name="Unvan 1"/>
          <p:cNvSpPr>
            <a:spLocks noGrp="1"/>
          </p:cNvSpPr>
          <p:nvPr>
            <p:ph type="ctrTitle"/>
          </p:nvPr>
        </p:nvSpPr>
        <p:spPr>
          <a:xfrm>
            <a:off x="1524000" y="2839832"/>
            <a:ext cx="9144000" cy="2214654"/>
          </a:xfrm>
        </p:spPr>
        <p:txBody>
          <a:bodyPr anchor="b">
            <a:normAutofit/>
          </a:bodyPr>
          <a:lstStyle>
            <a:lvl1pPr algn="ctr">
              <a:defRPr sz="4800"/>
            </a:lvl1pPr>
          </a:lstStyle>
          <a:p>
            <a:r>
              <a:rPr lang="tr-TR" dirty="0"/>
              <a:t>Asıl başlık stili için tıklatın</a:t>
            </a:r>
          </a:p>
        </p:txBody>
      </p:sp>
      <p:sp>
        <p:nvSpPr>
          <p:cNvPr id="3" name="Alt Başlık 2"/>
          <p:cNvSpPr>
            <a:spLocks noGrp="1"/>
          </p:cNvSpPr>
          <p:nvPr>
            <p:ph type="subTitle" idx="1"/>
          </p:nvPr>
        </p:nvSpPr>
        <p:spPr>
          <a:xfrm>
            <a:off x="1524000" y="5182873"/>
            <a:ext cx="9144000" cy="82788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grpSp>
        <p:nvGrpSpPr>
          <p:cNvPr id="7" name="Grup 6"/>
          <p:cNvGrpSpPr/>
          <p:nvPr userDrawn="1"/>
        </p:nvGrpSpPr>
        <p:grpSpPr>
          <a:xfrm>
            <a:off x="151781" y="23813"/>
            <a:ext cx="8081974" cy="3126737"/>
            <a:chOff x="0" y="347375"/>
            <a:chExt cx="8082167" cy="3127345"/>
          </a:xfrm>
        </p:grpSpPr>
        <p:grpSp>
          <p:nvGrpSpPr>
            <p:cNvPr id="8" name="Grup 7"/>
            <p:cNvGrpSpPr/>
            <p:nvPr userDrawn="1"/>
          </p:nvGrpSpPr>
          <p:grpSpPr>
            <a:xfrm>
              <a:off x="0" y="408617"/>
              <a:ext cx="8082167" cy="3066103"/>
              <a:chOff x="0" y="856378"/>
              <a:chExt cx="8470941" cy="3285993"/>
            </a:xfrm>
          </p:grpSpPr>
          <p:sp>
            <p:nvSpPr>
              <p:cNvPr id="11" name="Rectangle 12"/>
              <p:cNvSpPr>
                <a:spLocks noChangeArrowheads="1"/>
              </p:cNvSpPr>
              <p:nvPr userDrawn="1"/>
            </p:nvSpPr>
            <p:spPr bwMode="auto">
              <a:xfrm rot="16200000">
                <a:off x="8441714" y="1339324"/>
                <a:ext cx="6153" cy="52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tr-TR"/>
              </a:p>
            </p:txBody>
          </p:sp>
          <p:sp>
            <p:nvSpPr>
              <p:cNvPr id="12" name="Прямоугольник 1"/>
              <p:cNvSpPr/>
              <p:nvPr userDrawn="1"/>
            </p:nvSpPr>
            <p:spPr>
              <a:xfrm>
                <a:off x="1404487" y="1785042"/>
                <a:ext cx="6963028" cy="1484714"/>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3"/>
              <p:cNvSpPr/>
              <p:nvPr userDrawn="1"/>
            </p:nvSpPr>
            <p:spPr>
              <a:xfrm rot="2700000">
                <a:off x="1034369" y="2941441"/>
                <a:ext cx="695885" cy="695885"/>
              </a:xfrm>
              <a:prstGeom prst="rect">
                <a:avLst/>
              </a:prstGeom>
              <a:solidFill>
                <a:srgbClr val="F8A90C"/>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75"/>
              <p:cNvSpPr/>
              <p:nvPr userDrawn="1"/>
            </p:nvSpPr>
            <p:spPr>
              <a:xfrm rot="2700000">
                <a:off x="522132" y="2429204"/>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76"/>
              <p:cNvSpPr/>
              <p:nvPr userDrawn="1"/>
            </p:nvSpPr>
            <p:spPr>
              <a:xfrm rot="2700000">
                <a:off x="10086" y="1908996"/>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77"/>
              <p:cNvSpPr/>
              <p:nvPr userDrawn="1"/>
            </p:nvSpPr>
            <p:spPr>
              <a:xfrm rot="2700000">
                <a:off x="655832" y="1048438"/>
                <a:ext cx="1451816" cy="1416004"/>
              </a:xfrm>
              <a:prstGeom prst="rect">
                <a:avLst/>
              </a:prstGeom>
              <a:solidFill>
                <a:srgbClr val="AAAAA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78"/>
              <p:cNvSpPr/>
              <p:nvPr userDrawn="1"/>
            </p:nvSpPr>
            <p:spPr>
              <a:xfrm rot="2700000">
                <a:off x="0" y="856378"/>
                <a:ext cx="695885" cy="695885"/>
              </a:xfrm>
              <a:prstGeom prst="rect">
                <a:avLst/>
              </a:prstGeom>
              <a:solidFill>
                <a:srgbClr val="C80D1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79"/>
              <p:cNvSpPr/>
              <p:nvPr userDrawn="1"/>
            </p:nvSpPr>
            <p:spPr>
              <a:xfrm rot="2700000">
                <a:off x="532218" y="3446486"/>
                <a:ext cx="695885" cy="695885"/>
              </a:xfrm>
              <a:prstGeom prst="rect">
                <a:avLst/>
              </a:prstGeom>
              <a:solidFill>
                <a:srgbClr val="EA506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Shape 1420"/>
              <p:cNvSpPr/>
              <p:nvPr userDrawn="1"/>
            </p:nvSpPr>
            <p:spPr bwMode="auto">
              <a:xfrm>
                <a:off x="1231147" y="1596434"/>
                <a:ext cx="361087" cy="345038"/>
              </a:xfrm>
              <a:custGeom>
                <a:avLst/>
                <a:gdLst/>
                <a:ahLst/>
                <a:cxnLst>
                  <a:cxn ang="0">
                    <a:pos x="wd2" y="hd2"/>
                  </a:cxn>
                  <a:cxn ang="5400000">
                    <a:pos x="wd2" y="hd2"/>
                  </a:cxn>
                  <a:cxn ang="10800000">
                    <a:pos x="wd2" y="hd2"/>
                  </a:cxn>
                  <a:cxn ang="16200000">
                    <a:pos x="wd2" y="hd2"/>
                  </a:cxn>
                </a:cxnLst>
                <a:rect l="0" t="0" r="r" b="b"/>
                <a:pathLst>
                  <a:path w="21600" h="21600" extrusionOk="0">
                    <a:moveTo>
                      <a:pt x="4277" y="7976"/>
                    </a:moveTo>
                    <a:cubicBezTo>
                      <a:pt x="3988" y="7976"/>
                      <a:pt x="3706" y="8031"/>
                      <a:pt x="3435" y="8149"/>
                    </a:cubicBezTo>
                    <a:cubicBezTo>
                      <a:pt x="3161" y="8266"/>
                      <a:pt x="2904" y="8428"/>
                      <a:pt x="2666" y="8628"/>
                    </a:cubicBezTo>
                    <a:cubicBezTo>
                      <a:pt x="2429" y="8830"/>
                      <a:pt x="2220" y="9071"/>
                      <a:pt x="2044" y="9344"/>
                    </a:cubicBezTo>
                    <a:cubicBezTo>
                      <a:pt x="1868" y="9621"/>
                      <a:pt x="1731" y="9926"/>
                      <a:pt x="1628" y="10252"/>
                    </a:cubicBezTo>
                    <a:lnTo>
                      <a:pt x="0" y="16271"/>
                    </a:lnTo>
                    <a:lnTo>
                      <a:pt x="0" y="1619"/>
                    </a:lnTo>
                    <a:cubicBezTo>
                      <a:pt x="0" y="1178"/>
                      <a:pt x="132" y="796"/>
                      <a:pt x="399" y="479"/>
                    </a:cubicBezTo>
                    <a:cubicBezTo>
                      <a:pt x="663" y="162"/>
                      <a:pt x="982" y="0"/>
                      <a:pt x="1349" y="0"/>
                    </a:cubicBezTo>
                    <a:lnTo>
                      <a:pt x="9460" y="0"/>
                    </a:lnTo>
                    <a:cubicBezTo>
                      <a:pt x="9824" y="0"/>
                      <a:pt x="10140" y="162"/>
                      <a:pt x="10407" y="479"/>
                    </a:cubicBezTo>
                    <a:cubicBezTo>
                      <a:pt x="10674" y="796"/>
                      <a:pt x="10806" y="1178"/>
                      <a:pt x="10806" y="1619"/>
                    </a:cubicBezTo>
                    <a:cubicBezTo>
                      <a:pt x="10806" y="2059"/>
                      <a:pt x="10938" y="2438"/>
                      <a:pt x="11198" y="2750"/>
                    </a:cubicBezTo>
                    <a:cubicBezTo>
                      <a:pt x="11460" y="3064"/>
                      <a:pt x="11773" y="3223"/>
                      <a:pt x="12143" y="3223"/>
                    </a:cubicBezTo>
                    <a:lnTo>
                      <a:pt x="17333" y="3223"/>
                    </a:lnTo>
                    <a:cubicBezTo>
                      <a:pt x="17700" y="3223"/>
                      <a:pt x="18016" y="3384"/>
                      <a:pt x="18278" y="3713"/>
                    </a:cubicBezTo>
                    <a:cubicBezTo>
                      <a:pt x="18540" y="4042"/>
                      <a:pt x="18670" y="4427"/>
                      <a:pt x="18670" y="4868"/>
                    </a:cubicBezTo>
                    <a:lnTo>
                      <a:pt x="18670" y="7976"/>
                    </a:lnTo>
                    <a:lnTo>
                      <a:pt x="4277" y="7976"/>
                    </a:lnTo>
                    <a:close/>
                    <a:moveTo>
                      <a:pt x="21600" y="10141"/>
                    </a:moveTo>
                    <a:lnTo>
                      <a:pt x="18552" y="20801"/>
                    </a:lnTo>
                    <a:cubicBezTo>
                      <a:pt x="18506" y="21015"/>
                      <a:pt x="18386" y="21203"/>
                      <a:pt x="18195" y="21362"/>
                    </a:cubicBezTo>
                    <a:cubicBezTo>
                      <a:pt x="18004" y="21521"/>
                      <a:pt x="17818" y="21600"/>
                      <a:pt x="17639" y="21600"/>
                    </a:cubicBezTo>
                    <a:lnTo>
                      <a:pt x="504" y="21600"/>
                    </a:lnTo>
                    <a:lnTo>
                      <a:pt x="3388" y="10913"/>
                    </a:lnTo>
                    <a:cubicBezTo>
                      <a:pt x="3435" y="10699"/>
                      <a:pt x="3552" y="10517"/>
                      <a:pt x="3746" y="10364"/>
                    </a:cubicBezTo>
                    <a:cubicBezTo>
                      <a:pt x="3937" y="10214"/>
                      <a:pt x="4120" y="10141"/>
                      <a:pt x="4301" y="10141"/>
                    </a:cubicBezTo>
                    <a:lnTo>
                      <a:pt x="21600" y="10141"/>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0" name="Shape 1458"/>
              <p:cNvSpPr/>
              <p:nvPr userDrawn="1"/>
            </p:nvSpPr>
            <p:spPr bwMode="auto">
              <a:xfrm>
                <a:off x="175278" y="2073390"/>
                <a:ext cx="365500" cy="357074"/>
              </a:xfrm>
              <a:custGeom>
                <a:avLst/>
                <a:gdLst/>
                <a:ahLst/>
                <a:cxnLst>
                  <a:cxn ang="0">
                    <a:pos x="wd2" y="hd2"/>
                  </a:cxn>
                  <a:cxn ang="5400000">
                    <a:pos x="wd2" y="hd2"/>
                  </a:cxn>
                  <a:cxn ang="10800000">
                    <a:pos x="wd2" y="hd2"/>
                  </a:cxn>
                  <a:cxn ang="16200000">
                    <a:pos x="wd2" y="hd2"/>
                  </a:cxn>
                </a:cxnLst>
                <a:rect l="0" t="0" r="r" b="b"/>
                <a:pathLst>
                  <a:path w="21600" h="21600" extrusionOk="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2"/>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8"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7"/>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1"/>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4"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1"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29"/>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29"/>
                      <a:pt x="8200" y="12774"/>
                      <a:pt x="8494" y="13070"/>
                    </a:cubicBezTo>
                    <a:cubicBezTo>
                      <a:pt x="8786" y="13370"/>
                      <a:pt x="9135" y="13607"/>
                      <a:pt x="9537" y="13779"/>
                    </a:cubicBezTo>
                    <a:cubicBezTo>
                      <a:pt x="9939" y="13957"/>
                      <a:pt x="10361" y="14044"/>
                      <a:pt x="10806" y="14044"/>
                    </a:cubicBezTo>
                  </a:path>
                </a:pathLst>
              </a:custGeom>
              <a:solidFill>
                <a:schemeClr val="bg1"/>
              </a:solidFill>
              <a:ln w="12700" cap="flat">
                <a:noFill/>
                <a:miter lim="400000"/>
              </a:ln>
              <a:effectLst/>
            </p:spPr>
            <p:txBody>
              <a:bodyPr lIns="28575" tIns="28575" rIns="28575" bIns="28575" anchor="ctr"/>
              <a:lstStyle/>
              <a:p>
                <a:endParaRPr lang="tr-TR"/>
              </a:p>
            </p:txBody>
          </p:sp>
          <p:sp>
            <p:nvSpPr>
              <p:cNvPr id="21" name="Shape 1486"/>
              <p:cNvSpPr/>
              <p:nvPr userDrawn="1"/>
            </p:nvSpPr>
            <p:spPr bwMode="auto">
              <a:xfrm>
                <a:off x="721711" y="2626985"/>
                <a:ext cx="308929" cy="353063"/>
              </a:xfrm>
              <a:custGeom>
                <a:avLst/>
                <a:gdLst/>
                <a:ahLst/>
                <a:cxnLst>
                  <a:cxn ang="0">
                    <a:pos x="wd2" y="hd2"/>
                  </a:cxn>
                  <a:cxn ang="5400000">
                    <a:pos x="wd2" y="hd2"/>
                  </a:cxn>
                  <a:cxn ang="10800000">
                    <a:pos x="wd2" y="hd2"/>
                  </a:cxn>
                  <a:cxn ang="16200000">
                    <a:pos x="wd2" y="hd2"/>
                  </a:cxn>
                </a:cxnLst>
                <a:rect l="0" t="0" r="r" b="b"/>
                <a:pathLst>
                  <a:path w="21600" h="21600" extrusionOk="0">
                    <a:moveTo>
                      <a:pt x="536" y="6464"/>
                    </a:moveTo>
                    <a:cubicBezTo>
                      <a:pt x="386" y="6464"/>
                      <a:pt x="262" y="6412"/>
                      <a:pt x="155" y="6306"/>
                    </a:cubicBezTo>
                    <a:cubicBezTo>
                      <a:pt x="49" y="6202"/>
                      <a:pt x="0" y="6075"/>
                      <a:pt x="0" y="5925"/>
                    </a:cubicBezTo>
                    <a:lnTo>
                      <a:pt x="0" y="538"/>
                    </a:lnTo>
                    <a:cubicBezTo>
                      <a:pt x="0" y="389"/>
                      <a:pt x="49" y="265"/>
                      <a:pt x="155" y="158"/>
                    </a:cubicBezTo>
                    <a:cubicBezTo>
                      <a:pt x="262" y="52"/>
                      <a:pt x="386" y="0"/>
                      <a:pt x="536" y="0"/>
                    </a:cubicBezTo>
                    <a:lnTo>
                      <a:pt x="5925" y="0"/>
                    </a:lnTo>
                    <a:cubicBezTo>
                      <a:pt x="6072" y="0"/>
                      <a:pt x="6202" y="52"/>
                      <a:pt x="6320" y="158"/>
                    </a:cubicBezTo>
                    <a:cubicBezTo>
                      <a:pt x="6432" y="265"/>
                      <a:pt x="6487" y="389"/>
                      <a:pt x="6487" y="538"/>
                    </a:cubicBezTo>
                    <a:lnTo>
                      <a:pt x="6487" y="5925"/>
                    </a:lnTo>
                    <a:cubicBezTo>
                      <a:pt x="6487" y="6075"/>
                      <a:pt x="6432" y="6202"/>
                      <a:pt x="6320" y="6306"/>
                    </a:cubicBezTo>
                    <a:cubicBezTo>
                      <a:pt x="6202" y="6412"/>
                      <a:pt x="6072" y="6464"/>
                      <a:pt x="5925" y="6464"/>
                    </a:cubicBezTo>
                    <a:lnTo>
                      <a:pt x="536" y="6464"/>
                    </a:lnTo>
                    <a:close/>
                    <a:moveTo>
                      <a:pt x="21059" y="8105"/>
                    </a:moveTo>
                    <a:cubicBezTo>
                      <a:pt x="21206" y="8105"/>
                      <a:pt x="21335" y="8157"/>
                      <a:pt x="21439" y="8258"/>
                    </a:cubicBezTo>
                    <a:cubicBezTo>
                      <a:pt x="21542" y="8358"/>
                      <a:pt x="21600" y="8488"/>
                      <a:pt x="21600" y="8643"/>
                    </a:cubicBezTo>
                    <a:lnTo>
                      <a:pt x="21600" y="12614"/>
                    </a:lnTo>
                    <a:cubicBezTo>
                      <a:pt x="21600" y="13855"/>
                      <a:pt x="21315" y="15021"/>
                      <a:pt x="20751" y="16115"/>
                    </a:cubicBezTo>
                    <a:cubicBezTo>
                      <a:pt x="20183" y="17209"/>
                      <a:pt x="19412" y="18159"/>
                      <a:pt x="18433" y="18968"/>
                    </a:cubicBezTo>
                    <a:cubicBezTo>
                      <a:pt x="17454" y="19775"/>
                      <a:pt x="16314" y="20417"/>
                      <a:pt x="15001" y="20892"/>
                    </a:cubicBezTo>
                    <a:cubicBezTo>
                      <a:pt x="13691" y="21364"/>
                      <a:pt x="12291" y="21600"/>
                      <a:pt x="10803" y="21600"/>
                    </a:cubicBezTo>
                    <a:cubicBezTo>
                      <a:pt x="9297" y="21600"/>
                      <a:pt x="7892" y="21364"/>
                      <a:pt x="6588" y="20892"/>
                    </a:cubicBezTo>
                    <a:cubicBezTo>
                      <a:pt x="5283" y="20417"/>
                      <a:pt x="4140" y="19775"/>
                      <a:pt x="3161" y="18968"/>
                    </a:cubicBezTo>
                    <a:cubicBezTo>
                      <a:pt x="2182" y="18159"/>
                      <a:pt x="1411" y="17212"/>
                      <a:pt x="844" y="16121"/>
                    </a:cubicBezTo>
                    <a:cubicBezTo>
                      <a:pt x="279" y="15032"/>
                      <a:pt x="0" y="13866"/>
                      <a:pt x="0" y="12614"/>
                    </a:cubicBezTo>
                    <a:lnTo>
                      <a:pt x="0" y="8643"/>
                    </a:lnTo>
                    <a:cubicBezTo>
                      <a:pt x="0" y="8496"/>
                      <a:pt x="49" y="8370"/>
                      <a:pt x="155" y="8263"/>
                    </a:cubicBezTo>
                    <a:cubicBezTo>
                      <a:pt x="262" y="8160"/>
                      <a:pt x="386" y="8105"/>
                      <a:pt x="536" y="8105"/>
                    </a:cubicBezTo>
                    <a:lnTo>
                      <a:pt x="5925" y="8105"/>
                    </a:lnTo>
                    <a:cubicBezTo>
                      <a:pt x="6072" y="8105"/>
                      <a:pt x="6202" y="8157"/>
                      <a:pt x="6320" y="8257"/>
                    </a:cubicBezTo>
                    <a:cubicBezTo>
                      <a:pt x="6432" y="8358"/>
                      <a:pt x="6487" y="8488"/>
                      <a:pt x="6487" y="8643"/>
                    </a:cubicBezTo>
                    <a:lnTo>
                      <a:pt x="6487" y="12614"/>
                    </a:lnTo>
                    <a:cubicBezTo>
                      <a:pt x="6487" y="12881"/>
                      <a:pt x="6596" y="13155"/>
                      <a:pt x="6801" y="13440"/>
                    </a:cubicBezTo>
                    <a:cubicBezTo>
                      <a:pt x="7005" y="13725"/>
                      <a:pt x="7299" y="13993"/>
                      <a:pt x="7676" y="14246"/>
                    </a:cubicBezTo>
                    <a:cubicBezTo>
                      <a:pt x="8050" y="14500"/>
                      <a:pt x="8505" y="14704"/>
                      <a:pt x="9032" y="14865"/>
                    </a:cubicBezTo>
                    <a:cubicBezTo>
                      <a:pt x="9562" y="15029"/>
                      <a:pt x="10152" y="15107"/>
                      <a:pt x="10803" y="15107"/>
                    </a:cubicBezTo>
                    <a:cubicBezTo>
                      <a:pt x="11448" y="15107"/>
                      <a:pt x="12038" y="15029"/>
                      <a:pt x="12577" y="14865"/>
                    </a:cubicBezTo>
                    <a:cubicBezTo>
                      <a:pt x="13112" y="14704"/>
                      <a:pt x="13567" y="14500"/>
                      <a:pt x="13944" y="14246"/>
                    </a:cubicBezTo>
                    <a:cubicBezTo>
                      <a:pt x="14321" y="13993"/>
                      <a:pt x="14615" y="13722"/>
                      <a:pt x="14822" y="13440"/>
                    </a:cubicBezTo>
                    <a:cubicBezTo>
                      <a:pt x="15030" y="13155"/>
                      <a:pt x="15130" y="12881"/>
                      <a:pt x="15130" y="12614"/>
                    </a:cubicBezTo>
                    <a:lnTo>
                      <a:pt x="15130" y="8643"/>
                    </a:lnTo>
                    <a:cubicBezTo>
                      <a:pt x="15130" y="8286"/>
                      <a:pt x="15312" y="8105"/>
                      <a:pt x="15672" y="8105"/>
                    </a:cubicBezTo>
                    <a:lnTo>
                      <a:pt x="21059" y="8105"/>
                    </a:lnTo>
                    <a:close/>
                    <a:moveTo>
                      <a:pt x="21059" y="3"/>
                    </a:moveTo>
                    <a:cubicBezTo>
                      <a:pt x="21206" y="3"/>
                      <a:pt x="21335" y="55"/>
                      <a:pt x="21439" y="161"/>
                    </a:cubicBezTo>
                    <a:cubicBezTo>
                      <a:pt x="21542" y="268"/>
                      <a:pt x="21600" y="392"/>
                      <a:pt x="21600" y="541"/>
                    </a:cubicBezTo>
                    <a:lnTo>
                      <a:pt x="21600" y="5928"/>
                    </a:lnTo>
                    <a:cubicBezTo>
                      <a:pt x="21600" y="6078"/>
                      <a:pt x="21542" y="6205"/>
                      <a:pt x="21439" y="6308"/>
                    </a:cubicBezTo>
                    <a:cubicBezTo>
                      <a:pt x="21335" y="6415"/>
                      <a:pt x="21206" y="6467"/>
                      <a:pt x="21059" y="6467"/>
                    </a:cubicBezTo>
                    <a:lnTo>
                      <a:pt x="15672" y="6467"/>
                    </a:lnTo>
                    <a:cubicBezTo>
                      <a:pt x="15312" y="6467"/>
                      <a:pt x="15130" y="6288"/>
                      <a:pt x="15130" y="5928"/>
                    </a:cubicBezTo>
                    <a:lnTo>
                      <a:pt x="15130" y="541"/>
                    </a:lnTo>
                    <a:cubicBezTo>
                      <a:pt x="15130" y="392"/>
                      <a:pt x="15182" y="268"/>
                      <a:pt x="15283" y="161"/>
                    </a:cubicBezTo>
                    <a:cubicBezTo>
                      <a:pt x="15384" y="55"/>
                      <a:pt x="15513" y="3"/>
                      <a:pt x="15672" y="3"/>
                    </a:cubicBezTo>
                    <a:lnTo>
                      <a:pt x="21059" y="3"/>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2" name="Shape 1492"/>
              <p:cNvSpPr/>
              <p:nvPr userDrawn="1"/>
            </p:nvSpPr>
            <p:spPr bwMode="auto">
              <a:xfrm>
                <a:off x="709702" y="3619143"/>
                <a:ext cx="361087" cy="345038"/>
              </a:xfrm>
              <a:custGeom>
                <a:avLst/>
                <a:gdLst/>
                <a:ahLst/>
                <a:cxnLst>
                  <a:cxn ang="0">
                    <a:pos x="wd2" y="hd2"/>
                  </a:cxn>
                  <a:cxn ang="5400000">
                    <a:pos x="wd2" y="hd2"/>
                  </a:cxn>
                  <a:cxn ang="10800000">
                    <a:pos x="wd2" y="hd2"/>
                  </a:cxn>
                  <a:cxn ang="16200000">
                    <a:pos x="wd2" y="hd2"/>
                  </a:cxn>
                </a:cxnLst>
                <a:rect l="0" t="0" r="r" b="b"/>
                <a:pathLst>
                  <a:path w="21591" h="21498" extrusionOk="0">
                    <a:moveTo>
                      <a:pt x="14059" y="6524"/>
                    </a:moveTo>
                    <a:cubicBezTo>
                      <a:pt x="13646" y="6524"/>
                      <a:pt x="13257" y="6670"/>
                      <a:pt x="12887" y="6962"/>
                    </a:cubicBezTo>
                    <a:cubicBezTo>
                      <a:pt x="12520" y="7257"/>
                      <a:pt x="12156" y="7651"/>
                      <a:pt x="11798" y="8139"/>
                    </a:cubicBezTo>
                    <a:cubicBezTo>
                      <a:pt x="11441" y="8626"/>
                      <a:pt x="11081" y="9184"/>
                      <a:pt x="10727" y="9814"/>
                    </a:cubicBezTo>
                    <a:cubicBezTo>
                      <a:pt x="10372" y="10445"/>
                      <a:pt x="10017" y="11093"/>
                      <a:pt x="9665" y="11765"/>
                    </a:cubicBezTo>
                    <a:cubicBezTo>
                      <a:pt x="9234" y="12585"/>
                      <a:pt x="8794" y="13394"/>
                      <a:pt x="8336" y="14196"/>
                    </a:cubicBezTo>
                    <a:cubicBezTo>
                      <a:pt x="7876" y="14996"/>
                      <a:pt x="7384" y="15717"/>
                      <a:pt x="6858" y="16357"/>
                    </a:cubicBezTo>
                    <a:cubicBezTo>
                      <a:pt x="6330" y="16996"/>
                      <a:pt x="5752" y="17510"/>
                      <a:pt x="5119" y="17898"/>
                    </a:cubicBezTo>
                    <a:cubicBezTo>
                      <a:pt x="4485" y="18289"/>
                      <a:pt x="3788" y="18488"/>
                      <a:pt x="3022" y="18488"/>
                    </a:cubicBezTo>
                    <a:lnTo>
                      <a:pt x="458" y="18488"/>
                    </a:lnTo>
                    <a:cubicBezTo>
                      <a:pt x="333" y="18488"/>
                      <a:pt x="225" y="18432"/>
                      <a:pt x="135" y="18324"/>
                    </a:cubicBezTo>
                    <a:cubicBezTo>
                      <a:pt x="44" y="18219"/>
                      <a:pt x="0" y="18091"/>
                      <a:pt x="0" y="17942"/>
                    </a:cubicBezTo>
                    <a:lnTo>
                      <a:pt x="0" y="15790"/>
                    </a:lnTo>
                    <a:cubicBezTo>
                      <a:pt x="0" y="15638"/>
                      <a:pt x="44" y="15513"/>
                      <a:pt x="135" y="15411"/>
                    </a:cubicBezTo>
                    <a:cubicBezTo>
                      <a:pt x="225" y="15311"/>
                      <a:pt x="333" y="15256"/>
                      <a:pt x="458" y="15256"/>
                    </a:cubicBezTo>
                    <a:lnTo>
                      <a:pt x="3022" y="15256"/>
                    </a:lnTo>
                    <a:cubicBezTo>
                      <a:pt x="3421" y="15256"/>
                      <a:pt x="3810" y="15113"/>
                      <a:pt x="4189" y="14824"/>
                    </a:cubicBezTo>
                    <a:cubicBezTo>
                      <a:pt x="4568" y="14538"/>
                      <a:pt x="4933" y="14150"/>
                      <a:pt x="5285" y="13665"/>
                    </a:cubicBezTo>
                    <a:cubicBezTo>
                      <a:pt x="5637" y="13180"/>
                      <a:pt x="5985" y="12623"/>
                      <a:pt x="6340" y="11995"/>
                    </a:cubicBezTo>
                    <a:cubicBezTo>
                      <a:pt x="6692" y="11367"/>
                      <a:pt x="7042" y="10716"/>
                      <a:pt x="7394" y="10045"/>
                    </a:cubicBezTo>
                    <a:cubicBezTo>
                      <a:pt x="7822" y="9225"/>
                      <a:pt x="8270" y="8407"/>
                      <a:pt x="8735" y="7599"/>
                    </a:cubicBezTo>
                    <a:cubicBezTo>
                      <a:pt x="9200" y="6790"/>
                      <a:pt x="9696" y="6063"/>
                      <a:pt x="10223" y="5421"/>
                    </a:cubicBezTo>
                    <a:cubicBezTo>
                      <a:pt x="10749" y="4776"/>
                      <a:pt x="11324" y="4262"/>
                      <a:pt x="11950" y="3876"/>
                    </a:cubicBezTo>
                    <a:cubicBezTo>
                      <a:pt x="12574" y="3488"/>
                      <a:pt x="13276" y="3293"/>
                      <a:pt x="14057" y="3293"/>
                    </a:cubicBezTo>
                    <a:lnTo>
                      <a:pt x="16435" y="3293"/>
                    </a:lnTo>
                    <a:lnTo>
                      <a:pt x="16435" y="712"/>
                    </a:lnTo>
                    <a:cubicBezTo>
                      <a:pt x="16435" y="329"/>
                      <a:pt x="16530" y="102"/>
                      <a:pt x="16721" y="23"/>
                    </a:cubicBezTo>
                    <a:cubicBezTo>
                      <a:pt x="16914" y="-50"/>
                      <a:pt x="17147" y="49"/>
                      <a:pt x="17418" y="318"/>
                    </a:cubicBezTo>
                    <a:lnTo>
                      <a:pt x="21331" y="4203"/>
                    </a:lnTo>
                    <a:cubicBezTo>
                      <a:pt x="21512" y="4373"/>
                      <a:pt x="21598" y="4583"/>
                      <a:pt x="21588" y="4834"/>
                    </a:cubicBezTo>
                    <a:cubicBezTo>
                      <a:pt x="21588" y="5103"/>
                      <a:pt x="21502" y="5322"/>
                      <a:pt x="21331" y="5488"/>
                    </a:cubicBezTo>
                    <a:lnTo>
                      <a:pt x="17418" y="9362"/>
                    </a:lnTo>
                    <a:cubicBezTo>
                      <a:pt x="17147" y="9630"/>
                      <a:pt x="16914" y="9727"/>
                      <a:pt x="16721" y="9645"/>
                    </a:cubicBezTo>
                    <a:cubicBezTo>
                      <a:pt x="16530" y="9569"/>
                      <a:pt x="16435" y="9338"/>
                      <a:pt x="16435" y="8956"/>
                    </a:cubicBezTo>
                    <a:lnTo>
                      <a:pt x="16435" y="6524"/>
                    </a:lnTo>
                    <a:lnTo>
                      <a:pt x="14059" y="6524"/>
                    </a:lnTo>
                    <a:close/>
                    <a:moveTo>
                      <a:pt x="462" y="6495"/>
                    </a:moveTo>
                    <a:cubicBezTo>
                      <a:pt x="338" y="6495"/>
                      <a:pt x="230" y="6449"/>
                      <a:pt x="139" y="6349"/>
                    </a:cubicBezTo>
                    <a:cubicBezTo>
                      <a:pt x="49" y="6250"/>
                      <a:pt x="5" y="6127"/>
                      <a:pt x="5" y="5978"/>
                    </a:cubicBezTo>
                    <a:lnTo>
                      <a:pt x="5" y="3824"/>
                    </a:lnTo>
                    <a:cubicBezTo>
                      <a:pt x="5" y="3462"/>
                      <a:pt x="157" y="3287"/>
                      <a:pt x="462" y="3293"/>
                    </a:cubicBezTo>
                    <a:lnTo>
                      <a:pt x="3027" y="3293"/>
                    </a:lnTo>
                    <a:cubicBezTo>
                      <a:pt x="3560" y="3293"/>
                      <a:pt x="4054" y="3389"/>
                      <a:pt x="4514" y="3573"/>
                    </a:cubicBezTo>
                    <a:cubicBezTo>
                      <a:pt x="4974" y="3763"/>
                      <a:pt x="5410" y="4022"/>
                      <a:pt x="5821" y="4358"/>
                    </a:cubicBezTo>
                    <a:cubicBezTo>
                      <a:pt x="6229" y="4691"/>
                      <a:pt x="6609" y="5085"/>
                      <a:pt x="6963" y="5532"/>
                    </a:cubicBezTo>
                    <a:cubicBezTo>
                      <a:pt x="7318" y="5979"/>
                      <a:pt x="7656" y="6463"/>
                      <a:pt x="7994" y="6983"/>
                    </a:cubicBezTo>
                    <a:cubicBezTo>
                      <a:pt x="7519" y="7824"/>
                      <a:pt x="7059" y="8653"/>
                      <a:pt x="6621" y="9473"/>
                    </a:cubicBezTo>
                    <a:cubicBezTo>
                      <a:pt x="6589" y="9549"/>
                      <a:pt x="6557" y="9610"/>
                      <a:pt x="6516" y="9668"/>
                    </a:cubicBezTo>
                    <a:cubicBezTo>
                      <a:pt x="6477" y="9727"/>
                      <a:pt x="6442" y="9794"/>
                      <a:pt x="6410" y="9876"/>
                    </a:cubicBezTo>
                    <a:cubicBezTo>
                      <a:pt x="5862" y="8927"/>
                      <a:pt x="5319" y="8127"/>
                      <a:pt x="4776" y="7473"/>
                    </a:cubicBezTo>
                    <a:cubicBezTo>
                      <a:pt x="4233" y="6822"/>
                      <a:pt x="3651" y="6495"/>
                      <a:pt x="3024" y="6495"/>
                    </a:cubicBezTo>
                    <a:lnTo>
                      <a:pt x="462" y="6495"/>
                    </a:lnTo>
                    <a:close/>
                    <a:moveTo>
                      <a:pt x="21333" y="15997"/>
                    </a:moveTo>
                    <a:cubicBezTo>
                      <a:pt x="21514" y="16167"/>
                      <a:pt x="21600" y="16386"/>
                      <a:pt x="21590" y="16657"/>
                    </a:cubicBezTo>
                    <a:cubicBezTo>
                      <a:pt x="21590" y="16908"/>
                      <a:pt x="21505" y="17116"/>
                      <a:pt x="21333" y="17285"/>
                    </a:cubicBezTo>
                    <a:lnTo>
                      <a:pt x="17421" y="21182"/>
                    </a:lnTo>
                    <a:cubicBezTo>
                      <a:pt x="17149" y="21454"/>
                      <a:pt x="16917" y="21550"/>
                      <a:pt x="16724" y="21471"/>
                    </a:cubicBezTo>
                    <a:cubicBezTo>
                      <a:pt x="16533" y="21392"/>
                      <a:pt x="16437" y="21162"/>
                      <a:pt x="16437" y="20779"/>
                    </a:cubicBezTo>
                    <a:lnTo>
                      <a:pt x="16437" y="18432"/>
                    </a:lnTo>
                    <a:lnTo>
                      <a:pt x="14059" y="18432"/>
                    </a:lnTo>
                    <a:cubicBezTo>
                      <a:pt x="13528" y="18432"/>
                      <a:pt x="13031" y="18336"/>
                      <a:pt x="12574" y="18143"/>
                    </a:cubicBezTo>
                    <a:cubicBezTo>
                      <a:pt x="12114" y="17953"/>
                      <a:pt x="11681" y="17691"/>
                      <a:pt x="11280" y="17355"/>
                    </a:cubicBezTo>
                    <a:cubicBezTo>
                      <a:pt x="10878" y="17019"/>
                      <a:pt x="10497" y="16628"/>
                      <a:pt x="10137" y="16181"/>
                    </a:cubicBezTo>
                    <a:cubicBezTo>
                      <a:pt x="9780" y="15732"/>
                      <a:pt x="9440" y="15253"/>
                      <a:pt x="9119" y="14739"/>
                    </a:cubicBezTo>
                    <a:cubicBezTo>
                      <a:pt x="9344" y="14360"/>
                      <a:pt x="9567" y="13963"/>
                      <a:pt x="9780" y="13551"/>
                    </a:cubicBezTo>
                    <a:cubicBezTo>
                      <a:pt x="9995" y="13142"/>
                      <a:pt x="10218" y="12740"/>
                      <a:pt x="10443" y="12337"/>
                    </a:cubicBezTo>
                    <a:cubicBezTo>
                      <a:pt x="10475" y="12246"/>
                      <a:pt x="10514" y="12165"/>
                      <a:pt x="10560" y="12091"/>
                    </a:cubicBezTo>
                    <a:cubicBezTo>
                      <a:pt x="10609" y="12024"/>
                      <a:pt x="10646" y="11940"/>
                      <a:pt x="10680" y="11846"/>
                    </a:cubicBezTo>
                    <a:cubicBezTo>
                      <a:pt x="11226" y="12798"/>
                      <a:pt x="11769" y="13592"/>
                      <a:pt x="12315" y="14231"/>
                    </a:cubicBezTo>
                    <a:cubicBezTo>
                      <a:pt x="12855" y="14868"/>
                      <a:pt x="13440" y="15189"/>
                      <a:pt x="14064" y="15189"/>
                    </a:cubicBezTo>
                    <a:lnTo>
                      <a:pt x="16442" y="15189"/>
                    </a:lnTo>
                    <a:lnTo>
                      <a:pt x="16442" y="12532"/>
                    </a:lnTo>
                    <a:cubicBezTo>
                      <a:pt x="16442" y="12153"/>
                      <a:pt x="16538" y="11922"/>
                      <a:pt x="16728" y="11846"/>
                    </a:cubicBezTo>
                    <a:cubicBezTo>
                      <a:pt x="16922" y="11773"/>
                      <a:pt x="17154" y="11867"/>
                      <a:pt x="17426" y="12126"/>
                    </a:cubicBezTo>
                    <a:lnTo>
                      <a:pt x="21333" y="15997"/>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3" name="Прямоугольник 88"/>
              <p:cNvSpPr/>
              <p:nvPr userDrawn="1"/>
            </p:nvSpPr>
            <p:spPr>
              <a:xfrm>
                <a:off x="2439606" y="2017291"/>
                <a:ext cx="5461172" cy="861172"/>
              </a:xfrm>
              <a:prstGeom prst="rect">
                <a:avLst/>
              </a:prstGeom>
            </p:spPr>
            <p:txBody>
              <a:bodyPr wrap="square">
                <a:noAutofit/>
              </a:bodyPr>
              <a:lstStyle/>
              <a:p>
                <a:pPr algn="just">
                  <a:spcAft>
                    <a:spcPts val="0"/>
                  </a:spcAft>
                </a:pPr>
                <a:r>
                  <a:rPr lang="en-US" sz="2000" b="1" dirty="0">
                    <a:solidFill>
                      <a:srgbClr val="FFFFFF"/>
                    </a:solidFill>
                    <a:effectLst/>
                    <a:latin typeface="+mn-lt"/>
                    <a:ea typeface="Times New Roman" panose="02020603050405020304" pitchFamily="18" charset="0"/>
                  </a:rPr>
                  <a:t>ANKARA ÜNİVERSİTESİ </a:t>
                </a:r>
                <a:endParaRPr lang="tr-TR" sz="2000" dirty="0">
                  <a:effectLst/>
                  <a:latin typeface="+mn-lt"/>
                  <a:ea typeface="Times New Roman" panose="02020603050405020304" pitchFamily="18" charset="0"/>
                </a:endParaRPr>
              </a:p>
              <a:p>
                <a:pPr algn="just">
                  <a:spcAft>
                    <a:spcPts val="0"/>
                  </a:spcAft>
                </a:pPr>
                <a:r>
                  <a:rPr lang="en-US" sz="2000" b="1" dirty="0">
                    <a:solidFill>
                      <a:srgbClr val="FFFFFF"/>
                    </a:solidFill>
                    <a:effectLst/>
                    <a:latin typeface="+mn-lt"/>
                    <a:ea typeface="Times New Roman" panose="02020603050405020304" pitchFamily="18" charset="0"/>
                  </a:rPr>
                  <a:t>ORTAK DERSLER BÖLÜM BAŞKANLIĞI</a:t>
                </a:r>
                <a:endParaRPr lang="tr-TR" sz="2000" dirty="0">
                  <a:effectLst/>
                  <a:latin typeface="+mn-lt"/>
                  <a:ea typeface="Times New Roman" panose="02020603050405020304" pitchFamily="18" charset="0"/>
                </a:endParaRPr>
              </a:p>
            </p:txBody>
          </p:sp>
        </p:grpSp>
        <p:sp>
          <p:nvSpPr>
            <p:cNvPr id="9" name="Metin Kutusu 31"/>
            <p:cNvSpPr txBox="1"/>
            <p:nvPr userDrawn="1"/>
          </p:nvSpPr>
          <p:spPr>
            <a:xfrm>
              <a:off x="95250" y="347375"/>
              <a:ext cx="540000" cy="684000"/>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tr-TR" sz="3600" b="1">
                  <a:ln w="9525" cap="rnd" cmpd="sng" algn="ctr">
                    <a:solidFill>
                      <a:srgbClr val="FFFFFF"/>
                    </a:solidFill>
                    <a:prstDash val="solid"/>
                    <a:beve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899370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867239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067396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2089243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99DC0B09-C194-4317-A071-144CAF089B48}" type="datetimeFigureOut">
              <a:rPr lang="tr-TR" smtClean="0"/>
              <a:t>16.04.2025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36305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99DC0B09-C194-4317-A071-144CAF089B48}" type="datetimeFigureOut">
              <a:rPr lang="tr-TR" smtClean="0"/>
              <a:t>16.04.2025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57149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9DC0B09-C194-4317-A071-144CAF089B48}" type="datetimeFigureOut">
              <a:rPr lang="tr-TR" smtClean="0"/>
              <a:t>16.04.2025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60875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405047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41626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62728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75125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2581373" y="-49030"/>
            <a:ext cx="8772427" cy="1325563"/>
          </a:xfrm>
          <a:prstGeom prst="rect">
            <a:avLst/>
          </a:prstGeom>
        </p:spPr>
        <p:txBody>
          <a:bodyPr vert="horz" lIns="91440" tIns="45720" rIns="91440" bIns="45720" rtlCol="0" anchor="ctr">
            <a:normAutofit/>
          </a:bodyPr>
          <a:lstStyle/>
          <a:p>
            <a:r>
              <a:rPr lang="tr-TR" dirty="0"/>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C0B09-C194-4317-A071-144CAF089B48}" type="datetimeFigureOut">
              <a:rPr lang="tr-TR" smtClean="0"/>
              <a:t>16.04.2025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DAFA5-30B9-4F24-A34A-484B4F8B7274}" type="slidenum">
              <a:rPr lang="tr-TR" smtClean="0"/>
              <a:t>‹#›</a:t>
            </a:fld>
            <a:endParaRPr lang="tr-TR"/>
          </a:p>
        </p:txBody>
      </p:sp>
      <p:grpSp>
        <p:nvGrpSpPr>
          <p:cNvPr id="7" name="Grup 6"/>
          <p:cNvGrpSpPr/>
          <p:nvPr userDrawn="1"/>
        </p:nvGrpSpPr>
        <p:grpSpPr>
          <a:xfrm>
            <a:off x="838199" y="230189"/>
            <a:ext cx="10515601" cy="1371758"/>
            <a:chOff x="0" y="0"/>
            <a:chExt cx="6217484" cy="574292"/>
          </a:xfrm>
        </p:grpSpPr>
        <p:grpSp>
          <p:nvGrpSpPr>
            <p:cNvPr id="8" name="Grup 7"/>
            <p:cNvGrpSpPr/>
            <p:nvPr userDrawn="1"/>
          </p:nvGrpSpPr>
          <p:grpSpPr>
            <a:xfrm>
              <a:off x="0" y="0"/>
              <a:ext cx="997181" cy="574292"/>
              <a:chOff x="0" y="0"/>
              <a:chExt cx="997181" cy="574292"/>
            </a:xfrm>
          </p:grpSpPr>
          <p:sp>
            <p:nvSpPr>
              <p:cNvPr id="11" name="Прямоугольник 1"/>
              <p:cNvSpPr/>
              <p:nvPr userDrawn="1"/>
            </p:nvSpPr>
            <p:spPr>
              <a:xfrm>
                <a:off x="817181" y="0"/>
                <a:ext cx="180000" cy="180000"/>
              </a:xfrm>
              <a:prstGeom prst="rect">
                <a:avLst/>
              </a:prstGeom>
              <a:solidFill>
                <a:srgbClr val="F561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2" name="Прямоугольник 7"/>
              <p:cNvSpPr/>
              <p:nvPr userDrawn="1"/>
            </p:nvSpPr>
            <p:spPr>
              <a:xfrm>
                <a:off x="603688" y="0"/>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8"/>
              <p:cNvSpPr/>
              <p:nvPr userDrawn="1"/>
            </p:nvSpPr>
            <p:spPr>
              <a:xfrm>
                <a:off x="390194" y="0"/>
                <a:ext cx="180000" cy="180000"/>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21"/>
              <p:cNvSpPr/>
              <p:nvPr userDrawn="1"/>
            </p:nvSpPr>
            <p:spPr>
              <a:xfrm>
                <a:off x="603687" y="189743"/>
                <a:ext cx="180000" cy="18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22"/>
              <p:cNvSpPr/>
              <p:nvPr userDrawn="1"/>
            </p:nvSpPr>
            <p:spPr>
              <a:xfrm>
                <a:off x="391844" y="189743"/>
                <a:ext cx="180000" cy="180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23"/>
              <p:cNvSpPr/>
              <p:nvPr userDrawn="1"/>
            </p:nvSpPr>
            <p:spPr>
              <a:xfrm>
                <a:off x="180000" y="189743"/>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24"/>
              <p:cNvSpPr/>
              <p:nvPr userDrawn="1"/>
            </p:nvSpPr>
            <p:spPr>
              <a:xfrm>
                <a:off x="192116" y="394292"/>
                <a:ext cx="180000" cy="18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26"/>
              <p:cNvSpPr/>
              <p:nvPr userDrawn="1"/>
            </p:nvSpPr>
            <p:spPr>
              <a:xfrm>
                <a:off x="0" y="394292"/>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Прямоугольник 28"/>
              <p:cNvSpPr/>
              <p:nvPr userDrawn="1"/>
            </p:nvSpPr>
            <p:spPr>
              <a:xfrm>
                <a:off x="386894" y="394292"/>
                <a:ext cx="180000" cy="180000"/>
              </a:xfrm>
              <a:prstGeom prst="rect">
                <a:avLst/>
              </a:prstGeom>
              <a:solidFill>
                <a:srgbClr val="A50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grpSp>
        <p:cxnSp>
          <p:nvCxnSpPr>
            <p:cNvPr id="9" name="Düz Bağlayıcı 8"/>
            <p:cNvCxnSpPr/>
            <p:nvPr userDrawn="1"/>
          </p:nvCxnSpPr>
          <p:spPr>
            <a:xfrm>
              <a:off x="885797" y="428437"/>
              <a:ext cx="4419628" cy="1923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Düz Bağlayıcı 9"/>
            <p:cNvCxnSpPr/>
            <p:nvPr userDrawn="1"/>
          </p:nvCxnSpPr>
          <p:spPr>
            <a:xfrm>
              <a:off x="1638191" y="533166"/>
              <a:ext cx="4579293" cy="1928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8699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2800" b="1" kern="1200">
          <a:solidFill>
            <a:srgbClr val="C00000"/>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dirty="0" smtClean="0"/>
              <a:t>ANLATIM TÜRLERİ </a:t>
            </a:r>
            <a:r>
              <a:rPr lang="tr-TR" dirty="0" smtClean="0"/>
              <a:t>5</a:t>
            </a:r>
            <a:endParaRPr lang="tr-TR" dirty="0"/>
          </a:p>
        </p:txBody>
      </p:sp>
      <p:sp>
        <p:nvSpPr>
          <p:cNvPr id="5" name="Alt Başlık 4"/>
          <p:cNvSpPr>
            <a:spLocks noGrp="1"/>
          </p:cNvSpPr>
          <p:nvPr>
            <p:ph type="subTitle" idx="1"/>
          </p:nvPr>
        </p:nvSpPr>
        <p:spPr/>
        <p:txBody>
          <a:bodyPr>
            <a:normAutofit/>
          </a:bodyPr>
          <a:lstStyle/>
          <a:p>
            <a:r>
              <a:rPr lang="tr-TR" dirty="0" smtClean="0"/>
              <a:t>ELEŞTİRİ – GEZİ YAZISI – RÖPORTAJ (MÜLAKAT, SÖYLEŞİ)</a:t>
            </a:r>
            <a:endParaRPr lang="tr-TR" dirty="0"/>
          </a:p>
        </p:txBody>
      </p:sp>
    </p:spTree>
    <p:extLst>
      <p:ext uri="{BB962C8B-B14F-4D97-AF65-F5344CB8AC3E}">
        <p14:creationId xmlns:p14="http://schemas.microsoft.com/office/powerpoint/2010/main" val="4137445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Eleştiri (1)</a:t>
            </a:r>
            <a:endParaRPr lang="tr-TR" dirty="0"/>
          </a:p>
        </p:txBody>
      </p:sp>
      <p:sp>
        <p:nvSpPr>
          <p:cNvPr id="3" name="İçerik Yer Tutucusu 2"/>
          <p:cNvSpPr>
            <a:spLocks noGrp="1"/>
          </p:cNvSpPr>
          <p:nvPr>
            <p:ph idx="1"/>
          </p:nvPr>
        </p:nvSpPr>
        <p:spPr/>
        <p:txBody>
          <a:bodyPr/>
          <a:lstStyle/>
          <a:p>
            <a:r>
              <a:rPr lang="tr-TR" dirty="0"/>
              <a:t>Bir sanat eserini çeşitli ölçütler çerçevesinde değerlendirmek, bir bütün olarak ele alıp her yönüyle ortaya koymak, anlaşılmasını ve  değerinin belirlenmesini sağlamak amacıyla yazılan yazılara </a:t>
            </a:r>
            <a:r>
              <a:rPr lang="tr-TR" dirty="0">
                <a:solidFill>
                  <a:srgbClr val="C00000"/>
                </a:solidFill>
              </a:rPr>
              <a:t>eleştiri</a:t>
            </a:r>
            <a:r>
              <a:rPr lang="tr-TR" dirty="0"/>
              <a:t> denir. </a:t>
            </a:r>
          </a:p>
          <a:p>
            <a:r>
              <a:rPr lang="tr-TR" dirty="0"/>
              <a:t>Başka bir deyişle bir eseri, dönemi, akımı, yazarı ya da topluluğu değerlendirmek, daha iyi anlaşılmasını sağlamak, olumlu ve olumsuz yanlarını da ortaya koyabilecek şekilde belirli ölçütlere göre irdelemek ve tanıtmak amacıyla yazılan yazılardır.</a:t>
            </a:r>
          </a:p>
          <a:p>
            <a:r>
              <a:rPr lang="tr-TR" dirty="0"/>
              <a:t>Daha çok edebiyat ve sanat dergilerinde, gazetelerin sanat sayfalarında ya da kitap eklerinde yayımlanır.</a:t>
            </a:r>
          </a:p>
          <a:p>
            <a:endParaRPr lang="tr-TR" dirty="0"/>
          </a:p>
        </p:txBody>
      </p:sp>
    </p:spTree>
    <p:extLst>
      <p:ext uri="{BB962C8B-B14F-4D97-AF65-F5344CB8AC3E}">
        <p14:creationId xmlns:p14="http://schemas.microsoft.com/office/powerpoint/2010/main" val="292045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Eleştiri (2)</a:t>
            </a:r>
            <a:endParaRPr lang="tr-TR" dirty="0"/>
          </a:p>
        </p:txBody>
      </p:sp>
      <p:sp>
        <p:nvSpPr>
          <p:cNvPr id="3" name="İçerik Yer Tutucusu 2"/>
          <p:cNvSpPr>
            <a:spLocks noGrp="1"/>
          </p:cNvSpPr>
          <p:nvPr>
            <p:ph idx="1"/>
          </p:nvPr>
        </p:nvSpPr>
        <p:spPr/>
        <p:txBody>
          <a:bodyPr/>
          <a:lstStyle/>
          <a:p>
            <a:r>
              <a:rPr lang="tr-TR" dirty="0"/>
              <a:t>Eleştiri, sanat ve sanat eseri üzerine çok temel bazı sorulara verilen çeşitli yanıtlarla gelişmiştir. “Sanat nedir?”, “İyi bir sanat eseri nasıl olmalıdır?”, “Gerçek nedir?”, “Güzel nedir?”, “Bir eseri güzel kılan özellikler nelerdir?” gibi sorular; eleştirel yaklaşımların çeşitlenmesini, birbirinden farklı kuramların doğmasını da beraberinde getirmiştir. </a:t>
            </a:r>
            <a:endParaRPr lang="tr-TR" dirty="0" smtClean="0"/>
          </a:p>
          <a:p>
            <a:r>
              <a:rPr lang="tr-TR" dirty="0" smtClean="0"/>
              <a:t>Bu </a:t>
            </a:r>
            <a:r>
              <a:rPr lang="tr-TR" dirty="0"/>
              <a:t>tür sorulara verilen yanıtlarla kendi içinde tutarlı ve sistematik bir yapıya kavuşan kuramsal yaklaşımlar, eleştirmenin esere yönelteceği bakış açısı için ölçütleri de belirginleştirir. Eleştiri yazıları, böyle bir arka plana dayanır/ dayanmalıdır. </a:t>
            </a:r>
          </a:p>
        </p:txBody>
      </p:sp>
    </p:spTree>
    <p:extLst>
      <p:ext uri="{BB962C8B-B14F-4D97-AF65-F5344CB8AC3E}">
        <p14:creationId xmlns:p14="http://schemas.microsoft.com/office/powerpoint/2010/main" val="1611499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Eleştiri (3)</a:t>
            </a:r>
            <a:endParaRPr lang="tr-TR" dirty="0"/>
          </a:p>
        </p:txBody>
      </p:sp>
      <p:sp>
        <p:nvSpPr>
          <p:cNvPr id="3" name="İçerik Yer Tutucusu 2"/>
          <p:cNvSpPr>
            <a:spLocks noGrp="1"/>
          </p:cNvSpPr>
          <p:nvPr>
            <p:ph idx="1"/>
          </p:nvPr>
        </p:nvSpPr>
        <p:spPr/>
        <p:txBody>
          <a:bodyPr/>
          <a:lstStyle/>
          <a:p>
            <a:r>
              <a:rPr lang="tr-TR" dirty="0"/>
              <a:t>Sadece tanıtma ve açıklama sınırlarında kalan yazılarla sırf övmüş ya da yermiş olmak için yazılan yazılar eleştiri sayılamaz. </a:t>
            </a:r>
            <a:endParaRPr lang="tr-TR" dirty="0" smtClean="0"/>
          </a:p>
          <a:p>
            <a:r>
              <a:rPr lang="tr-TR" dirty="0" smtClean="0"/>
              <a:t>Nesnel </a:t>
            </a:r>
            <a:r>
              <a:rPr lang="tr-TR" dirty="0"/>
              <a:t>ya da öznel, eleştirel bakış, eser hakkında verilen yargıyı havada bırakmayacak bir temele dayanmalıdır. </a:t>
            </a:r>
          </a:p>
        </p:txBody>
      </p:sp>
    </p:spTree>
    <p:extLst>
      <p:ext uri="{BB962C8B-B14F-4D97-AF65-F5344CB8AC3E}">
        <p14:creationId xmlns:p14="http://schemas.microsoft.com/office/powerpoint/2010/main" val="3641790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Eleştiri (4)</a:t>
            </a:r>
            <a:endParaRPr lang="tr-TR" dirty="0"/>
          </a:p>
        </p:txBody>
      </p:sp>
      <p:sp>
        <p:nvSpPr>
          <p:cNvPr id="3" name="İçerik Yer Tutucusu 2"/>
          <p:cNvSpPr>
            <a:spLocks noGrp="1"/>
          </p:cNvSpPr>
          <p:nvPr>
            <p:ph idx="1"/>
          </p:nvPr>
        </p:nvSpPr>
        <p:spPr/>
        <p:txBody>
          <a:bodyPr/>
          <a:lstStyle/>
          <a:p>
            <a:r>
              <a:rPr lang="tr-TR" dirty="0"/>
              <a:t>Bir eserin eleştirisi, genellikle biçim ve içerik ögeleri üzerinden yapılır. Eserin ait olduğu türden kaynaklanan dış yapı ögeleriyle kendi biçimsel özellikleri yanında konu/tema, konunun işlenişi, ileti gibi içeriğe yönelik ögeleri üzerinde durulur. Ayrıca biçim ve içerik ögeleri arasındaki ilişkiler de irdelenir. </a:t>
            </a:r>
          </a:p>
          <a:p>
            <a:r>
              <a:rPr lang="tr-TR" dirty="0"/>
              <a:t>Zaman içinde, </a:t>
            </a:r>
            <a:r>
              <a:rPr lang="tr-TR" dirty="0" err="1"/>
              <a:t>öncelenen</a:t>
            </a:r>
            <a:r>
              <a:rPr lang="tr-TR" dirty="0"/>
              <a:t> ögelere ve bunların değerlendirilme ölçütlerine göre eleştiri çeşitleri oluşmuştur. </a:t>
            </a:r>
          </a:p>
        </p:txBody>
      </p:sp>
    </p:spTree>
    <p:extLst>
      <p:ext uri="{BB962C8B-B14F-4D97-AF65-F5344CB8AC3E}">
        <p14:creationId xmlns:p14="http://schemas.microsoft.com/office/powerpoint/2010/main" val="3285128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Eleştiri </a:t>
            </a:r>
            <a:r>
              <a:rPr lang="tr-TR" dirty="0" smtClean="0"/>
              <a:t>(5)</a:t>
            </a:r>
            <a:endParaRPr lang="tr-TR" dirty="0"/>
          </a:p>
        </p:txBody>
      </p:sp>
      <p:sp>
        <p:nvSpPr>
          <p:cNvPr id="3" name="İçerik Yer Tutucusu 2"/>
          <p:cNvSpPr>
            <a:spLocks noGrp="1"/>
          </p:cNvSpPr>
          <p:nvPr>
            <p:ph idx="1"/>
          </p:nvPr>
        </p:nvSpPr>
        <p:spPr/>
        <p:txBody>
          <a:bodyPr>
            <a:normAutofit lnSpcReduction="10000"/>
          </a:bodyPr>
          <a:lstStyle/>
          <a:p>
            <a:r>
              <a:rPr lang="tr-TR" dirty="0"/>
              <a:t>Eseri, yazıldığı dönemin koşulları ve verileri içinde ele alan </a:t>
            </a:r>
            <a:r>
              <a:rPr lang="tr-TR" dirty="0">
                <a:solidFill>
                  <a:srgbClr val="C00000"/>
                </a:solidFill>
              </a:rPr>
              <a:t>tarihsel eleştiri</a:t>
            </a:r>
            <a:r>
              <a:rPr lang="tr-TR" dirty="0"/>
              <a:t>; onu, sınıfsal çelişkiler ve ekonomik koşullar bağlamında, altyapı-üstyapı ilişkilerine göre açıklayan </a:t>
            </a:r>
            <a:r>
              <a:rPr lang="tr-TR" dirty="0">
                <a:solidFill>
                  <a:srgbClr val="C00000"/>
                </a:solidFill>
              </a:rPr>
              <a:t>Marksist eleştiri</a:t>
            </a:r>
            <a:r>
              <a:rPr lang="tr-TR" dirty="0"/>
              <a:t>; yazarın ve eserin, içinde doğduğu toplumu yansıttığı düşüncesiyle eseri toplumsal koşulların belirlediği tezine dayanan </a:t>
            </a:r>
            <a:r>
              <a:rPr lang="tr-TR" dirty="0">
                <a:solidFill>
                  <a:srgbClr val="C00000"/>
                </a:solidFill>
              </a:rPr>
              <a:t>toplumsal eleştiri</a:t>
            </a:r>
            <a:r>
              <a:rPr lang="tr-TR" dirty="0"/>
              <a:t>; sanat eserinin var oluşunu yazarın bilinçaltıyla ilişkilendirip Sigmund Freud çizgisindeki terimler üzerinden bir değerlendirme modeli geliştiren </a:t>
            </a:r>
            <a:r>
              <a:rPr lang="tr-TR" dirty="0" err="1">
                <a:solidFill>
                  <a:srgbClr val="C00000"/>
                </a:solidFill>
              </a:rPr>
              <a:t>psikanalitik</a:t>
            </a:r>
            <a:r>
              <a:rPr lang="tr-TR" dirty="0">
                <a:solidFill>
                  <a:srgbClr val="C00000"/>
                </a:solidFill>
              </a:rPr>
              <a:t> eleştiri</a:t>
            </a:r>
            <a:r>
              <a:rPr lang="tr-TR" dirty="0"/>
              <a:t>; eserden yola çıkarak yazarın yaşamöyküsünü, yazarın yaşamöyküsünden hareketle de eseri açıklamaya çalışan </a:t>
            </a:r>
            <a:r>
              <a:rPr lang="tr-TR" dirty="0">
                <a:solidFill>
                  <a:srgbClr val="C00000"/>
                </a:solidFill>
              </a:rPr>
              <a:t>biyografik eleştiri</a:t>
            </a:r>
            <a:r>
              <a:rPr lang="tr-TR" dirty="0"/>
              <a:t>; tüm bunları bir yana bırakıp eseri bir dil ürünü olarak gören ve değerlendirmelerini de dilsel terimler üzerinden yapan </a:t>
            </a:r>
            <a:r>
              <a:rPr lang="tr-TR" dirty="0">
                <a:solidFill>
                  <a:srgbClr val="C00000"/>
                </a:solidFill>
              </a:rPr>
              <a:t>dilbilimsel eleştiri </a:t>
            </a:r>
            <a:r>
              <a:rPr lang="tr-TR" dirty="0"/>
              <a:t>bunlar arasında sayılabilir. </a:t>
            </a:r>
          </a:p>
          <a:p>
            <a:endParaRPr lang="tr-TR" dirty="0"/>
          </a:p>
        </p:txBody>
      </p:sp>
    </p:spTree>
    <p:extLst>
      <p:ext uri="{BB962C8B-B14F-4D97-AF65-F5344CB8AC3E}">
        <p14:creationId xmlns:p14="http://schemas.microsoft.com/office/powerpoint/2010/main" val="3143521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Eleştiri </a:t>
            </a:r>
            <a:r>
              <a:rPr lang="tr-TR" dirty="0" smtClean="0"/>
              <a:t>(6)</a:t>
            </a:r>
            <a:endParaRPr lang="tr-TR" dirty="0"/>
          </a:p>
        </p:txBody>
      </p:sp>
      <p:sp>
        <p:nvSpPr>
          <p:cNvPr id="3" name="İçerik Yer Tutucusu 2"/>
          <p:cNvSpPr>
            <a:spLocks noGrp="1"/>
          </p:cNvSpPr>
          <p:nvPr>
            <p:ph idx="1"/>
          </p:nvPr>
        </p:nvSpPr>
        <p:spPr/>
        <p:txBody>
          <a:bodyPr/>
          <a:lstStyle/>
          <a:p>
            <a:r>
              <a:rPr lang="tr-TR" dirty="0"/>
              <a:t>Sanat eserinin, öznel beğeni ölçütlerine göre değerlendirildiği eleştiri ise </a:t>
            </a:r>
            <a:r>
              <a:rPr lang="tr-TR" dirty="0">
                <a:solidFill>
                  <a:srgbClr val="C00000"/>
                </a:solidFill>
              </a:rPr>
              <a:t>izlenimci eleştiri </a:t>
            </a:r>
            <a:r>
              <a:rPr lang="tr-TR" dirty="0"/>
              <a:t>olarak adlandırılır. </a:t>
            </a:r>
            <a:endParaRPr lang="tr-TR" dirty="0" smtClean="0"/>
          </a:p>
          <a:p>
            <a:r>
              <a:rPr lang="tr-TR" dirty="0" smtClean="0"/>
              <a:t>Bu </a:t>
            </a:r>
            <a:r>
              <a:rPr lang="tr-TR" dirty="0"/>
              <a:t>özellikteki yazıları kimi zaman denemeden ayırt etmek güçtür. </a:t>
            </a:r>
            <a:endParaRPr lang="tr-TR" dirty="0" smtClean="0"/>
          </a:p>
          <a:p>
            <a:r>
              <a:rPr lang="tr-TR" dirty="0" smtClean="0"/>
              <a:t>O </a:t>
            </a:r>
            <a:r>
              <a:rPr lang="tr-TR" dirty="0"/>
              <a:t>yüzden, böyle yazılara “</a:t>
            </a:r>
            <a:r>
              <a:rPr lang="tr-TR" dirty="0">
                <a:solidFill>
                  <a:srgbClr val="C00000"/>
                </a:solidFill>
              </a:rPr>
              <a:t>eleştirel deneme</a:t>
            </a:r>
            <a:r>
              <a:rPr lang="tr-TR" dirty="0"/>
              <a:t>” de denmektedir. </a:t>
            </a:r>
          </a:p>
          <a:p>
            <a:endParaRPr lang="tr-TR" dirty="0"/>
          </a:p>
        </p:txBody>
      </p:sp>
    </p:spTree>
    <p:extLst>
      <p:ext uri="{BB962C8B-B14F-4D97-AF65-F5344CB8AC3E}">
        <p14:creationId xmlns:p14="http://schemas.microsoft.com/office/powerpoint/2010/main" val="1836544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Eleştiri </a:t>
            </a:r>
            <a:r>
              <a:rPr lang="tr-TR" dirty="0" smtClean="0"/>
              <a:t>(7)</a:t>
            </a:r>
            <a:endParaRPr lang="tr-TR" dirty="0"/>
          </a:p>
        </p:txBody>
      </p:sp>
      <p:sp>
        <p:nvSpPr>
          <p:cNvPr id="3" name="İçerik Yer Tutucusu 2"/>
          <p:cNvSpPr>
            <a:spLocks noGrp="1"/>
          </p:cNvSpPr>
          <p:nvPr>
            <p:ph idx="1"/>
          </p:nvPr>
        </p:nvSpPr>
        <p:spPr/>
        <p:txBody>
          <a:bodyPr/>
          <a:lstStyle/>
          <a:p>
            <a:r>
              <a:rPr lang="tr-TR" dirty="0"/>
              <a:t>Batılı anlamıyla eleştiri, Türk edebiyatına Tanzimat Döneminde girmiştir. Şinasi, Namık Kemal, Ziya Paşa, Beşir Fuat, Muallim Naci, </a:t>
            </a:r>
            <a:r>
              <a:rPr lang="tr-TR" dirty="0" err="1"/>
              <a:t>Recaizâde</a:t>
            </a:r>
            <a:r>
              <a:rPr lang="tr-TR" dirty="0"/>
              <a:t> Mahmut Ekrem, </a:t>
            </a:r>
            <a:r>
              <a:rPr lang="tr-TR" dirty="0" err="1"/>
              <a:t>Mizancı</a:t>
            </a:r>
            <a:r>
              <a:rPr lang="tr-TR" dirty="0"/>
              <a:t> Murat, Cenap Şahabettin, Hüseyin Cahit Yalçın, Halit Ziya Uşaklıgil, Mehmet Rauf, Ahmet </a:t>
            </a:r>
            <a:r>
              <a:rPr lang="tr-TR" dirty="0" err="1"/>
              <a:t>Şuayb</a:t>
            </a:r>
            <a:r>
              <a:rPr lang="tr-TR" dirty="0"/>
              <a:t>, Fuat Köprülü, Ali Canip Yöntem gibi yazarlarla bir gelişme çizgisine giren eleştirinin Cumhuriyet Döneminde öne çıkan bazı adlarını şöyle sıralayabiliriz:</a:t>
            </a:r>
          </a:p>
        </p:txBody>
      </p:sp>
    </p:spTree>
    <p:extLst>
      <p:ext uri="{BB962C8B-B14F-4D97-AF65-F5344CB8AC3E}">
        <p14:creationId xmlns:p14="http://schemas.microsoft.com/office/powerpoint/2010/main" val="863275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Eleştiri </a:t>
            </a:r>
            <a:r>
              <a:rPr lang="tr-TR" dirty="0" smtClean="0"/>
              <a:t>(8)</a:t>
            </a:r>
            <a:endParaRPr lang="tr-TR" dirty="0"/>
          </a:p>
        </p:txBody>
      </p:sp>
      <p:sp>
        <p:nvSpPr>
          <p:cNvPr id="3" name="İçerik Yer Tutucusu 2"/>
          <p:cNvSpPr>
            <a:spLocks noGrp="1"/>
          </p:cNvSpPr>
          <p:nvPr>
            <p:ph idx="1"/>
          </p:nvPr>
        </p:nvSpPr>
        <p:spPr/>
        <p:txBody>
          <a:bodyPr>
            <a:normAutofit lnSpcReduction="10000"/>
          </a:bodyPr>
          <a:lstStyle/>
          <a:p>
            <a:r>
              <a:rPr lang="tr-TR" dirty="0"/>
              <a:t>Nurullah Ataç, </a:t>
            </a:r>
            <a:r>
              <a:rPr lang="tr-TR" dirty="0" err="1"/>
              <a:t>Suut</a:t>
            </a:r>
            <a:r>
              <a:rPr lang="tr-TR" dirty="0"/>
              <a:t> Kemal Yetkin, Rauf Mutluay, Mehmet Kaplan, Ahmet Hamdi Tanpınar, Suat Derviş, Fahir </a:t>
            </a:r>
            <a:r>
              <a:rPr lang="tr-TR" dirty="0" err="1"/>
              <a:t>Onger</a:t>
            </a:r>
            <a:r>
              <a:rPr lang="tr-TR" dirty="0"/>
              <a:t>, Cevdet Kudret, Vedat </a:t>
            </a:r>
            <a:r>
              <a:rPr lang="tr-TR" dirty="0" err="1"/>
              <a:t>Günyol</a:t>
            </a:r>
            <a:r>
              <a:rPr lang="tr-TR" dirty="0"/>
              <a:t> (Dile Gelseler), Orhan </a:t>
            </a:r>
            <a:r>
              <a:rPr lang="tr-TR" dirty="0" err="1"/>
              <a:t>Burian</a:t>
            </a:r>
            <a:r>
              <a:rPr lang="tr-TR" dirty="0"/>
              <a:t> (Denemeler-Eleştiriler), Adnan </a:t>
            </a:r>
            <a:r>
              <a:rPr lang="tr-TR" dirty="0" err="1"/>
              <a:t>Benk</a:t>
            </a:r>
            <a:r>
              <a:rPr lang="tr-TR" dirty="0"/>
              <a:t> (Eleştiri Yazıları I-IV), </a:t>
            </a:r>
            <a:r>
              <a:rPr lang="tr-TR" dirty="0" err="1"/>
              <a:t>Memet</a:t>
            </a:r>
            <a:r>
              <a:rPr lang="tr-TR" dirty="0"/>
              <a:t> Fuat (Eleştiri Üstüne, Kitap Eleştirileri), Emin Özdemir, Fethi Naci (İnsan Tükenmez, Yüz Yılın 100 Türk Romanı), Bedrettin Cömert, Tahir </a:t>
            </a:r>
            <a:r>
              <a:rPr lang="tr-TR" dirty="0" err="1"/>
              <a:t>Alangu</a:t>
            </a:r>
            <a:r>
              <a:rPr lang="tr-TR" dirty="0"/>
              <a:t>, Asım Bezirci (Çok Kapılı Oda, Bilimden Yana), Hüseyin </a:t>
            </a:r>
            <a:r>
              <a:rPr lang="tr-TR" dirty="0" err="1"/>
              <a:t>Cöntürk</a:t>
            </a:r>
            <a:r>
              <a:rPr lang="tr-TR" dirty="0"/>
              <a:t> (Çağının Eleştirisi), Eser </a:t>
            </a:r>
            <a:r>
              <a:rPr lang="tr-TR" dirty="0" err="1"/>
              <a:t>Gürson</a:t>
            </a:r>
            <a:r>
              <a:rPr lang="tr-TR" dirty="0"/>
              <a:t>, Muzaffer </a:t>
            </a:r>
            <a:r>
              <a:rPr lang="tr-TR" dirty="0" err="1"/>
              <a:t>Erdost</a:t>
            </a:r>
            <a:r>
              <a:rPr lang="tr-TR" dirty="0"/>
              <a:t>, Ahmet Oktay (Şairin Kanı, Romanımıza Ne Oldu?), Doğan Hızlan, Konur </a:t>
            </a:r>
            <a:r>
              <a:rPr lang="tr-TR" dirty="0" err="1"/>
              <a:t>Ertop</a:t>
            </a:r>
            <a:r>
              <a:rPr lang="tr-TR" dirty="0"/>
              <a:t>, Tahsin Yücel, Berna </a:t>
            </a:r>
            <a:r>
              <a:rPr lang="tr-TR" dirty="0" err="1"/>
              <a:t>Moran</a:t>
            </a:r>
            <a:r>
              <a:rPr lang="tr-TR" dirty="0"/>
              <a:t> (Türk Romanına Eleştirel Bir Bakış I-III), Mustafa </a:t>
            </a:r>
            <a:r>
              <a:rPr lang="tr-TR" dirty="0" err="1"/>
              <a:t>Öneş</a:t>
            </a:r>
            <a:r>
              <a:rPr lang="tr-TR" dirty="0"/>
              <a:t>, Murat Belge, Enis Batur, Semih Gümüş (Eleştirinin Sis Çanı, Çözümleyici Eleştiri), Orhan Koçak…</a:t>
            </a:r>
          </a:p>
        </p:txBody>
      </p:sp>
    </p:spTree>
    <p:extLst>
      <p:ext uri="{BB962C8B-B14F-4D97-AF65-F5344CB8AC3E}">
        <p14:creationId xmlns:p14="http://schemas.microsoft.com/office/powerpoint/2010/main" val="2250747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Eleştiri </a:t>
            </a:r>
            <a:r>
              <a:rPr lang="tr-TR" dirty="0" smtClean="0"/>
              <a:t>(9) - Örnek</a:t>
            </a:r>
            <a:endParaRPr lang="tr-TR" dirty="0"/>
          </a:p>
        </p:txBody>
      </p:sp>
      <p:sp>
        <p:nvSpPr>
          <p:cNvPr id="4" name="İçerik Yer Tutucusu 3"/>
          <p:cNvSpPr>
            <a:spLocks noGrp="1"/>
          </p:cNvSpPr>
          <p:nvPr>
            <p:ph idx="1"/>
          </p:nvPr>
        </p:nvSpPr>
        <p:spPr/>
        <p:txBody>
          <a:bodyPr/>
          <a:lstStyle/>
          <a:p>
            <a:endParaRPr lang="tr-TR"/>
          </a:p>
        </p:txBody>
      </p:sp>
      <p:pic>
        <p:nvPicPr>
          <p:cNvPr id="5" name="İçerik Yer Tutucusu 5">
            <a:extLst>
              <a:ext uri="{FF2B5EF4-FFF2-40B4-BE49-F238E27FC236}">
                <a16:creationId xmlns:a16="http://schemas.microsoft.com/office/drawing/2014/main" id="{26A3322F-62FB-A490-B79C-81BE0A7BDEC8}"/>
              </a:ext>
            </a:extLst>
          </p:cNvPr>
          <p:cNvPicPr>
            <a:picLocks noChangeAspect="1"/>
          </p:cNvPicPr>
          <p:nvPr/>
        </p:nvPicPr>
        <p:blipFill>
          <a:blip r:embed="rId2"/>
          <a:stretch>
            <a:fillRect/>
          </a:stretch>
        </p:blipFill>
        <p:spPr>
          <a:xfrm>
            <a:off x="2368924" y="1825625"/>
            <a:ext cx="3248110" cy="4707407"/>
          </a:xfrm>
          <a:prstGeom prst="rect">
            <a:avLst/>
          </a:prstGeom>
        </p:spPr>
      </p:pic>
      <p:pic>
        <p:nvPicPr>
          <p:cNvPr id="6" name="İçerik Yer Tutucusu 4">
            <a:extLst>
              <a:ext uri="{FF2B5EF4-FFF2-40B4-BE49-F238E27FC236}">
                <a16:creationId xmlns:a16="http://schemas.microsoft.com/office/drawing/2014/main" id="{3DAA39ED-FF25-8751-19B9-B0DBFB0272D0}"/>
              </a:ext>
            </a:extLst>
          </p:cNvPr>
          <p:cNvPicPr>
            <a:picLocks noChangeAspect="1"/>
          </p:cNvPicPr>
          <p:nvPr/>
        </p:nvPicPr>
        <p:blipFill>
          <a:blip r:embed="rId3"/>
          <a:stretch>
            <a:fillRect/>
          </a:stretch>
        </p:blipFill>
        <p:spPr>
          <a:xfrm>
            <a:off x="6559966" y="1825625"/>
            <a:ext cx="3257520" cy="4717517"/>
          </a:xfrm>
          <a:prstGeom prst="rect">
            <a:avLst/>
          </a:prstGeom>
        </p:spPr>
      </p:pic>
    </p:spTree>
    <p:extLst>
      <p:ext uri="{BB962C8B-B14F-4D97-AF65-F5344CB8AC3E}">
        <p14:creationId xmlns:p14="http://schemas.microsoft.com/office/powerpoint/2010/main" val="3906491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YAŞAR KEMAL'İN </a:t>
            </a:r>
            <a:r>
              <a:rPr lang="tr-TR" dirty="0" smtClean="0"/>
              <a:t>TENEKE'Sİ (1)</a:t>
            </a:r>
            <a:endParaRPr lang="tr-TR" dirty="0"/>
          </a:p>
        </p:txBody>
      </p:sp>
      <p:sp>
        <p:nvSpPr>
          <p:cNvPr id="3" name="İçerik Yer Tutucusu 2"/>
          <p:cNvSpPr>
            <a:spLocks noGrp="1"/>
          </p:cNvSpPr>
          <p:nvPr>
            <p:ph idx="1"/>
          </p:nvPr>
        </p:nvSpPr>
        <p:spPr>
          <a:xfrm>
            <a:off x="838200" y="1825624"/>
            <a:ext cx="10515600" cy="5032375"/>
          </a:xfrm>
        </p:spPr>
        <p:txBody>
          <a:bodyPr>
            <a:normAutofit fontScale="85000" lnSpcReduction="20000"/>
          </a:bodyPr>
          <a:lstStyle/>
          <a:p>
            <a:r>
              <a:rPr lang="tr-TR" dirty="0"/>
              <a:t>Teneke'yi okuyup bitirince </a:t>
            </a:r>
            <a:r>
              <a:rPr lang="tr-TR" dirty="0" err="1"/>
              <a:t>Eluard'ın</a:t>
            </a:r>
            <a:r>
              <a:rPr lang="tr-TR" dirty="0"/>
              <a:t> sevdiğim bir mısraını hatırladım: "La </a:t>
            </a:r>
            <a:r>
              <a:rPr lang="tr-TR" dirty="0" err="1"/>
              <a:t>nuit</a:t>
            </a:r>
            <a:r>
              <a:rPr lang="tr-TR" dirty="0"/>
              <a:t> </a:t>
            </a:r>
            <a:r>
              <a:rPr lang="tr-TR" dirty="0" err="1"/>
              <a:t>n'est</a:t>
            </a:r>
            <a:r>
              <a:rPr lang="tr-TR" dirty="0"/>
              <a:t> </a:t>
            </a:r>
            <a:r>
              <a:rPr lang="tr-TR" dirty="0" err="1"/>
              <a:t>jamais</a:t>
            </a:r>
            <a:r>
              <a:rPr lang="tr-TR" dirty="0"/>
              <a:t> </a:t>
            </a:r>
            <a:r>
              <a:rPr lang="tr-TR" dirty="0" err="1"/>
              <a:t>complète</a:t>
            </a:r>
            <a:r>
              <a:rPr lang="tr-TR" dirty="0"/>
              <a:t>". Yaşar Kemal de, </a:t>
            </a:r>
            <a:r>
              <a:rPr lang="tr-TR" dirty="0" err="1"/>
              <a:t>Eluard</a:t>
            </a:r>
            <a:r>
              <a:rPr lang="tr-TR" dirty="0"/>
              <a:t> gibi, benim gibi, hiçbir zaman gecenin tam olmadığına, en koyu karanlıkta bile aydınlık bir yan olduğuna inananlardan. Bazı yazarlarımız vardır, gerçekleri olduğu gibi göremezler, bu gerçeklere kendi kötümserliklerinin, güçsüzlüklerinin içinden bakarlar, hayatın zorlukları karşısında, kolayı, içe kapanmakta, dünyadan ellerini eteklerini çekmekte bulurlar; rahat etmek için de aydınlık bir gelecek için hiçbir şey yapılamayacağına kendilerini de, çevrelerini de inandırmak isterler. Edebiyatımızda yaygın olan durum budur. Yaşar Kemal onlara karşı çıkıyor, en çetin şartlar içinde bile daha iyi bir dünya için çalışmanın mümkün olduğuna inanıyor, insanın gücüne inanıyor, iyiliğe, vefaya inanıyor. Yaşar Kemal'in Teneke'sindeki insanların şöyle bir doğruluşları var... Köyden, köylüden bahseden hikâyelerde görmeye alışık olduğumuz ezilen, sefalet çeken, işleri oluruna bırakmış, bir yandan bazı toplum kuvvetlerinin, öbür yandan tabiat kuvvetlerinin elinde esir insanlar yerine bu kuvvetler karşısında dinelen, seslerini yükselten insanlar, aynı gaye için hep beraber yürüyen insanlar. Teneke'nin en önemli özelliği, bu, bence. Memleketimizin insanlarına yeni bir görüşle bakması. Teneke, doğru anlaşılmış bir gerçekçiliğin ürünü. </a:t>
            </a:r>
          </a:p>
        </p:txBody>
      </p:sp>
    </p:spTree>
    <p:extLst>
      <p:ext uri="{BB962C8B-B14F-4D97-AF65-F5344CB8AC3E}">
        <p14:creationId xmlns:p14="http://schemas.microsoft.com/office/powerpoint/2010/main" val="3084310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YAŞAR KEMAL'İN TENEKE'Sİ </a:t>
            </a:r>
            <a:r>
              <a:rPr lang="tr-TR" dirty="0" smtClean="0"/>
              <a:t>(2)</a:t>
            </a:r>
            <a:endParaRPr lang="tr-TR" dirty="0"/>
          </a:p>
        </p:txBody>
      </p:sp>
      <p:sp>
        <p:nvSpPr>
          <p:cNvPr id="3" name="İçerik Yer Tutucusu 2"/>
          <p:cNvSpPr>
            <a:spLocks noGrp="1"/>
          </p:cNvSpPr>
          <p:nvPr>
            <p:ph idx="1"/>
          </p:nvPr>
        </p:nvSpPr>
        <p:spPr/>
        <p:txBody>
          <a:bodyPr>
            <a:normAutofit fontScale="85000" lnSpcReduction="20000"/>
          </a:bodyPr>
          <a:lstStyle/>
          <a:p>
            <a:r>
              <a:rPr lang="tr-TR" dirty="0"/>
              <a:t> Yaşar Kemal, bu uzun hikâyesinde, sıtma meselesini ele almış. Çukurova'da bir kasaba. Bir yanda köylüler</a:t>
            </a:r>
            <a:r>
              <a:rPr lang="tr-TR" i="1" dirty="0"/>
              <a:t>. "Evleri bataklığın üstüne, kamışlardan, sazlardan yapılmıştır. Altından sular kaynar. Hayvanlarıyla birlikte burada, yalnız yağsız bulgur yiyerek yaşarlar efendim. Yalnız bulgur ve ekmek. Bir de baharda ot yerler. Kaynatıp yerler. En büyük gıdaları ekşi ayrandır. Yaşamaları mucize</a:t>
            </a:r>
            <a:r>
              <a:rPr lang="tr-TR" dirty="0"/>
              <a:t>." (s. 22). Köylülerin karşısında çeltikçiler, çeltikçileri tutan köy muhtarları, Belediye Reisi, parti reisleri, "Yaşlı, kambur, küçücük” kasaba müftüsü. İki yanın ortasında; çeltikçilerden nefret eden, köylülerin iyiliğini isteyen, bunca yıldır bu kasabada yaşadığı halde, çeltikçilere satılmayan, "ama korkak, bir kertenkele kadar ürkek" Resul Efendi; kaymakama vekillik eden tahrirat kâtibi Resul Efendi: Tam kasaba gerçekliğimizin insanı. Resul Efendi'nin en büyük kaygısı bir buçuk yıl sonra emekliye ayrılmak, on yılda yapabildiği pembe  boyalı, pencerelerinden sakız gibi sütbeyaz perdeler sarkan evinde rahat,  huzur içinde yaşamaktır. Çeltik ekmek için ruhsatiye  müracaatları başlayınca, Resul Efendi'yi bir korkudur alır. Dönen dalavereleri,  çeltikçilerin namussuzluklarını çok iyi bildiği için, "Çeltik  işlerine  burnumu sokmam,"  der dayatır.   Nihayet   kaymakam gelir. </a:t>
            </a:r>
          </a:p>
        </p:txBody>
      </p:sp>
    </p:spTree>
    <p:extLst>
      <p:ext uri="{BB962C8B-B14F-4D97-AF65-F5344CB8AC3E}">
        <p14:creationId xmlns:p14="http://schemas.microsoft.com/office/powerpoint/2010/main" val="872315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YAŞAR KEMAL'İN TENEKE'Sİ </a:t>
            </a:r>
            <a:r>
              <a:rPr lang="tr-TR" dirty="0" smtClean="0"/>
              <a:t>(3)</a:t>
            </a:r>
            <a:endParaRPr lang="tr-TR" dirty="0"/>
          </a:p>
        </p:txBody>
      </p:sp>
      <p:sp>
        <p:nvSpPr>
          <p:cNvPr id="3" name="İçerik Yer Tutucusu 2"/>
          <p:cNvSpPr>
            <a:spLocks noGrp="1"/>
          </p:cNvSpPr>
          <p:nvPr>
            <p:ph idx="1"/>
          </p:nvPr>
        </p:nvSpPr>
        <p:spPr>
          <a:xfrm>
            <a:off x="838200" y="1825625"/>
            <a:ext cx="10515600" cy="4833592"/>
          </a:xfrm>
        </p:spPr>
        <p:txBody>
          <a:bodyPr>
            <a:normAutofit fontScale="85000" lnSpcReduction="20000"/>
          </a:bodyPr>
          <a:lstStyle/>
          <a:p>
            <a:r>
              <a:rPr lang="tr-TR" dirty="0"/>
              <a:t>Siyasal Bilgiler Okulu mezunu, yirmi dört yaşında Fikret Irmaklı. Fikret </a:t>
            </a:r>
            <a:r>
              <a:rPr lang="tr-TR" dirty="0" err="1"/>
              <a:t>Irmaklı'nın</a:t>
            </a:r>
            <a:r>
              <a:rPr lang="tr-TR" dirty="0"/>
              <a:t> köy ağalarıyla karşılaşması; ilk izlenimleri, sonra çeltikçi Okçuoğlu'nun kaymakamı aldatarak üç yüz bin lira kâr etmek için, bin beş yüz dönümlük </a:t>
            </a:r>
            <a:r>
              <a:rPr lang="tr-TR" dirty="0" err="1"/>
              <a:t>Sazlıdere</a:t>
            </a:r>
            <a:r>
              <a:rPr lang="tr-TR" dirty="0"/>
              <a:t> köyünü su altında bırakması. Kaymakam, "bir ay içinde bir ömürde öğrenilebileceklerin hepsini öğrenmiş gibiydi". Kasaba gerçekliğini tanıması için en büyük yardımcısı Resul Efendi'dir. "Resul Efendi, vay anam vay, ne pişmiş herif! Ciğerlerini biliyor. Resul Efendi olmasaydı... Ne kadar da düşman bunlara! Ama korkak... bir kertenkele kadar ürkek," diye düşünür Kaymakam onun için. Kaymakamın, yurt gerçeklerinden, toplumsal sorumluluk duygusundan habersiz bir gençten ayağını toprağa basan, sorumluluk şuurunu kazanan bir aydına doğru gelişmesini Yaşar Kemal çok ustaca belirtmiş. Yeni </a:t>
            </a:r>
            <a:r>
              <a:rPr lang="tr-TR" dirty="0" err="1"/>
              <a:t>Ufuklar'ın</a:t>
            </a:r>
            <a:r>
              <a:rPr lang="tr-TR" dirty="0"/>
              <a:t> aydınlar hakkındaki soruşturmasına verdiği cevapta </a:t>
            </a:r>
            <a:r>
              <a:rPr lang="tr-TR" dirty="0" err="1"/>
              <a:t>Râna</a:t>
            </a:r>
            <a:r>
              <a:rPr lang="tr-TR" dirty="0"/>
              <a:t> Kartal toplumsal sorumluluk duygusuna sıkı sıkıya sarılmak diyor, ilave ediyordu: "Böylelerinin yetişmesi için gerekli şartlar eğitim sistemimizde yok ama, toplumumuzda  fazlasıyla  var." Kaymakam,  </a:t>
            </a:r>
            <a:r>
              <a:rPr lang="tr-TR" dirty="0" err="1"/>
              <a:t>Râna’nın</a:t>
            </a:r>
            <a:r>
              <a:rPr lang="tr-TR" dirty="0"/>
              <a:t> sözlerinin canlı bir örneği. (Gönül ister ki, Yaşar Kemal, Kaymakamın </a:t>
            </a:r>
            <a:r>
              <a:rPr lang="tr-TR" dirty="0" smtClean="0"/>
              <a:t>ardını </a:t>
            </a:r>
            <a:r>
              <a:rPr lang="tr-TR" dirty="0">
                <a:latin typeface="Times New Roman" panose="02020603050405020304" pitchFamily="18" charset="0"/>
                <a:cs typeface="Times New Roman" panose="02020603050405020304" pitchFamily="18" charset="0"/>
              </a:rPr>
              <a:t>bırakmasın, </a:t>
            </a:r>
            <a:r>
              <a:rPr lang="tr-TR" dirty="0">
                <a:solidFill>
                  <a:prstClr val="black">
                    <a:lumMod val="75000"/>
                    <a:lumOff val="25000"/>
                  </a:prstClr>
                </a:solidFill>
                <a:latin typeface="Times New Roman" panose="02020603050405020304" pitchFamily="18" charset="0"/>
                <a:cs typeface="Times New Roman" panose="02020603050405020304" pitchFamily="18" charset="0"/>
              </a:rPr>
              <a:t>-örneğin bir başka eserde-</a:t>
            </a:r>
            <a:r>
              <a:rPr lang="tr-TR" dirty="0">
                <a:latin typeface="Times New Roman" panose="02020603050405020304" pitchFamily="18" charset="0"/>
                <a:cs typeface="Times New Roman" panose="02020603050405020304" pitchFamily="18" charset="0"/>
              </a:rPr>
              <a:t> onun </a:t>
            </a:r>
            <a:r>
              <a:rPr lang="tr-TR" dirty="0" err="1">
                <a:latin typeface="Times New Roman" panose="02020603050405020304" pitchFamily="18" charset="0"/>
                <a:cs typeface="Times New Roman" panose="02020603050405020304" pitchFamily="18" charset="0"/>
              </a:rPr>
              <a:t>müsbet</a:t>
            </a:r>
            <a:r>
              <a:rPr lang="tr-TR" dirty="0">
                <a:latin typeface="Times New Roman" panose="02020603050405020304" pitchFamily="18" charset="0"/>
                <a:cs typeface="Times New Roman" panose="02020603050405020304" pitchFamily="18" charset="0"/>
              </a:rPr>
              <a:t> gelişmesini sonuna kadar göstersin... </a:t>
            </a:r>
            <a:endParaRPr lang="tr-TR" dirty="0"/>
          </a:p>
        </p:txBody>
      </p:sp>
    </p:spTree>
    <p:extLst>
      <p:ext uri="{BB962C8B-B14F-4D97-AF65-F5344CB8AC3E}">
        <p14:creationId xmlns:p14="http://schemas.microsoft.com/office/powerpoint/2010/main" val="1225568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YAŞAR KEMAL'İN TENEKE'Sİ </a:t>
            </a:r>
            <a:r>
              <a:rPr lang="tr-TR" dirty="0" smtClean="0"/>
              <a:t>(4)</a:t>
            </a:r>
            <a:endParaRPr lang="tr-TR" dirty="0"/>
          </a:p>
        </p:txBody>
      </p:sp>
      <p:sp>
        <p:nvSpPr>
          <p:cNvPr id="3" name="İçerik Yer Tutucusu 2"/>
          <p:cNvSpPr>
            <a:spLocks noGrp="1"/>
          </p:cNvSpPr>
          <p:nvPr>
            <p:ph idx="1"/>
          </p:nvPr>
        </p:nvSpPr>
        <p:spPr>
          <a:xfrm>
            <a:off x="838200" y="1825625"/>
            <a:ext cx="10515600" cy="4833592"/>
          </a:xfrm>
        </p:spPr>
        <p:txBody>
          <a:bodyPr>
            <a:normAutofit fontScale="92500" lnSpcReduction="20000"/>
          </a:bodyPr>
          <a:lstStyle/>
          <a:p>
            <a:r>
              <a:rPr lang="tr-TR" dirty="0"/>
              <a:t>Böyle bir eser, "Ne yapmalı?" sorusuna cevap arayan birçok okur yazar, iyi niyetli genç için bir aydınlık olabilirdi.) Kaymakamla köylüler, kanuna karşı hareket eden, "Bizim </a:t>
            </a:r>
            <a:r>
              <a:rPr lang="tr-TR" dirty="0" err="1"/>
              <a:t>gazancımız</a:t>
            </a:r>
            <a:r>
              <a:rPr lang="tr-TR" dirty="0"/>
              <a:t> insan </a:t>
            </a:r>
            <a:r>
              <a:rPr lang="tr-TR" dirty="0" err="1"/>
              <a:t>ganı</a:t>
            </a:r>
            <a:r>
              <a:rPr lang="tr-TR" dirty="0"/>
              <a:t>. Biz </a:t>
            </a:r>
            <a:r>
              <a:rPr lang="tr-TR" dirty="0" err="1"/>
              <a:t>ganı</a:t>
            </a:r>
            <a:r>
              <a:rPr lang="tr-TR" dirty="0"/>
              <a:t> </a:t>
            </a:r>
            <a:r>
              <a:rPr lang="tr-TR" dirty="0" err="1"/>
              <a:t>emiyoruk</a:t>
            </a:r>
            <a:r>
              <a:rPr lang="tr-TR" dirty="0"/>
              <a:t>. Sinek gani emmiyor, biz </a:t>
            </a:r>
            <a:r>
              <a:rPr lang="tr-TR" dirty="0" err="1"/>
              <a:t>emiyoruk</a:t>
            </a:r>
            <a:r>
              <a:rPr lang="tr-TR" dirty="0"/>
              <a:t>," diyen çeltikçi ağalarla mücadele ediyorlar. Sonunda çeltikçiler Ankara'ya bir heyet göndererek, kaymakamı başka bir ilçeye naklettiriyorlar.</a:t>
            </a:r>
          </a:p>
          <a:p>
            <a:r>
              <a:rPr lang="tr-TR" dirty="0"/>
              <a:t>      Teneke'nin kuvveti konusundan, ya da, Oktay Akbal'ın söylediği gibi, (Vatan, 3 Nisan 1955) "olmuş bir </a:t>
            </a:r>
            <a:r>
              <a:rPr lang="tr-TR" dirty="0" err="1"/>
              <a:t>vak'anın</a:t>
            </a:r>
            <a:r>
              <a:rPr lang="tr-TR" dirty="0"/>
              <a:t> kuvvetine </a:t>
            </a:r>
            <a:r>
              <a:rPr lang="tr-TR" dirty="0" err="1"/>
              <a:t>sığınmak"tan</a:t>
            </a:r>
            <a:r>
              <a:rPr lang="tr-TR" dirty="0"/>
              <a:t> mı ileri geliyor? Mesele, bir çevrede yaşamak, birtakım insanları tanımak, olmuş </a:t>
            </a:r>
            <a:r>
              <a:rPr lang="tr-TR" dirty="0" err="1"/>
              <a:t>vak'aların</a:t>
            </a:r>
            <a:r>
              <a:rPr lang="tr-TR" dirty="0"/>
              <a:t> kuvvetine sığınmak meselesi değildir... sanıyorum. Mesele bu çevrenin toplumsal gerçekliğine, insan gerçekliğine bakış meselesidir. Oktay Akbal da usta yazardır; aynı olayları görseydi, yaşasaydı, eserini acaba böyle mi bitirirdi? Yoksa okurlarına "bu dünya düzelmez, böyle gelmiş, böyle gider, elden ne gelir" fikrini mi telkin ederdi? Yaşar Kemal, gerçekliklere bakmasını, nüfuz   etmesini,  toplum  gerçekliğini  oluş halinde  görmesini  bilen  bir yazar. </a:t>
            </a:r>
          </a:p>
        </p:txBody>
      </p:sp>
    </p:spTree>
    <p:extLst>
      <p:ext uri="{BB962C8B-B14F-4D97-AF65-F5344CB8AC3E}">
        <p14:creationId xmlns:p14="http://schemas.microsoft.com/office/powerpoint/2010/main" val="3521802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YAŞAR KEMAL'İN TENEKE'Sİ </a:t>
            </a:r>
            <a:r>
              <a:rPr lang="tr-TR" dirty="0" smtClean="0"/>
              <a:t>(5)</a:t>
            </a:r>
            <a:endParaRPr lang="tr-TR" dirty="0"/>
          </a:p>
        </p:txBody>
      </p:sp>
      <p:sp>
        <p:nvSpPr>
          <p:cNvPr id="3" name="İçerik Yer Tutucusu 2"/>
          <p:cNvSpPr>
            <a:spLocks noGrp="1"/>
          </p:cNvSpPr>
          <p:nvPr>
            <p:ph idx="1"/>
          </p:nvPr>
        </p:nvSpPr>
        <p:spPr>
          <a:xfrm>
            <a:off x="838200" y="1825625"/>
            <a:ext cx="10515600" cy="4833592"/>
          </a:xfrm>
        </p:spPr>
        <p:txBody>
          <a:bodyPr>
            <a:normAutofit fontScale="92500" lnSpcReduction="10000"/>
          </a:bodyPr>
          <a:lstStyle/>
          <a:p>
            <a:r>
              <a:rPr lang="tr-TR" dirty="0"/>
              <a:t>Eserinin, tarihsel bakımdan doğru bir özü var. İnsanın gücüne inanmış, onun hayatı daha iyiye, daha güzele doğru değiştirecek yanlarını, güçlü yanlarını belirtiyor. "La </a:t>
            </a:r>
            <a:r>
              <a:rPr lang="tr-TR" dirty="0" err="1"/>
              <a:t>nuit</a:t>
            </a:r>
            <a:r>
              <a:rPr lang="tr-TR" dirty="0"/>
              <a:t> </a:t>
            </a:r>
            <a:r>
              <a:rPr lang="tr-TR" dirty="0" err="1"/>
              <a:t>n'est</a:t>
            </a:r>
            <a:r>
              <a:rPr lang="tr-TR" dirty="0"/>
              <a:t> </a:t>
            </a:r>
            <a:r>
              <a:rPr lang="tr-TR" dirty="0" err="1"/>
              <a:t>jamais</a:t>
            </a:r>
            <a:r>
              <a:rPr lang="tr-TR" dirty="0"/>
              <a:t> </a:t>
            </a:r>
            <a:r>
              <a:rPr lang="tr-TR" dirty="0" err="1"/>
              <a:t>complète</a:t>
            </a:r>
            <a:r>
              <a:rPr lang="tr-TR" dirty="0"/>
              <a:t>," diyor.</a:t>
            </a:r>
          </a:p>
          <a:p>
            <a:r>
              <a:rPr lang="tr-TR" dirty="0" smtClean="0"/>
              <a:t>Yaşar </a:t>
            </a:r>
            <a:r>
              <a:rPr lang="tr-TR" dirty="0"/>
              <a:t>Kemal'in eserinin özü tarihsel bakımdan doğru, dedim. Yaşar Kemal bu özü, önceden bilinen birtakım ilkelerden, hazır formüllerden hareket ederek, hikâye haline getirmiyor; hayatın gerçeklerinden hareket ederek, yaşanmış tecrübelerden hareket ederek bu özü adeta yeniden buluyor; kalıp halinde değil, canlı, taze gerçekler halinde veriyor. Romandaki kişiler, belirli bazı fikirleri göstermeye yarayan tipler olarak kalmıyorsa, etli canlı insansalar bu yüzdendir. Eserin etkisi, güçlü, sürekli oluyorsa, bu yüzdendir. Bu bakımdan eserleriyle toplumsal bir iş yapmak isteyen, ama başlangıç noktası olarak hayatı değil, hazır fikirleri alan, bunun için de eserleri renksiz, cansız olan, iyi niyetlerine inandığım, çabalarını saygı ile karşıladığım yazarlarımızın Teneke'yi dikkatle incelemeleri gerektir, diyorum</a:t>
            </a:r>
            <a:r>
              <a:rPr lang="tr-TR" dirty="0" smtClean="0"/>
              <a:t>.</a:t>
            </a:r>
            <a:endParaRPr lang="tr-TR" dirty="0"/>
          </a:p>
        </p:txBody>
      </p:sp>
    </p:spTree>
    <p:extLst>
      <p:ext uri="{BB962C8B-B14F-4D97-AF65-F5344CB8AC3E}">
        <p14:creationId xmlns:p14="http://schemas.microsoft.com/office/powerpoint/2010/main" val="3127218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YAŞAR KEMAL'İN TENEKE'Sİ </a:t>
            </a:r>
            <a:r>
              <a:rPr lang="tr-TR" dirty="0" smtClean="0"/>
              <a:t>(6)</a:t>
            </a:r>
            <a:endParaRPr lang="tr-TR" dirty="0"/>
          </a:p>
        </p:txBody>
      </p:sp>
      <p:sp>
        <p:nvSpPr>
          <p:cNvPr id="3" name="İçerik Yer Tutucusu 2"/>
          <p:cNvSpPr>
            <a:spLocks noGrp="1"/>
          </p:cNvSpPr>
          <p:nvPr>
            <p:ph idx="1"/>
          </p:nvPr>
        </p:nvSpPr>
        <p:spPr>
          <a:xfrm>
            <a:off x="838200" y="1825625"/>
            <a:ext cx="10515600" cy="4833592"/>
          </a:xfrm>
        </p:spPr>
        <p:txBody>
          <a:bodyPr>
            <a:normAutofit fontScale="77500" lnSpcReduction="20000"/>
          </a:bodyPr>
          <a:lstStyle/>
          <a:p>
            <a:r>
              <a:rPr lang="tr-TR" dirty="0"/>
              <a:t> Yaşar Kemal, iyiliğe, insanın gücüne, halkın vefasına inanıyor. Yurt gerçeklerine bilimsel bir görüşle bakmasını bilmeseydi, bu inanışı onu birtakım hayali hal çareleri bulmaya, ayağını topraktan kesmeye sürükleyebilirdi. Oysa Kemal toplumsal meseleleri, ne kadar iyi niyetli olurlarsa olsunlar, fertlerin sadece ferdi çalışmalarının halledemeyeceğini biliyor. Hikâyenin bütünü bunu gösteriyor. Ayrıca, toplumsal meseleleri ancak toplumsal bir gücün halledebileceğini de çok ustaca sezdiriyor. Kitabın en önemli tiplerinden biri -bugün için </a:t>
            </a:r>
            <a:r>
              <a:rPr lang="tr-TR" dirty="0" err="1"/>
              <a:t>müsbet</a:t>
            </a:r>
            <a:r>
              <a:rPr lang="tr-TR" dirty="0"/>
              <a:t> köylü tipi diyebileceğim- Kürt </a:t>
            </a:r>
            <a:r>
              <a:rPr lang="tr-TR" dirty="0" err="1"/>
              <a:t>Memo</a:t>
            </a:r>
            <a:r>
              <a:rPr lang="tr-TR" dirty="0"/>
              <a:t> şöyle der: "Ne gelmiştir elimden </a:t>
            </a:r>
            <a:r>
              <a:rPr lang="tr-TR" dirty="0" err="1"/>
              <a:t>ane</a:t>
            </a:r>
            <a:r>
              <a:rPr lang="tr-TR" dirty="0"/>
              <a:t>! Ne gelmiştir! Öldür </a:t>
            </a:r>
            <a:r>
              <a:rPr lang="tr-TR" dirty="0" err="1"/>
              <a:t>Okçi'yi</a:t>
            </a:r>
            <a:r>
              <a:rPr lang="tr-TR" dirty="0"/>
              <a:t>, </a:t>
            </a:r>
            <a:r>
              <a:rPr lang="tr-TR" dirty="0" err="1"/>
              <a:t>çıkmiştir</a:t>
            </a:r>
            <a:r>
              <a:rPr lang="tr-TR" dirty="0"/>
              <a:t> </a:t>
            </a:r>
            <a:r>
              <a:rPr lang="tr-TR" dirty="0" err="1"/>
              <a:t>dağe</a:t>
            </a:r>
            <a:r>
              <a:rPr lang="tr-TR" dirty="0"/>
              <a:t>. </a:t>
            </a:r>
            <a:r>
              <a:rPr lang="tr-TR" dirty="0" err="1"/>
              <a:t>Okçi</a:t>
            </a:r>
            <a:r>
              <a:rPr lang="tr-TR" dirty="0"/>
              <a:t> bir adem değildir kim. </a:t>
            </a:r>
            <a:r>
              <a:rPr lang="tr-TR" dirty="0" err="1"/>
              <a:t>Okçi</a:t>
            </a:r>
            <a:r>
              <a:rPr lang="tr-TR" dirty="0"/>
              <a:t> </a:t>
            </a:r>
            <a:r>
              <a:rPr lang="tr-TR" dirty="0" err="1"/>
              <a:t>çook</a:t>
            </a:r>
            <a:r>
              <a:rPr lang="tr-TR" dirty="0"/>
              <a:t>! </a:t>
            </a:r>
            <a:r>
              <a:rPr lang="tr-TR" dirty="0" err="1"/>
              <a:t>Şaşırmişim</a:t>
            </a:r>
            <a:r>
              <a:rPr lang="tr-TR" dirty="0"/>
              <a:t> </a:t>
            </a:r>
            <a:r>
              <a:rPr lang="tr-TR" dirty="0" err="1"/>
              <a:t>Ane</a:t>
            </a:r>
            <a:r>
              <a:rPr lang="tr-TR" dirty="0"/>
              <a:t>! Ben çatlayacak. </a:t>
            </a:r>
            <a:r>
              <a:rPr lang="tr-TR" dirty="0" err="1"/>
              <a:t>Hersimden</a:t>
            </a:r>
            <a:r>
              <a:rPr lang="tr-TR" dirty="0"/>
              <a:t> çatlayacak ben. İğdiş olmuş biz </a:t>
            </a:r>
            <a:r>
              <a:rPr lang="tr-TR" dirty="0" err="1"/>
              <a:t>Ane</a:t>
            </a:r>
            <a:r>
              <a:rPr lang="tr-TR" dirty="0"/>
              <a:t>, iğdiş..." </a:t>
            </a:r>
            <a:r>
              <a:rPr lang="tr-TR" dirty="0" err="1"/>
              <a:t>Memo'nun</a:t>
            </a:r>
            <a:r>
              <a:rPr lang="tr-TR" dirty="0"/>
              <a:t>, Zeyno Ana'nın, öbür köylülerin bir kurtuluş yolu arayışları... "Bir arabanın üstüne çıkıp oturdular. Uzun uzun müzakere ettiler." Aydınların ışığından, devrimci müdahalelerinden uzak. Karanlıkta, el yordamıyla.</a:t>
            </a:r>
          </a:p>
          <a:p>
            <a:r>
              <a:rPr lang="tr-TR" dirty="0" smtClean="0"/>
              <a:t>     Köylülerle kaymakam çeltikçilerle yaptıkları mücadelede mağlup olurlar. Kaymakamın müthiş </a:t>
            </a:r>
            <a:r>
              <a:rPr lang="tr-TR" dirty="0" err="1" smtClean="0"/>
              <a:t>yeisi</a:t>
            </a:r>
            <a:r>
              <a:rPr lang="tr-TR" dirty="0" smtClean="0"/>
              <a:t>: "Koskoca, ıssız bir dünyada tek başına kaldı. Korkunç bir karanlığa düştü. Yuvarlanıyordu. Bıçak gibi keskin, hissedilir bir yalnızlık duydu. Ta iliklerinde duydu." Kaymakamın Resul Efendi'ye sorduğu soru: "Uğraşmak, mücadele etmek  para  etmez,  değil  mi?"  Resul  Efendi'nin  cevabı: "Etmez,  efendim." </a:t>
            </a:r>
            <a:r>
              <a:rPr lang="tr-TR" dirty="0"/>
              <a:t>Sonra birden halkın vefasını, gücünü, mücadelenin bitmediğini, her şeye rağmen devam ettiğini gösteren bir sembol gibi, kaymakamın karşısına çıkan </a:t>
            </a:r>
            <a:r>
              <a:rPr lang="tr-TR" dirty="0" err="1"/>
              <a:t>Memo</a:t>
            </a:r>
            <a:r>
              <a:rPr lang="tr-TR" dirty="0"/>
              <a:t>, sonuna kadar dayatan yiğit </a:t>
            </a:r>
            <a:r>
              <a:rPr lang="tr-TR" dirty="0" err="1"/>
              <a:t>Memo</a:t>
            </a:r>
            <a:r>
              <a:rPr lang="tr-TR" dirty="0"/>
              <a:t>... </a:t>
            </a:r>
          </a:p>
          <a:p>
            <a:endParaRPr lang="tr-TR" dirty="0"/>
          </a:p>
        </p:txBody>
      </p:sp>
    </p:spTree>
    <p:extLst>
      <p:ext uri="{BB962C8B-B14F-4D97-AF65-F5344CB8AC3E}">
        <p14:creationId xmlns:p14="http://schemas.microsoft.com/office/powerpoint/2010/main" val="3800357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YAŞAR KEMAL'İN TENEKE'Sİ </a:t>
            </a:r>
            <a:r>
              <a:rPr lang="tr-TR" dirty="0" smtClean="0"/>
              <a:t>(7)</a:t>
            </a:r>
            <a:endParaRPr lang="tr-TR" dirty="0"/>
          </a:p>
        </p:txBody>
      </p:sp>
      <p:sp>
        <p:nvSpPr>
          <p:cNvPr id="3" name="İçerik Yer Tutucusu 2"/>
          <p:cNvSpPr>
            <a:spLocks noGrp="1"/>
          </p:cNvSpPr>
          <p:nvPr>
            <p:ph idx="1"/>
          </p:nvPr>
        </p:nvSpPr>
        <p:spPr>
          <a:xfrm>
            <a:off x="838200" y="1825625"/>
            <a:ext cx="10515600" cy="4833592"/>
          </a:xfrm>
        </p:spPr>
        <p:txBody>
          <a:bodyPr>
            <a:normAutofit fontScale="92500" lnSpcReduction="10000"/>
          </a:bodyPr>
          <a:lstStyle/>
          <a:p>
            <a:pPr marL="715963" lvl="2" indent="0">
              <a:buNone/>
            </a:pPr>
            <a:r>
              <a:rPr lang="tr-TR" sz="2200" dirty="0"/>
              <a:t>"... Adam, Kaymakama sevgiyle, muhabbetle bakıyordu. Dostça 		gülümsüyordu. Güneşten solmuş düşük bıyıklarında bir şeyler, bir titreme 	vardı. Acı acı: </a:t>
            </a:r>
          </a:p>
          <a:p>
            <a:pPr marL="715963" lvl="2" indent="0">
              <a:buNone/>
            </a:pPr>
            <a:r>
              <a:rPr lang="tr-TR" sz="2200" dirty="0" smtClean="0"/>
              <a:t>"</a:t>
            </a:r>
            <a:r>
              <a:rPr lang="tr-TR" sz="2200" dirty="0"/>
              <a:t>Vay başım üstünde </a:t>
            </a:r>
            <a:r>
              <a:rPr lang="tr-TR" sz="2200" dirty="0" err="1"/>
              <a:t>gedesen</a:t>
            </a:r>
            <a:r>
              <a:rPr lang="tr-TR" sz="2200" dirty="0"/>
              <a:t>, gözüm üstünde </a:t>
            </a:r>
            <a:r>
              <a:rPr lang="tr-TR" sz="2200" dirty="0" err="1"/>
              <a:t>gedesen</a:t>
            </a:r>
            <a:r>
              <a:rPr lang="tr-TR" sz="2200" dirty="0"/>
              <a:t> </a:t>
            </a:r>
            <a:r>
              <a:rPr lang="tr-TR" sz="2200" dirty="0" err="1"/>
              <a:t>Gaymukaymım</a:t>
            </a:r>
            <a:r>
              <a:rPr lang="tr-TR" sz="2200" dirty="0"/>
              <a:t>."</a:t>
            </a:r>
          </a:p>
          <a:p>
            <a:pPr marL="715963" lvl="2" indent="0">
              <a:buNone/>
            </a:pPr>
            <a:r>
              <a:rPr lang="tr-TR" sz="2200" dirty="0" smtClean="0"/>
              <a:t>"</a:t>
            </a:r>
            <a:r>
              <a:rPr lang="tr-TR" sz="2200" dirty="0"/>
              <a:t>Kaymakam bir şey söyleyemedi. Gözleri doldu." </a:t>
            </a:r>
          </a:p>
          <a:p>
            <a:r>
              <a:rPr lang="tr-TR" dirty="0" err="1" smtClean="0"/>
              <a:t>Memo'yu</a:t>
            </a:r>
            <a:r>
              <a:rPr lang="tr-TR" dirty="0" smtClean="0"/>
              <a:t> </a:t>
            </a:r>
            <a:r>
              <a:rPr lang="tr-TR" dirty="0"/>
              <a:t>gördükten sonradır ki, kaymakam savaşa devam gücünü kendinde bulur, tekrar Dokuzuncu Senfoni'den ıslıkla bir parça tutturur. Burası hikâyenin en önemli yerlerinden biridir. Yalnız kalan aydın kişinin yenilgiye boyun eğişinden, kahroluşundan, halkla birleşen, halkın gerçek temsilcilerine inanan aydın kişinin mücadeleye devam gücünü kendinde buluşuna geçiş... Bu, Yaşar Kemal'in aydınlara hem ihtarı hem de çağrısıdır. Eser böylece birdenbire iyimser bir havaya, umutlu, insana iyi şeyler yapmak isteği, mücadele gücü veren bir havaya kavuşur. Yaşar Kemal, tam zamanında, gerçeği aşmasını, gerçeğe kendinden bir şeyler katmasını bilmiş. Bunu yaman bir ustalıkla yapmış.</a:t>
            </a:r>
          </a:p>
        </p:txBody>
      </p:sp>
    </p:spTree>
    <p:extLst>
      <p:ext uri="{BB962C8B-B14F-4D97-AF65-F5344CB8AC3E}">
        <p14:creationId xmlns:p14="http://schemas.microsoft.com/office/powerpoint/2010/main" val="1106691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YAŞAR KEMAL'İN TENEKE'Sİ </a:t>
            </a:r>
            <a:r>
              <a:rPr lang="tr-TR" dirty="0" smtClean="0"/>
              <a:t>(8)</a:t>
            </a:r>
            <a:endParaRPr lang="tr-TR" dirty="0"/>
          </a:p>
        </p:txBody>
      </p:sp>
      <p:sp>
        <p:nvSpPr>
          <p:cNvPr id="3" name="İçerik Yer Tutucusu 2"/>
          <p:cNvSpPr>
            <a:spLocks noGrp="1"/>
          </p:cNvSpPr>
          <p:nvPr>
            <p:ph idx="1"/>
          </p:nvPr>
        </p:nvSpPr>
        <p:spPr>
          <a:xfrm>
            <a:off x="838200" y="1825625"/>
            <a:ext cx="10515600" cy="4833592"/>
          </a:xfrm>
        </p:spPr>
        <p:txBody>
          <a:bodyPr>
            <a:normAutofit fontScale="85000" lnSpcReduction="10000"/>
          </a:bodyPr>
          <a:lstStyle/>
          <a:p>
            <a:pPr marL="144463" indent="-342900"/>
            <a:r>
              <a:rPr lang="tr-TR" sz="3000" dirty="0"/>
              <a:t>Çehov'un oyun için söylediği bir söz vardır: Bir oyunun başında bir tüfekten bahsedilmişse, oyunun sonunda o tüfek patlamalıdır. Yaşar Kemal, oyun için söylenen bu sözü, bu uzun hikâyesine uygulamış. Lüzumsuz teferruattan sakınmak kaygısı, göze batacak derecede. İnsan bazı yerlerin biraz daha uzun olmasını istiyor. Yazar sanki zorla kendini tutmuş. Bu derece aşırı bir teksif kaygısı yersiz bence; eserin bazı yerlerinde ufak tefek boşluklar bırakıyor.</a:t>
            </a:r>
          </a:p>
          <a:p>
            <a:pPr marL="144463" indent="-342900"/>
            <a:r>
              <a:rPr lang="tr-TR" sz="3000" dirty="0" smtClean="0"/>
              <a:t>Teneke'nin </a:t>
            </a:r>
            <a:r>
              <a:rPr lang="tr-TR" sz="3000" dirty="0"/>
              <a:t>dili Yaşar Kemal'in öbür hikâyelerinin diline pek benzemiyor. Dil tam bir "</a:t>
            </a:r>
            <a:r>
              <a:rPr lang="tr-TR" sz="3000" dirty="0" err="1"/>
              <a:t>expressivite"ye</a:t>
            </a:r>
            <a:r>
              <a:rPr lang="tr-TR" sz="3000" dirty="0"/>
              <a:t> kavuşmuş. Bu dil vasıtasıyla fikirler imajlar haline geliyor; eserin özüne bütün beşeri değerini veriyor.</a:t>
            </a:r>
          </a:p>
          <a:p>
            <a:pPr marL="144463" indent="-342900"/>
            <a:r>
              <a:rPr lang="tr-TR" sz="3000" dirty="0" smtClean="0"/>
              <a:t>Teneke</a:t>
            </a:r>
            <a:r>
              <a:rPr lang="tr-TR" sz="3000" dirty="0"/>
              <a:t>, kuruluş halindeki milli edebiyatımızın nefis bir örneği; edebiyatımızda gerçekçiliğin alması gereken yönü gösteren, son yılların en önemli hikâyesi, bence. </a:t>
            </a:r>
            <a:endParaRPr lang="tr-TR" sz="3000" dirty="0" smtClean="0"/>
          </a:p>
          <a:p>
            <a:pPr marL="601663" lvl="1" indent="-342900" algn="r"/>
            <a:r>
              <a:rPr lang="tr-TR" sz="2600" dirty="0"/>
              <a:t>Fethi Naci, İnsan Tükenmez, Adam Yayınları, </a:t>
            </a:r>
            <a:r>
              <a:rPr lang="tr-TR" sz="2600" dirty="0" smtClean="0"/>
              <a:t>İstanbul, 1997</a:t>
            </a:r>
            <a:r>
              <a:rPr lang="tr-TR" sz="2600" dirty="0"/>
              <a:t>, s. 17-21</a:t>
            </a:r>
            <a:r>
              <a:rPr lang="tr-TR" sz="2600" dirty="0" smtClean="0"/>
              <a:t>.</a:t>
            </a:r>
            <a:endParaRPr lang="tr-TR" sz="2600" dirty="0"/>
          </a:p>
        </p:txBody>
      </p:sp>
    </p:spTree>
    <p:extLst>
      <p:ext uri="{BB962C8B-B14F-4D97-AF65-F5344CB8AC3E}">
        <p14:creationId xmlns:p14="http://schemas.microsoft.com/office/powerpoint/2010/main" val="4005579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Gezi Yazısı (1)</a:t>
            </a:r>
            <a:endParaRPr lang="tr-TR" dirty="0"/>
          </a:p>
        </p:txBody>
      </p:sp>
      <p:sp>
        <p:nvSpPr>
          <p:cNvPr id="3" name="İçerik Yer Tutucusu 2"/>
          <p:cNvSpPr>
            <a:spLocks noGrp="1"/>
          </p:cNvSpPr>
          <p:nvPr>
            <p:ph idx="1"/>
          </p:nvPr>
        </p:nvSpPr>
        <p:spPr/>
        <p:txBody>
          <a:bodyPr/>
          <a:lstStyle/>
          <a:p>
            <a:r>
              <a:rPr lang="tr-TR" dirty="0"/>
              <a:t>Bir kimsenin yurtiçinde ya da yurtdışında gezip gördüğü yerleri, oralarla ilgili edindiği bilgilere gözlem ve izlenimlerini de yansıtarak anlattığı yazılardır. </a:t>
            </a:r>
          </a:p>
          <a:p>
            <a:r>
              <a:rPr lang="tr-TR" dirty="0"/>
              <a:t>Gezi yazıları; görülmeyen, bilinmeyen yerleri tanıma ve merak edenlere de tanıtma isteğinin ürünüdür. Bu yazılar sayesinde okur da o yerleri gezmiş, görmüş gibi olur. Bazen de okuduğu yazının etkisiyle aynı geziyi kendisi de yapma isteği duyar. </a:t>
            </a:r>
          </a:p>
          <a:p>
            <a:endParaRPr lang="tr-TR" dirty="0"/>
          </a:p>
        </p:txBody>
      </p:sp>
    </p:spTree>
    <p:extLst>
      <p:ext uri="{BB962C8B-B14F-4D97-AF65-F5344CB8AC3E}">
        <p14:creationId xmlns:p14="http://schemas.microsoft.com/office/powerpoint/2010/main" val="15045001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Gezi Yazısı (2)</a:t>
            </a:r>
            <a:endParaRPr lang="tr-TR" dirty="0"/>
          </a:p>
        </p:txBody>
      </p:sp>
      <p:sp>
        <p:nvSpPr>
          <p:cNvPr id="3" name="İçerik Yer Tutucusu 2"/>
          <p:cNvSpPr>
            <a:spLocks noGrp="1"/>
          </p:cNvSpPr>
          <p:nvPr>
            <p:ph idx="1"/>
          </p:nvPr>
        </p:nvSpPr>
        <p:spPr/>
        <p:txBody>
          <a:bodyPr/>
          <a:lstStyle/>
          <a:p>
            <a:r>
              <a:rPr lang="tr-TR" dirty="0"/>
              <a:t>Gezi yazıları sıradan tanıtım yazılarıyla karıştırılmamalıdır</a:t>
            </a:r>
            <a:r>
              <a:rPr lang="tr-TR" dirty="0" smtClean="0"/>
              <a:t>.</a:t>
            </a:r>
          </a:p>
          <a:p>
            <a:r>
              <a:rPr lang="tr-TR" dirty="0" smtClean="0"/>
              <a:t>Bu </a:t>
            </a:r>
            <a:r>
              <a:rPr lang="tr-TR" dirty="0"/>
              <a:t>yazılar, yalnızca gezilen yerlerin doğal özelliklerine, tarihî yapılarına, farklı coğrafi özelliklerine ilişkin bilgi vermekle kalmaz; orada yaşayan insanların yaşam biçimlerini, kültürlerini, ekonomik koşullarını, fiziksel ve ruhsal özelliklerini de okura tanıtır. </a:t>
            </a:r>
            <a:endParaRPr lang="tr-TR" dirty="0" smtClean="0"/>
          </a:p>
          <a:p>
            <a:r>
              <a:rPr lang="tr-TR" dirty="0" smtClean="0"/>
              <a:t>Ayrıca </a:t>
            </a:r>
            <a:r>
              <a:rPr lang="tr-TR" dirty="0"/>
              <a:t>yazar, orada bulunduğu süre içinde yaşadığı duygulara, anılarına, hatta yaptığı bazı röportajlara da yer vererek yazısının içeriğini zenginleştirebilir. </a:t>
            </a:r>
            <a:endParaRPr lang="tr-TR" dirty="0" smtClean="0"/>
          </a:p>
          <a:p>
            <a:r>
              <a:rPr lang="tr-TR" dirty="0" smtClean="0"/>
              <a:t>Böylece </a:t>
            </a:r>
            <a:r>
              <a:rPr lang="tr-TR" dirty="0"/>
              <a:t>yazı, hem daha sıcak ve etkileyici bir anlatıma hem de okurun ilgisini çok yönlü olarak üzerinde toplayabilecek bir içeriğe kavuşur. </a:t>
            </a:r>
          </a:p>
          <a:p>
            <a:endParaRPr lang="tr-TR" dirty="0"/>
          </a:p>
        </p:txBody>
      </p:sp>
    </p:spTree>
    <p:extLst>
      <p:ext uri="{BB962C8B-B14F-4D97-AF65-F5344CB8AC3E}">
        <p14:creationId xmlns:p14="http://schemas.microsoft.com/office/powerpoint/2010/main" val="995694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Gezi Yazısı (3)</a:t>
            </a:r>
            <a:endParaRPr lang="tr-TR" dirty="0"/>
          </a:p>
        </p:txBody>
      </p:sp>
      <p:sp>
        <p:nvSpPr>
          <p:cNvPr id="3" name="İçerik Yer Tutucusu 2"/>
          <p:cNvSpPr>
            <a:spLocks noGrp="1"/>
          </p:cNvSpPr>
          <p:nvPr>
            <p:ph idx="1"/>
          </p:nvPr>
        </p:nvSpPr>
        <p:spPr/>
        <p:txBody>
          <a:bodyPr/>
          <a:lstStyle/>
          <a:p>
            <a:r>
              <a:rPr lang="tr-TR" dirty="0"/>
              <a:t>Gezi yazıları, süreli yayınlarda periyodik olarak yayımlanabilecekleri gibi doğrudan kitaplaştırılabilirler de. </a:t>
            </a:r>
          </a:p>
          <a:p>
            <a:r>
              <a:rPr lang="tr-TR" dirty="0"/>
              <a:t>Bu türün ilk örnekleri çok eski tarihlere uzanır. Türk Edebiyatında ilk gezi kitabı Hoca </a:t>
            </a:r>
            <a:r>
              <a:rPr lang="tr-TR" dirty="0" err="1"/>
              <a:t>Gıyaseddin</a:t>
            </a:r>
            <a:r>
              <a:rPr lang="tr-TR" dirty="0"/>
              <a:t> Nakkaş’ın </a:t>
            </a:r>
            <a:r>
              <a:rPr lang="tr-TR" dirty="0" err="1"/>
              <a:t>Acaibü’l</a:t>
            </a:r>
            <a:r>
              <a:rPr lang="tr-TR" dirty="0"/>
              <a:t> </a:t>
            </a:r>
            <a:r>
              <a:rPr lang="tr-TR" dirty="0" err="1"/>
              <a:t>Letaif</a:t>
            </a:r>
            <a:r>
              <a:rPr lang="tr-TR" dirty="0"/>
              <a:t> adlı </a:t>
            </a:r>
            <a:r>
              <a:rPr lang="tr-TR" dirty="0" err="1">
                <a:solidFill>
                  <a:srgbClr val="C00000"/>
                </a:solidFill>
              </a:rPr>
              <a:t>Hıtay</a:t>
            </a:r>
            <a:r>
              <a:rPr lang="tr-TR" dirty="0">
                <a:solidFill>
                  <a:srgbClr val="C00000"/>
                </a:solidFill>
              </a:rPr>
              <a:t> Sefaretnamesi</a:t>
            </a:r>
            <a:r>
              <a:rPr lang="tr-TR" dirty="0"/>
              <a:t>  diye bilinen eseridir (1422). Türkçe yazılmış ilk gezi kitabı olarak, </a:t>
            </a:r>
            <a:r>
              <a:rPr lang="tr-TR" dirty="0" err="1"/>
              <a:t>Seydi</a:t>
            </a:r>
            <a:r>
              <a:rPr lang="tr-TR" dirty="0"/>
              <a:t> Ali Reis’in 1554’te yazdığı </a:t>
            </a:r>
            <a:r>
              <a:rPr lang="tr-TR" dirty="0" err="1">
                <a:solidFill>
                  <a:srgbClr val="C00000"/>
                </a:solidFill>
              </a:rPr>
              <a:t>Mir’atü’l-Memâlik</a:t>
            </a:r>
            <a:r>
              <a:rPr lang="tr-TR" dirty="0">
                <a:solidFill>
                  <a:srgbClr val="C00000"/>
                </a:solidFill>
              </a:rPr>
              <a:t> </a:t>
            </a:r>
            <a:r>
              <a:rPr lang="tr-TR" dirty="0"/>
              <a:t>adlı eseri kabul edilmektedir. Bu türdeki ilk büyük ve önemli Türkçe eser ise, Evliya Çelebi tarafından 17. yüzyılda yazılmış olan Seyahatname adlı on ciltlik eserdir. </a:t>
            </a:r>
          </a:p>
        </p:txBody>
      </p:sp>
    </p:spTree>
    <p:extLst>
      <p:ext uri="{BB962C8B-B14F-4D97-AF65-F5344CB8AC3E}">
        <p14:creationId xmlns:p14="http://schemas.microsoft.com/office/powerpoint/2010/main" val="8809811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Gezi Yazısı (4)</a:t>
            </a:r>
            <a:endParaRPr lang="tr-TR" dirty="0"/>
          </a:p>
        </p:txBody>
      </p:sp>
      <p:sp>
        <p:nvSpPr>
          <p:cNvPr id="3" name="İçerik Yer Tutucusu 2"/>
          <p:cNvSpPr>
            <a:spLocks noGrp="1"/>
          </p:cNvSpPr>
          <p:nvPr>
            <p:ph idx="1"/>
          </p:nvPr>
        </p:nvSpPr>
        <p:spPr/>
        <p:txBody>
          <a:bodyPr>
            <a:normAutofit fontScale="92500" lnSpcReduction="10000"/>
          </a:bodyPr>
          <a:lstStyle/>
          <a:p>
            <a:r>
              <a:rPr lang="tr-TR" dirty="0"/>
              <a:t>Kâtip Çelebi (Cihannüma), </a:t>
            </a:r>
            <a:r>
              <a:rPr lang="tr-TR" dirty="0" err="1"/>
              <a:t>Yirmisekiz</a:t>
            </a:r>
            <a:r>
              <a:rPr lang="tr-TR" dirty="0"/>
              <a:t> Mehmet Çelebi (Fransa Sefaretnamesi), Cenap Şahabettin (Hac Yolunda), Ahmet Mithat Efendi (Avrupa’da Bir Cevelan), Ahmet Haşim (Frankfurt Seyahatnamesi), Falih Rıfkı Atay (Gezerek Gördüklerim), Faik Sabri Duran (İstanbul’dan Londra’ya Şileple Bir Yolculuk), </a:t>
            </a:r>
            <a:r>
              <a:rPr lang="tr-TR" dirty="0" err="1"/>
              <a:t>Şükûfe</a:t>
            </a:r>
            <a:r>
              <a:rPr lang="tr-TR" dirty="0"/>
              <a:t> Nihal (Domaniç Dağlarının Yolcusu), Reşat Nuri Güntekin (Anadolu Notları), Ahmet Hamdi Tanpınar (Beş Şehir), İsmail Habip Sevük (Tuna’dan Batıya), Sadri Ertem (Bir Vagon Penceresinden), Hikmet Birand (Anadolu Manzaraları), Azra </a:t>
            </a:r>
            <a:r>
              <a:rPr lang="tr-TR" dirty="0" err="1"/>
              <a:t>Erhat</a:t>
            </a:r>
            <a:r>
              <a:rPr lang="tr-TR" dirty="0"/>
              <a:t> (Mavi Yolculuk), Bedri Rahmi Eyuboğlu (Canım Anadolu), Melih Cevdet Anday (Anadolu’da ve Sosyalist Ülkelerde), </a:t>
            </a:r>
            <a:r>
              <a:rPr lang="tr-TR" dirty="0" err="1"/>
              <a:t>Attilâ</a:t>
            </a:r>
            <a:r>
              <a:rPr lang="tr-TR" dirty="0"/>
              <a:t> İlhan (Abbas Yolcu), Haldun Taner (Düştüm Yollara Yollara), Aziz Nesin (Dünya Kazan Ben Kepçe), Abdi İpekçi (Dünyanın Dört Bucağından) de bu türde eser veren yazarlar arasındadır. </a:t>
            </a:r>
          </a:p>
        </p:txBody>
      </p:sp>
    </p:spTree>
    <p:extLst>
      <p:ext uri="{BB962C8B-B14F-4D97-AF65-F5344CB8AC3E}">
        <p14:creationId xmlns:p14="http://schemas.microsoft.com/office/powerpoint/2010/main" val="7380184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Gezi Yazısı (5) - Örnek</a:t>
            </a:r>
            <a:endParaRPr lang="tr-TR" dirty="0"/>
          </a:p>
        </p:txBody>
      </p:sp>
      <p:sp>
        <p:nvSpPr>
          <p:cNvPr id="4" name="İçerik Yer Tutucusu 3"/>
          <p:cNvSpPr>
            <a:spLocks noGrp="1"/>
          </p:cNvSpPr>
          <p:nvPr>
            <p:ph idx="1"/>
          </p:nvPr>
        </p:nvSpPr>
        <p:spPr/>
        <p:txBody>
          <a:bodyPr/>
          <a:lstStyle/>
          <a:p>
            <a:endParaRPr lang="tr-TR"/>
          </a:p>
        </p:txBody>
      </p:sp>
      <p:pic>
        <p:nvPicPr>
          <p:cNvPr id="5" name="İçerik Yer Tutucusu 6">
            <a:extLst>
              <a:ext uri="{FF2B5EF4-FFF2-40B4-BE49-F238E27FC236}">
                <a16:creationId xmlns:a16="http://schemas.microsoft.com/office/drawing/2014/main" id="{EE687FE5-6C66-E615-9BC4-277601290A3B}"/>
              </a:ext>
            </a:extLst>
          </p:cNvPr>
          <p:cNvPicPr>
            <a:picLocks noChangeAspect="1"/>
          </p:cNvPicPr>
          <p:nvPr/>
        </p:nvPicPr>
        <p:blipFill>
          <a:blip r:embed="rId2"/>
          <a:stretch>
            <a:fillRect/>
          </a:stretch>
        </p:blipFill>
        <p:spPr>
          <a:xfrm>
            <a:off x="1964819" y="1825625"/>
            <a:ext cx="2994946" cy="4927171"/>
          </a:xfrm>
          <a:prstGeom prst="rect">
            <a:avLst/>
          </a:prstGeom>
        </p:spPr>
      </p:pic>
      <p:pic>
        <p:nvPicPr>
          <p:cNvPr id="6" name="İçerik Yer Tutucusu 5">
            <a:extLst>
              <a:ext uri="{FF2B5EF4-FFF2-40B4-BE49-F238E27FC236}">
                <a16:creationId xmlns:a16="http://schemas.microsoft.com/office/drawing/2014/main" id="{F10FE828-46AA-0144-9C6A-D55F994F3529}"/>
              </a:ext>
            </a:extLst>
          </p:cNvPr>
          <p:cNvPicPr>
            <a:picLocks noChangeAspect="1"/>
          </p:cNvPicPr>
          <p:nvPr/>
        </p:nvPicPr>
        <p:blipFill>
          <a:blip r:embed="rId3"/>
          <a:stretch>
            <a:fillRect/>
          </a:stretch>
        </p:blipFill>
        <p:spPr>
          <a:xfrm>
            <a:off x="5148876" y="3101944"/>
            <a:ext cx="4538464" cy="2745771"/>
          </a:xfrm>
          <a:prstGeom prst="rect">
            <a:avLst/>
          </a:prstGeom>
        </p:spPr>
      </p:pic>
    </p:spTree>
    <p:extLst>
      <p:ext uri="{BB962C8B-B14F-4D97-AF65-F5344CB8AC3E}">
        <p14:creationId xmlns:p14="http://schemas.microsoft.com/office/powerpoint/2010/main" val="299269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Eşiğine Ulaştığın Kent (1)</a:t>
            </a:r>
            <a:endParaRPr lang="tr-TR" dirty="0"/>
          </a:p>
        </p:txBody>
      </p:sp>
      <p:sp>
        <p:nvSpPr>
          <p:cNvPr id="3" name="İçerik Yer Tutucusu 2"/>
          <p:cNvSpPr>
            <a:spLocks noGrp="1"/>
          </p:cNvSpPr>
          <p:nvPr>
            <p:ph idx="1"/>
          </p:nvPr>
        </p:nvSpPr>
        <p:spPr/>
        <p:txBody>
          <a:bodyPr>
            <a:normAutofit fontScale="77500" lnSpcReduction="20000"/>
          </a:bodyPr>
          <a:lstStyle/>
          <a:p>
            <a:r>
              <a:rPr lang="tr-TR" dirty="0" smtClean="0"/>
              <a:t>Zümrüdüanka'nın </a:t>
            </a:r>
            <a:r>
              <a:rPr lang="tr-TR" dirty="0"/>
              <a:t>diliyle konuşmak bu kenti daha mı çok anlatacak bize? Tarihin, yaşanmış her bir </a:t>
            </a:r>
            <a:r>
              <a:rPr lang="tr-TR" dirty="0" err="1"/>
              <a:t>an'ın</a:t>
            </a:r>
            <a:r>
              <a:rPr lang="tr-TR" dirty="0"/>
              <a:t> getirdikleriyle daha mı çok yüzleşeceğiz acaba? O her adımda rastlaştıklarımız kendi küllerinden doğuşun dilini </a:t>
            </a:r>
            <a:r>
              <a:rPr lang="tr-TR" dirty="0" err="1"/>
              <a:t>ezgiliyordu</a:t>
            </a:r>
            <a:r>
              <a:rPr lang="tr-TR" dirty="0"/>
              <a:t> aslında. Bir sırdı zaman orada. Sokaklarda rengini buluyordunuz hayatın. Gecenin en uzun yerinde söz karanlığın dili oluyordu. Toprağa daha yakın duruşun bir ayinine, hiç yitmeyen bir bağlanışın ritüeline benzetiyordun bu dil şenliğini.</a:t>
            </a:r>
          </a:p>
          <a:p>
            <a:r>
              <a:rPr lang="tr-TR" dirty="0" smtClean="0"/>
              <a:t>Bir </a:t>
            </a:r>
            <a:r>
              <a:rPr lang="tr-TR" dirty="0"/>
              <a:t>dile varmak, bir gizi çözmek, kopuşun ve bağlanışın bilincine ermek, gezginliği yurt edinmek belki de böylesi geçiş barınaklarıyla gerçekleşebiliyor! Belki de o dilin izlerinden, geçmişte buna dair edilen sözlerden giderek kadim kentin ruhuna varabiliriz.</a:t>
            </a:r>
          </a:p>
          <a:p>
            <a:r>
              <a:rPr lang="tr-TR" dirty="0" smtClean="0"/>
              <a:t>Yolunuz </a:t>
            </a:r>
            <a:r>
              <a:rPr lang="tr-TR" dirty="0"/>
              <a:t>nereden geçerse geçsin, yönünüzü ne yana çevirirseniz çevirin, dilin hangi katmanlarında gezinirseniz gezinin Mezopotamya coğrafyasına ilk adımınız sizi mutlaka bu kentin yolcusu kılacaktır. Artık içte, çok derinlerde kalan surları, bir zamanların o </a:t>
            </a:r>
            <a:r>
              <a:rPr lang="tr-TR" dirty="0" err="1"/>
              <a:t>aşılmazlık</a:t>
            </a:r>
            <a:r>
              <a:rPr lang="tr-TR" dirty="0"/>
              <a:t> simgesi duvarları kapılarının diliyle anacaksınızdır. Dört kapının sırrını ele verecek eski kent, içinizde yitmeyen bir duygunun sevinci olacak mekânların öyküsünü de anlatacaktır bir </a:t>
            </a:r>
            <a:r>
              <a:rPr lang="tr-TR" dirty="0" err="1"/>
              <a:t>bir</a:t>
            </a:r>
            <a:r>
              <a:rPr lang="tr-TR" dirty="0"/>
              <a:t>.</a:t>
            </a:r>
          </a:p>
        </p:txBody>
      </p:sp>
    </p:spTree>
    <p:extLst>
      <p:ext uri="{BB962C8B-B14F-4D97-AF65-F5344CB8AC3E}">
        <p14:creationId xmlns:p14="http://schemas.microsoft.com/office/powerpoint/2010/main" val="1650287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Eşiğine Ulaştığın Kent (2)</a:t>
            </a:r>
            <a:endParaRPr lang="tr-TR" dirty="0"/>
          </a:p>
        </p:txBody>
      </p:sp>
      <p:sp>
        <p:nvSpPr>
          <p:cNvPr id="3" name="İçerik Yer Tutucusu 2"/>
          <p:cNvSpPr>
            <a:spLocks noGrp="1"/>
          </p:cNvSpPr>
          <p:nvPr>
            <p:ph idx="1"/>
          </p:nvPr>
        </p:nvSpPr>
        <p:spPr/>
        <p:txBody>
          <a:bodyPr>
            <a:normAutofit fontScale="77500" lnSpcReduction="20000"/>
          </a:bodyPr>
          <a:lstStyle/>
          <a:p>
            <a:r>
              <a:rPr lang="tr-TR" dirty="0"/>
              <a:t>Hele, o kutsal kent </a:t>
            </a:r>
            <a:r>
              <a:rPr lang="tr-TR" dirty="0" err="1"/>
              <a:t>Edessa'dan</a:t>
            </a:r>
            <a:r>
              <a:rPr lang="tr-TR" dirty="0"/>
              <a:t> (Urfa) geçip Diyarbakır toprağına adım atmışsanız biraz sonra yüzleşecekleriniz, sizi kendine çekenler daha da şaşırtıcı gelecektir.</a:t>
            </a:r>
          </a:p>
          <a:p>
            <a:r>
              <a:rPr lang="tr-TR" dirty="0" smtClean="0"/>
              <a:t>Gelip </a:t>
            </a:r>
            <a:r>
              <a:rPr lang="tr-TR" dirty="0"/>
              <a:t>önünde durduğunuz Mardin Kapısı, surların dilini fısıldayacak, bir de ayrılığın, yoksunluğun, dilsizliğin suretini anlatacaktır size. Zümrüdüanka'nın kanadında Mezopotamya Ovası’na son süzülüşün sırrını verecektir bu kapı.</a:t>
            </a:r>
          </a:p>
          <a:p>
            <a:pPr marL="0" indent="0">
              <a:buNone/>
            </a:pPr>
            <a:r>
              <a:rPr lang="tr-TR" i="1" dirty="0" smtClean="0"/>
              <a:t>	Adanışın </a:t>
            </a:r>
            <a:r>
              <a:rPr lang="tr-TR" i="1" dirty="0"/>
              <a:t>dilinde yaşamak</a:t>
            </a:r>
          </a:p>
          <a:p>
            <a:r>
              <a:rPr lang="tr-TR" dirty="0" smtClean="0"/>
              <a:t>Şimdi</a:t>
            </a:r>
            <a:r>
              <a:rPr lang="tr-TR" dirty="0"/>
              <a:t>, oradasın işte. O dar sokaklarından, </a:t>
            </a:r>
            <a:r>
              <a:rPr lang="tr-TR" dirty="0" err="1"/>
              <a:t>küçelerinden</a:t>
            </a:r>
            <a:r>
              <a:rPr lang="tr-TR" dirty="0"/>
              <a:t> geçip geldiğin kentin eşiğindesin. Dilinde bir ezgi gibidir, dostunun, "gençliğimin başkenti" dediği dizeleri: </a:t>
            </a:r>
          </a:p>
          <a:p>
            <a:pPr marL="914400" lvl="2" indent="0">
              <a:buNone/>
            </a:pPr>
            <a:r>
              <a:rPr lang="tr-TR" sz="2800" i="1" dirty="0"/>
              <a:t>Yasaksız </a:t>
            </a:r>
            <a:r>
              <a:rPr lang="tr-TR" sz="2800" i="1" dirty="0"/>
              <a:t>hangi şiir anlatsın seni</a:t>
            </a:r>
          </a:p>
          <a:p>
            <a:pPr marL="914400" lvl="2" indent="0">
              <a:buNone/>
            </a:pPr>
            <a:r>
              <a:rPr lang="tr-TR" sz="2800" i="1" dirty="0"/>
              <a:t>Ey </a:t>
            </a:r>
            <a:r>
              <a:rPr lang="tr-TR" sz="2800" i="1" dirty="0"/>
              <a:t>gerdanından öptüğüm şehir</a:t>
            </a:r>
          </a:p>
          <a:p>
            <a:pPr marL="914400" lvl="2" indent="0">
              <a:buNone/>
            </a:pPr>
            <a:r>
              <a:rPr lang="tr-TR" sz="2800" i="1" dirty="0"/>
              <a:t>Atlasın </a:t>
            </a:r>
            <a:r>
              <a:rPr lang="tr-TR" sz="2800" i="1" dirty="0"/>
              <a:t>hangi şiir </a:t>
            </a:r>
          </a:p>
          <a:p>
            <a:pPr marL="914400" lvl="2" indent="0">
              <a:buNone/>
            </a:pPr>
            <a:r>
              <a:rPr lang="tr-TR" sz="2800" i="1" dirty="0"/>
              <a:t>Ardında </a:t>
            </a:r>
            <a:r>
              <a:rPr lang="tr-TR" sz="2800" i="1" dirty="0"/>
              <a:t>sinen uğultuları </a:t>
            </a:r>
          </a:p>
          <a:p>
            <a:pPr marL="914400" lvl="2" indent="0">
              <a:buNone/>
            </a:pPr>
            <a:r>
              <a:rPr lang="tr-TR" sz="2800" i="1" dirty="0" err="1"/>
              <a:t>Şehitlik'te</a:t>
            </a:r>
            <a:r>
              <a:rPr lang="tr-TR" sz="2800" i="1" dirty="0"/>
              <a:t> </a:t>
            </a:r>
            <a:r>
              <a:rPr lang="tr-TR" sz="2800" i="1" dirty="0" err="1"/>
              <a:t>Haramsu'dan</a:t>
            </a:r>
            <a:endParaRPr lang="tr-TR" sz="2800" i="1" dirty="0"/>
          </a:p>
          <a:p>
            <a:pPr marL="0" indent="0">
              <a:buNone/>
            </a:pPr>
            <a:r>
              <a:rPr lang="tr-TR" dirty="0"/>
              <a:t>							Nedim Dağdeviren, "Hangi Şiir"</a:t>
            </a:r>
          </a:p>
        </p:txBody>
      </p:sp>
    </p:spTree>
    <p:extLst>
      <p:ext uri="{BB962C8B-B14F-4D97-AF65-F5344CB8AC3E}">
        <p14:creationId xmlns:p14="http://schemas.microsoft.com/office/powerpoint/2010/main" val="4359539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Eşiğine Ulaştığın Kent (3)</a:t>
            </a:r>
            <a:endParaRPr lang="tr-TR" dirty="0"/>
          </a:p>
        </p:txBody>
      </p:sp>
      <p:sp>
        <p:nvSpPr>
          <p:cNvPr id="3" name="İçerik Yer Tutucusu 2"/>
          <p:cNvSpPr>
            <a:spLocks noGrp="1"/>
          </p:cNvSpPr>
          <p:nvPr>
            <p:ph idx="1"/>
          </p:nvPr>
        </p:nvSpPr>
        <p:spPr>
          <a:xfrm>
            <a:off x="838200" y="1825624"/>
            <a:ext cx="10515600" cy="5032375"/>
          </a:xfrm>
        </p:spPr>
        <p:txBody>
          <a:bodyPr>
            <a:normAutofit fontScale="77500" lnSpcReduction="20000"/>
          </a:bodyPr>
          <a:lstStyle/>
          <a:p>
            <a:r>
              <a:rPr lang="tr-TR" dirty="0"/>
              <a:t>Yüzünü dönüyorsun sonra Dicle toprağına. Bir Harran bereketi var orada da. Uçsuz bucaksız yeşilliğine bakıyorsun </a:t>
            </a:r>
            <a:r>
              <a:rPr lang="tr-TR" dirty="0" err="1"/>
              <a:t>Hevsel</a:t>
            </a:r>
            <a:r>
              <a:rPr lang="tr-TR" dirty="0"/>
              <a:t> bahçelerinin. Yazarın diliyle </a:t>
            </a:r>
            <a:r>
              <a:rPr lang="tr-TR" dirty="0" smtClean="0"/>
              <a:t>dilleşiyorsun adeta.</a:t>
            </a:r>
          </a:p>
          <a:p>
            <a:endParaRPr lang="tr-TR" dirty="0" smtClean="0"/>
          </a:p>
          <a:p>
            <a:pPr marL="457200" lvl="1" indent="0">
              <a:buNone/>
            </a:pPr>
            <a:r>
              <a:rPr lang="tr-TR" dirty="0" smtClean="0"/>
              <a:t> </a:t>
            </a:r>
            <a:r>
              <a:rPr lang="tr-TR" sz="2800" dirty="0" smtClean="0"/>
              <a:t>Dicle'yim </a:t>
            </a:r>
            <a:r>
              <a:rPr lang="tr-TR" sz="2800" dirty="0"/>
              <a:t>ben</a:t>
            </a:r>
            <a:endParaRPr lang="tr-TR" sz="2800" i="1" dirty="0"/>
          </a:p>
          <a:p>
            <a:pPr marL="457200" lvl="1" indent="0">
              <a:buNone/>
            </a:pPr>
            <a:r>
              <a:rPr lang="tr-TR" sz="2800" i="1" dirty="0"/>
              <a:t>Dic</a:t>
            </a:r>
            <a:r>
              <a:rPr lang="tr-TR" sz="2800" i="1" dirty="0"/>
              <a:t>le’nin sesi, </a:t>
            </a:r>
          </a:p>
          <a:p>
            <a:pPr marL="457200" lvl="1" indent="0">
              <a:buNone/>
            </a:pPr>
            <a:r>
              <a:rPr lang="tr-TR" sz="2800" i="1" dirty="0"/>
              <a:t>Tarihin bakışı, insanlığın yüreği, başlangıcım ben, </a:t>
            </a:r>
          </a:p>
          <a:p>
            <a:pPr marL="457200" lvl="1" indent="0">
              <a:buNone/>
            </a:pPr>
            <a:r>
              <a:rPr lang="tr-TR" sz="2800" i="1" dirty="0"/>
              <a:t>Doğumum, varoluşum. </a:t>
            </a:r>
          </a:p>
          <a:p>
            <a:pPr marL="457200" lvl="1" indent="0">
              <a:buNone/>
            </a:pPr>
            <a:r>
              <a:rPr lang="tr-TR" sz="2800" i="1" dirty="0"/>
              <a:t>Cennetin nehri, Aras'ın kardeşi, </a:t>
            </a:r>
            <a:r>
              <a:rPr lang="tr-TR" sz="2800" i="1" dirty="0" err="1"/>
              <a:t>Zap</a:t>
            </a:r>
            <a:r>
              <a:rPr lang="tr-TR" sz="2800" i="1" dirty="0"/>
              <a:t> ve Fırat'ın, </a:t>
            </a:r>
          </a:p>
          <a:p>
            <a:pPr marL="457200" lvl="1" indent="0">
              <a:buNone/>
            </a:pPr>
            <a:r>
              <a:rPr lang="tr-TR" sz="2800" i="1" dirty="0"/>
              <a:t>Tevrat, İncil, Kuran, </a:t>
            </a:r>
          </a:p>
          <a:p>
            <a:pPr marL="457200" lvl="1" indent="0">
              <a:buNone/>
            </a:pPr>
            <a:r>
              <a:rPr lang="tr-TR" sz="2800" i="1" dirty="0"/>
              <a:t>Adem'im ben, İbrahim, Nuh. </a:t>
            </a:r>
          </a:p>
          <a:p>
            <a:pPr marL="457200" lvl="1" indent="0">
              <a:buNone/>
            </a:pPr>
            <a:r>
              <a:rPr lang="tr-TR" sz="2800" i="1" dirty="0"/>
              <a:t>Tufan'ım, Cudi, </a:t>
            </a:r>
            <a:r>
              <a:rPr lang="tr-TR" sz="2800" i="1" dirty="0" err="1"/>
              <a:t>Herekol</a:t>
            </a:r>
            <a:r>
              <a:rPr lang="tr-TR" sz="2800" i="1" dirty="0"/>
              <a:t>.. </a:t>
            </a:r>
          </a:p>
          <a:p>
            <a:pPr marL="457200" lvl="1" indent="0">
              <a:buNone/>
            </a:pPr>
            <a:r>
              <a:rPr lang="tr-TR" sz="2800" i="1" dirty="0"/>
              <a:t>Beyaz bir güvercin, yeşil bir zeytin yaprağı, </a:t>
            </a:r>
          </a:p>
          <a:p>
            <a:pPr marL="457200" lvl="1" indent="0">
              <a:buNone/>
            </a:pPr>
            <a:r>
              <a:rPr lang="tr-TR" sz="2800" i="1" dirty="0"/>
              <a:t>Diriliş, hayatın yeniden dirilişi.</a:t>
            </a:r>
          </a:p>
          <a:p>
            <a:pPr marL="0" indent="0">
              <a:buNone/>
            </a:pPr>
            <a:r>
              <a:rPr lang="tr-TR" dirty="0"/>
              <a:t>		</a:t>
            </a:r>
            <a:r>
              <a:rPr lang="tr-TR" dirty="0" err="1"/>
              <a:t>Mehmed</a:t>
            </a:r>
            <a:r>
              <a:rPr lang="tr-TR" dirty="0"/>
              <a:t> Uzun, "Dicle'nin Yakarışı</a:t>
            </a:r>
            <a:r>
              <a:rPr lang="tr-TR" dirty="0" smtClean="0"/>
              <a:t>"</a:t>
            </a:r>
            <a:r>
              <a:rPr lang="tr-TR" dirty="0"/>
              <a:t>						</a:t>
            </a:r>
          </a:p>
        </p:txBody>
      </p:sp>
    </p:spTree>
    <p:extLst>
      <p:ext uri="{BB962C8B-B14F-4D97-AF65-F5344CB8AC3E}">
        <p14:creationId xmlns:p14="http://schemas.microsoft.com/office/powerpoint/2010/main" val="923487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Eşiğine Ulaştığın Kent </a:t>
            </a:r>
            <a:r>
              <a:rPr lang="tr-TR" dirty="0" smtClean="0"/>
              <a:t>(4)</a:t>
            </a:r>
            <a:endParaRPr lang="tr-TR" dirty="0"/>
          </a:p>
        </p:txBody>
      </p:sp>
      <p:sp>
        <p:nvSpPr>
          <p:cNvPr id="4" name="İçerik Yer Tutucusu 3"/>
          <p:cNvSpPr>
            <a:spLocks noGrp="1"/>
          </p:cNvSpPr>
          <p:nvPr>
            <p:ph sz="half" idx="1"/>
          </p:nvPr>
        </p:nvSpPr>
        <p:spPr>
          <a:xfrm>
            <a:off x="838200" y="1825624"/>
            <a:ext cx="5181600" cy="5032375"/>
          </a:xfrm>
        </p:spPr>
        <p:txBody>
          <a:bodyPr>
            <a:normAutofit fontScale="70000" lnSpcReduction="20000"/>
          </a:bodyPr>
          <a:lstStyle/>
          <a:p>
            <a:r>
              <a:rPr lang="tr-TR" dirty="0"/>
              <a:t>İşte ötede Gavur Mahallesi, zamanın izlerine döndürüyor o da seni. Sevince ve kedere gömülüyorsun birden. </a:t>
            </a:r>
            <a:r>
              <a:rPr lang="tr-TR" dirty="0" err="1"/>
              <a:t>Uso'nun</a:t>
            </a:r>
            <a:r>
              <a:rPr lang="tr-TR" dirty="0"/>
              <a:t> güzeller güzeli Meryem'inin sessizliğe gidişine tanık oluyorsun sanki. (</a:t>
            </a:r>
            <a:r>
              <a:rPr lang="tr-TR" dirty="0" err="1"/>
              <a:t>Mıgırdıç</a:t>
            </a:r>
            <a:r>
              <a:rPr lang="tr-TR" dirty="0"/>
              <a:t> </a:t>
            </a:r>
            <a:r>
              <a:rPr lang="tr-TR" dirty="0" err="1"/>
              <a:t>Margosyan</a:t>
            </a:r>
            <a:r>
              <a:rPr lang="tr-TR" dirty="0"/>
              <a:t>, Gâvur Mahallesi)</a:t>
            </a:r>
          </a:p>
          <a:p>
            <a:r>
              <a:rPr lang="tr-TR" dirty="0"/>
              <a:t>(…)</a:t>
            </a:r>
          </a:p>
          <a:p>
            <a:r>
              <a:rPr lang="tr-TR" dirty="0"/>
              <a:t>      </a:t>
            </a:r>
            <a:r>
              <a:rPr lang="tr-TR" dirty="0" err="1"/>
              <a:t>Anton</a:t>
            </a:r>
            <a:r>
              <a:rPr lang="tr-TR" dirty="0"/>
              <a:t> Usta'yla söze duruyorsun. Bir yıkıntıya dönüşmüş </a:t>
            </a:r>
            <a:r>
              <a:rPr lang="tr-TR" dirty="0" err="1"/>
              <a:t>Surp</a:t>
            </a:r>
            <a:r>
              <a:rPr lang="tr-TR" dirty="0"/>
              <a:t> </a:t>
            </a:r>
            <a:r>
              <a:rPr lang="tr-TR" dirty="0" err="1"/>
              <a:t>Giragos</a:t>
            </a:r>
            <a:r>
              <a:rPr lang="tr-TR" dirty="0"/>
              <a:t> Ermeni Kilisesi'nin tek koruyucusu ve Diyarbakır'ın kalan tek </a:t>
            </a:r>
            <a:r>
              <a:rPr lang="tr-TR" dirty="0" err="1"/>
              <a:t>Ermenisi</a:t>
            </a:r>
            <a:r>
              <a:rPr lang="tr-TR" dirty="0"/>
              <a:t>! </a:t>
            </a:r>
            <a:r>
              <a:rPr lang="tr-TR" dirty="0" err="1"/>
              <a:t>Hançepek’i</a:t>
            </a:r>
            <a:r>
              <a:rPr lang="tr-TR" dirty="0"/>
              <a:t> anlatıyor sana. Dört Ayaklı </a:t>
            </a:r>
            <a:r>
              <a:rPr lang="tr-TR" dirty="0" err="1"/>
              <a:t>Minare'yi</a:t>
            </a:r>
            <a:r>
              <a:rPr lang="tr-TR" dirty="0"/>
              <a:t> arkana alıp kentin sokaklarında kaybolmak istiyorsun. Daha doğrusu bu duyguyu sana taşıyor, </a:t>
            </a:r>
            <a:r>
              <a:rPr lang="tr-TR" dirty="0" err="1"/>
              <a:t>Anton</a:t>
            </a:r>
            <a:r>
              <a:rPr lang="tr-TR" dirty="0"/>
              <a:t> Usta. Bir hüznü paylaşıyorsunuz birlikte. Çocukluğunun izlerine döndürüyor seni. Yaşadığınız eve, o bırakıp gidilenlerin izlerine dönüyor, Ermeni ustalarının hünerleriyle bezenen taş duvarların, ahşap oymaların suretini anımsıyorsun.</a:t>
            </a:r>
          </a:p>
          <a:p>
            <a:r>
              <a:rPr lang="tr-TR" dirty="0"/>
              <a:t>(…)</a:t>
            </a:r>
          </a:p>
          <a:p>
            <a:endParaRPr lang="tr-TR" dirty="0"/>
          </a:p>
        </p:txBody>
      </p:sp>
      <p:sp>
        <p:nvSpPr>
          <p:cNvPr id="5" name="İçerik Yer Tutucusu 4"/>
          <p:cNvSpPr>
            <a:spLocks noGrp="1"/>
          </p:cNvSpPr>
          <p:nvPr>
            <p:ph sz="half" idx="2"/>
          </p:nvPr>
        </p:nvSpPr>
        <p:spPr/>
        <p:txBody>
          <a:bodyPr>
            <a:normAutofit fontScale="70000" lnSpcReduction="20000"/>
          </a:bodyPr>
          <a:lstStyle/>
          <a:p>
            <a:endParaRPr lang="tr-TR"/>
          </a:p>
        </p:txBody>
      </p:sp>
      <p:pic>
        <p:nvPicPr>
          <p:cNvPr id="6" name="İçerik Yer Tutucusu 4">
            <a:extLst>
              <a:ext uri="{FF2B5EF4-FFF2-40B4-BE49-F238E27FC236}">
                <a16:creationId xmlns:a16="http://schemas.microsoft.com/office/drawing/2014/main" id="{468A73F4-9A45-A671-7773-FCF3C93D99C0}"/>
              </a:ext>
            </a:extLst>
          </p:cNvPr>
          <p:cNvPicPr>
            <a:picLocks noChangeAspect="1"/>
          </p:cNvPicPr>
          <p:nvPr/>
        </p:nvPicPr>
        <p:blipFill>
          <a:blip r:embed="rId2"/>
          <a:stretch>
            <a:fillRect/>
          </a:stretch>
        </p:blipFill>
        <p:spPr>
          <a:xfrm>
            <a:off x="7772399" y="1825624"/>
            <a:ext cx="2817537" cy="5006773"/>
          </a:xfrm>
          <a:prstGeom prst="rect">
            <a:avLst/>
          </a:prstGeom>
        </p:spPr>
      </p:pic>
    </p:spTree>
    <p:extLst>
      <p:ext uri="{BB962C8B-B14F-4D97-AF65-F5344CB8AC3E}">
        <p14:creationId xmlns:p14="http://schemas.microsoft.com/office/powerpoint/2010/main" val="29293033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Eşiğine Ulaştığın Kent </a:t>
            </a:r>
            <a:r>
              <a:rPr lang="tr-TR" dirty="0" smtClean="0"/>
              <a:t>(5)</a:t>
            </a:r>
            <a:endParaRPr lang="tr-TR" dirty="0"/>
          </a:p>
        </p:txBody>
      </p:sp>
      <p:sp>
        <p:nvSpPr>
          <p:cNvPr id="5" name="İçerik Yer Tutucusu 4"/>
          <p:cNvSpPr>
            <a:spLocks noGrp="1"/>
          </p:cNvSpPr>
          <p:nvPr>
            <p:ph idx="1"/>
          </p:nvPr>
        </p:nvSpPr>
        <p:spPr>
          <a:xfrm>
            <a:off x="838200" y="1825624"/>
            <a:ext cx="10515600" cy="5549211"/>
          </a:xfrm>
        </p:spPr>
        <p:txBody>
          <a:bodyPr>
            <a:normAutofit fontScale="40000" lnSpcReduction="20000"/>
          </a:bodyPr>
          <a:lstStyle/>
          <a:p>
            <a:r>
              <a:rPr lang="tr-TR" sz="5000" dirty="0"/>
              <a:t>Celal </a:t>
            </a:r>
            <a:r>
              <a:rPr lang="tr-TR" sz="5000" dirty="0" err="1"/>
              <a:t>Güzelses'in</a:t>
            </a:r>
            <a:r>
              <a:rPr lang="tr-TR" sz="5000" dirty="0"/>
              <a:t> "Ağlama Yar Ağlama" türküsüyle geçip gidiyorsun o dar sokaklardan. Sonra geniş avlulu, yüksek eyvanlı bir evde seni karşılıyor şair. Buruk, ezgin gene bakışları, tıpkı sözleri gibi</a:t>
            </a:r>
            <a:r>
              <a:rPr lang="tr-TR" sz="5000" dirty="0" smtClean="0"/>
              <a:t>.</a:t>
            </a:r>
          </a:p>
          <a:p>
            <a:endParaRPr lang="tr-TR" sz="3800" dirty="0" smtClean="0"/>
          </a:p>
          <a:p>
            <a:endParaRPr lang="tr-TR" sz="3800" dirty="0"/>
          </a:p>
          <a:p>
            <a:endParaRPr lang="tr-TR" sz="3800" dirty="0" smtClean="0"/>
          </a:p>
          <a:p>
            <a:endParaRPr lang="tr-TR" sz="3800" dirty="0"/>
          </a:p>
          <a:p>
            <a:endParaRPr lang="tr-TR" sz="3800" dirty="0"/>
          </a:p>
          <a:p>
            <a:pPr marL="0" lvl="0" indent="0" algn="just" defTabSz="457200">
              <a:lnSpc>
                <a:spcPct val="100000"/>
              </a:lnSpc>
              <a:buClr>
                <a:srgbClr val="E78712"/>
              </a:buClr>
              <a:buNone/>
              <a:defRPr/>
            </a:pPr>
            <a:endParaRPr lang="tr-TR" sz="3800" i="1" dirty="0" smtClean="0">
              <a:solidFill>
                <a:prstClr val="black">
                  <a:lumMod val="75000"/>
                  <a:lumOff val="25000"/>
                </a:prstClr>
              </a:solidFill>
              <a:latin typeface="Times New Roman" panose="02020603050405020304" pitchFamily="18" charset="0"/>
              <a:cs typeface="Times New Roman" panose="02020603050405020304" pitchFamily="18" charset="0"/>
            </a:endParaRPr>
          </a:p>
          <a:p>
            <a:pPr marL="0" lvl="0" indent="0" algn="ctr" defTabSz="457200">
              <a:lnSpc>
                <a:spcPct val="100000"/>
              </a:lnSpc>
              <a:buClr>
                <a:srgbClr val="E78712"/>
              </a:buClr>
              <a:buNone/>
              <a:defRPr/>
            </a:pPr>
            <a:r>
              <a:rPr lang="tr-TR" sz="5000" i="1" dirty="0" smtClean="0">
                <a:solidFill>
                  <a:prstClr val="black">
                    <a:lumMod val="75000"/>
                    <a:lumOff val="25000"/>
                  </a:prstClr>
                </a:solidFill>
                <a:latin typeface="Times New Roman" panose="02020603050405020304" pitchFamily="18" charset="0"/>
                <a:cs typeface="Times New Roman" panose="02020603050405020304" pitchFamily="18" charset="0"/>
              </a:rPr>
              <a:t>Gün </a:t>
            </a:r>
            <a:r>
              <a:rPr lang="tr-TR" sz="5000" i="1" dirty="0">
                <a:solidFill>
                  <a:prstClr val="black">
                    <a:lumMod val="75000"/>
                    <a:lumOff val="25000"/>
                  </a:prstClr>
                </a:solidFill>
                <a:latin typeface="Times New Roman" panose="02020603050405020304" pitchFamily="18" charset="0"/>
                <a:cs typeface="Times New Roman" panose="02020603050405020304" pitchFamily="18" charset="0"/>
              </a:rPr>
              <a:t>olur ki ne gökyüzü para eder, 	</a:t>
            </a:r>
          </a:p>
          <a:p>
            <a:pPr marL="0" lvl="0" indent="0" algn="ctr" defTabSz="457200">
              <a:lnSpc>
                <a:spcPct val="100000"/>
              </a:lnSpc>
              <a:buClr>
                <a:srgbClr val="E78712"/>
              </a:buClr>
              <a:buNone/>
              <a:defRPr/>
            </a:pPr>
            <a:r>
              <a:rPr lang="tr-TR" sz="5000" i="1" dirty="0">
                <a:solidFill>
                  <a:prstClr val="black">
                    <a:lumMod val="75000"/>
                    <a:lumOff val="25000"/>
                  </a:prstClr>
                </a:solidFill>
                <a:latin typeface="Times New Roman" panose="02020603050405020304" pitchFamily="18" charset="0"/>
                <a:cs typeface="Times New Roman" panose="02020603050405020304" pitchFamily="18" charset="0"/>
              </a:rPr>
              <a:t>Ne deniz kenarı, ne bağlar bahçeler. </a:t>
            </a:r>
          </a:p>
          <a:p>
            <a:pPr marL="0" lvl="0" indent="0" algn="ctr" defTabSz="457200">
              <a:lnSpc>
                <a:spcPct val="100000"/>
              </a:lnSpc>
              <a:buClr>
                <a:srgbClr val="E78712"/>
              </a:buClr>
              <a:buNone/>
              <a:defRPr/>
            </a:pPr>
            <a:r>
              <a:rPr lang="tr-TR" sz="5000" i="1" dirty="0">
                <a:solidFill>
                  <a:prstClr val="black">
                    <a:lumMod val="75000"/>
                    <a:lumOff val="25000"/>
                  </a:prstClr>
                </a:solidFill>
                <a:latin typeface="Times New Roman" panose="02020603050405020304" pitchFamily="18" charset="0"/>
                <a:cs typeface="Times New Roman" panose="02020603050405020304" pitchFamily="18" charset="0"/>
              </a:rPr>
              <a:t>Gün olur ki ne kız ne rakı ne şiir, </a:t>
            </a:r>
          </a:p>
          <a:p>
            <a:pPr marL="0" lvl="0" indent="0" algn="ctr" defTabSz="457200">
              <a:lnSpc>
                <a:spcPct val="100000"/>
              </a:lnSpc>
              <a:buClr>
                <a:srgbClr val="E78712"/>
              </a:buClr>
              <a:buNone/>
              <a:defRPr/>
            </a:pPr>
            <a:r>
              <a:rPr lang="tr-TR" sz="5000" i="1" dirty="0">
                <a:solidFill>
                  <a:prstClr val="black">
                    <a:lumMod val="75000"/>
                    <a:lumOff val="25000"/>
                  </a:prstClr>
                </a:solidFill>
                <a:latin typeface="Times New Roman" panose="02020603050405020304" pitchFamily="18" charset="0"/>
                <a:cs typeface="Times New Roman" panose="02020603050405020304" pitchFamily="18" charset="0"/>
              </a:rPr>
              <a:t>Hiçbir şey insanı sarsmaz, kandıramaz</a:t>
            </a:r>
          </a:p>
          <a:p>
            <a:pPr marL="0" lvl="0" indent="0" algn="ctr" defTabSz="457200">
              <a:lnSpc>
                <a:spcPct val="100000"/>
              </a:lnSpc>
              <a:buClr>
                <a:srgbClr val="E78712"/>
              </a:buClr>
              <a:buNone/>
              <a:defRPr/>
            </a:pPr>
            <a:r>
              <a:rPr lang="tr-TR" sz="5000" i="1" dirty="0">
                <a:solidFill>
                  <a:prstClr val="black">
                    <a:lumMod val="75000"/>
                    <a:lumOff val="25000"/>
                  </a:prstClr>
                </a:solidFill>
                <a:latin typeface="Times New Roman" panose="02020603050405020304" pitchFamily="18" charset="0"/>
                <a:cs typeface="Times New Roman" panose="02020603050405020304" pitchFamily="18" charset="0"/>
              </a:rPr>
              <a:t>Her çeşmeden boş döner elindeki tas </a:t>
            </a:r>
          </a:p>
          <a:p>
            <a:pPr marL="0" lvl="0" indent="0" algn="ctr" defTabSz="457200">
              <a:lnSpc>
                <a:spcPct val="100000"/>
              </a:lnSpc>
              <a:buClr>
                <a:srgbClr val="E78712"/>
              </a:buClr>
              <a:buNone/>
              <a:defRPr/>
            </a:pPr>
            <a:r>
              <a:rPr lang="tr-TR" sz="5000" i="1" dirty="0">
                <a:solidFill>
                  <a:prstClr val="black">
                    <a:lumMod val="75000"/>
                    <a:lumOff val="25000"/>
                  </a:prstClr>
                </a:solidFill>
                <a:latin typeface="Times New Roman" panose="02020603050405020304" pitchFamily="18" charset="0"/>
                <a:cs typeface="Times New Roman" panose="02020603050405020304" pitchFamily="18" charset="0"/>
              </a:rPr>
              <a:t>Gün olur ki çıldırmak işten değil.</a:t>
            </a:r>
          </a:p>
          <a:p>
            <a:pPr marL="0" lvl="0" indent="0" algn="ctr" defTabSz="457200">
              <a:lnSpc>
                <a:spcPct val="100000"/>
              </a:lnSpc>
              <a:buClr>
                <a:srgbClr val="E78712"/>
              </a:buClr>
              <a:buNone/>
              <a:defRPr/>
            </a:pPr>
            <a:r>
              <a:rPr lang="tr-TR" sz="5000" dirty="0">
                <a:solidFill>
                  <a:prstClr val="black">
                    <a:lumMod val="75000"/>
                    <a:lumOff val="25000"/>
                  </a:prstClr>
                </a:solidFill>
                <a:latin typeface="Times New Roman" panose="02020603050405020304" pitchFamily="18" charset="0"/>
                <a:cs typeface="Times New Roman" panose="02020603050405020304" pitchFamily="18" charset="0"/>
              </a:rPr>
              <a:t>				</a:t>
            </a:r>
            <a:r>
              <a:rPr lang="tr-TR" sz="5000" b="1" dirty="0">
                <a:solidFill>
                  <a:prstClr val="black">
                    <a:lumMod val="75000"/>
                    <a:lumOff val="25000"/>
                  </a:prstClr>
                </a:solidFill>
                <a:latin typeface="Times New Roman" panose="02020603050405020304" pitchFamily="18" charset="0"/>
                <a:cs typeface="Times New Roman" panose="02020603050405020304" pitchFamily="18" charset="0"/>
              </a:rPr>
              <a:t>Cahit Sıtkı Tarancı, "Gün Olur ki..."</a:t>
            </a:r>
          </a:p>
          <a:p>
            <a:pPr marL="0" indent="0">
              <a:buNone/>
            </a:pPr>
            <a:r>
              <a:rPr lang="tr-TR" dirty="0"/>
              <a:t/>
            </a:r>
            <a:br>
              <a:rPr lang="tr-TR" dirty="0"/>
            </a:br>
            <a:endParaRPr lang="tr-TR" dirty="0"/>
          </a:p>
        </p:txBody>
      </p:sp>
      <p:pic>
        <p:nvPicPr>
          <p:cNvPr id="6" name="İçerik Yer Tutucusu 4">
            <a:extLst>
              <a:ext uri="{FF2B5EF4-FFF2-40B4-BE49-F238E27FC236}">
                <a16:creationId xmlns:a16="http://schemas.microsoft.com/office/drawing/2014/main" id="{0D827093-9A04-E594-6B29-CF074CD863F5}"/>
              </a:ext>
            </a:extLst>
          </p:cNvPr>
          <p:cNvPicPr>
            <a:picLocks noChangeAspect="1"/>
          </p:cNvPicPr>
          <p:nvPr/>
        </p:nvPicPr>
        <p:blipFill>
          <a:blip r:embed="rId2"/>
          <a:stretch>
            <a:fillRect/>
          </a:stretch>
        </p:blipFill>
        <p:spPr>
          <a:xfrm>
            <a:off x="3212874" y="2378150"/>
            <a:ext cx="6229300" cy="1610665"/>
          </a:xfrm>
          <a:prstGeom prst="rect">
            <a:avLst/>
          </a:prstGeom>
        </p:spPr>
      </p:pic>
    </p:spTree>
    <p:extLst>
      <p:ext uri="{BB962C8B-B14F-4D97-AF65-F5344CB8AC3E}">
        <p14:creationId xmlns:p14="http://schemas.microsoft.com/office/powerpoint/2010/main" val="24544343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Eşiğine Ulaştığın Kent </a:t>
            </a:r>
            <a:r>
              <a:rPr lang="tr-TR" dirty="0" smtClean="0"/>
              <a:t>(6)</a:t>
            </a:r>
            <a:endParaRPr lang="tr-TR" dirty="0"/>
          </a:p>
        </p:txBody>
      </p:sp>
      <p:sp>
        <p:nvSpPr>
          <p:cNvPr id="5" name="İçerik Yer Tutucusu 4"/>
          <p:cNvSpPr>
            <a:spLocks noGrp="1"/>
          </p:cNvSpPr>
          <p:nvPr>
            <p:ph idx="1"/>
          </p:nvPr>
        </p:nvSpPr>
        <p:spPr>
          <a:xfrm>
            <a:off x="838200" y="1825625"/>
            <a:ext cx="10515600" cy="3998706"/>
          </a:xfrm>
        </p:spPr>
        <p:txBody>
          <a:bodyPr numCol="1">
            <a:normAutofit/>
          </a:bodyPr>
          <a:lstStyle/>
          <a:p>
            <a:r>
              <a:rPr lang="tr-TR" dirty="0"/>
              <a:t>Onun aile ocağının sıcaklığını düşünüyorsun sonra. Bir kenti bir kente götüren yollar gibi, ötede, bir çocuğun tezgahında mahzun bakışlı </a:t>
            </a:r>
            <a:r>
              <a:rPr lang="tr-TR" dirty="0" err="1"/>
              <a:t>Ahmed</a:t>
            </a:r>
            <a:r>
              <a:rPr lang="tr-TR" dirty="0"/>
              <a:t> Arif’e ilişiyor gözlerin. Onun sesi, ilk gençliğinin de adı oluyor:</a:t>
            </a:r>
            <a:r>
              <a:rPr lang="tr-TR" sz="5000" dirty="0"/>
              <a:t/>
            </a:r>
            <a:br>
              <a:rPr lang="tr-TR" sz="5000" dirty="0"/>
            </a:br>
            <a:endParaRPr lang="tr-TR" sz="3800" dirty="0" smtClean="0"/>
          </a:p>
          <a:p>
            <a:pPr marL="0" indent="0">
              <a:buNone/>
            </a:pPr>
            <a:endParaRPr lang="tr-TR" sz="3800" dirty="0"/>
          </a:p>
          <a:p>
            <a:endParaRPr lang="tr-TR" sz="3800" dirty="0"/>
          </a:p>
          <a:p>
            <a:pPr marL="0" indent="0">
              <a:buNone/>
            </a:pPr>
            <a:r>
              <a:rPr lang="tr-TR" dirty="0"/>
              <a:t/>
            </a:r>
            <a:br>
              <a:rPr lang="tr-TR" dirty="0"/>
            </a:br>
            <a:endParaRPr lang="tr-TR" dirty="0"/>
          </a:p>
        </p:txBody>
      </p:sp>
      <p:sp>
        <p:nvSpPr>
          <p:cNvPr id="3" name="Metin kutusu 2"/>
          <p:cNvSpPr txBox="1"/>
          <p:nvPr/>
        </p:nvSpPr>
        <p:spPr>
          <a:xfrm>
            <a:off x="2763590" y="3511101"/>
            <a:ext cx="8050184" cy="2862322"/>
          </a:xfrm>
          <a:prstGeom prst="rect">
            <a:avLst/>
          </a:prstGeom>
          <a:noFill/>
        </p:spPr>
        <p:txBody>
          <a:bodyPr wrap="square" numCol="2" rtlCol="0">
            <a:spAutoFit/>
          </a:bodyPr>
          <a:lstStyle/>
          <a:p>
            <a:r>
              <a:rPr lang="tr-TR" i="1" dirty="0"/>
              <a:t>Sus kimseler duymasın.</a:t>
            </a:r>
          </a:p>
          <a:p>
            <a:r>
              <a:rPr lang="tr-TR" i="1" dirty="0"/>
              <a:t>Duymasın ölürüm ha</a:t>
            </a:r>
          </a:p>
          <a:p>
            <a:r>
              <a:rPr lang="tr-TR" i="1" dirty="0"/>
              <a:t>Aydım yarı gecede</a:t>
            </a:r>
          </a:p>
          <a:p>
            <a:r>
              <a:rPr lang="tr-TR" i="1" dirty="0"/>
              <a:t>Yeşil bir yağmur sonra... </a:t>
            </a:r>
          </a:p>
          <a:p>
            <a:r>
              <a:rPr lang="tr-TR" i="1" dirty="0"/>
              <a:t>En uzak, o adsız ve </a:t>
            </a:r>
            <a:r>
              <a:rPr lang="tr-TR" i="1" dirty="0" err="1"/>
              <a:t>kimselersiz</a:t>
            </a:r>
            <a:r>
              <a:rPr lang="tr-TR" i="1" dirty="0"/>
              <a:t>.</a:t>
            </a:r>
          </a:p>
          <a:p>
            <a:r>
              <a:rPr lang="tr-TR" i="1" dirty="0"/>
              <a:t>Yağıyor yeşil.</a:t>
            </a:r>
          </a:p>
          <a:p>
            <a:r>
              <a:rPr lang="tr-TR" i="1" dirty="0"/>
              <a:t>O yitik yıldızda duyuyor musun?</a:t>
            </a:r>
          </a:p>
          <a:p>
            <a:r>
              <a:rPr lang="tr-TR" i="1" dirty="0"/>
              <a:t>Bir </a:t>
            </a:r>
            <a:r>
              <a:rPr lang="tr-TR" i="1" dirty="0" err="1"/>
              <a:t>Stradivarius</a:t>
            </a:r>
            <a:r>
              <a:rPr lang="tr-TR" i="1" dirty="0"/>
              <a:t> inler kendi kendine, </a:t>
            </a:r>
          </a:p>
          <a:p>
            <a:r>
              <a:rPr lang="tr-TR" i="1" dirty="0"/>
              <a:t>Yayı, reçinesi, köprüsü yeşil </a:t>
            </a:r>
          </a:p>
          <a:p>
            <a:r>
              <a:rPr lang="tr-TR" i="1" dirty="0">
                <a:latin typeface="Times New Roman" panose="02020603050405020304" pitchFamily="18" charset="0"/>
                <a:cs typeface="Times New Roman" panose="02020603050405020304" pitchFamily="18" charset="0"/>
              </a:rPr>
              <a:t>Önce bendim diyor ve sonra benim... </a:t>
            </a:r>
          </a:p>
          <a:p>
            <a:r>
              <a:rPr lang="tr-TR" i="1" dirty="0">
                <a:latin typeface="Times New Roman" panose="02020603050405020304" pitchFamily="18" charset="0"/>
                <a:cs typeface="Times New Roman" panose="02020603050405020304" pitchFamily="18" charset="0"/>
              </a:rPr>
              <a:t>Ölümsüz, güzel ve çetin </a:t>
            </a:r>
          </a:p>
          <a:p>
            <a:r>
              <a:rPr lang="tr-TR" i="1" dirty="0">
                <a:latin typeface="Times New Roman" panose="02020603050405020304" pitchFamily="18" charset="0"/>
                <a:cs typeface="Times New Roman" panose="02020603050405020304" pitchFamily="18" charset="0"/>
              </a:rPr>
              <a:t>Ezgisidir dolaşan bütün evreni, </a:t>
            </a:r>
          </a:p>
          <a:p>
            <a:r>
              <a:rPr lang="tr-TR" i="1" dirty="0">
                <a:latin typeface="Times New Roman" panose="02020603050405020304" pitchFamily="18" charset="0"/>
                <a:cs typeface="Times New Roman" panose="02020603050405020304" pitchFamily="18" charset="0"/>
              </a:rPr>
              <a:t>Bilinen, bilinmeyen ıssızlıkları </a:t>
            </a:r>
          </a:p>
          <a:p>
            <a:r>
              <a:rPr lang="tr-TR" i="1" dirty="0">
                <a:latin typeface="Times New Roman" panose="02020603050405020304" pitchFamily="18" charset="0"/>
                <a:cs typeface="Times New Roman" panose="02020603050405020304" pitchFamily="18" charset="0"/>
              </a:rPr>
              <a:t>Canımı, tüylerimi sarmada şimdi </a:t>
            </a:r>
          </a:p>
          <a:p>
            <a:r>
              <a:rPr lang="tr-TR" i="1" dirty="0">
                <a:latin typeface="Times New Roman" panose="02020603050405020304" pitchFamily="18" charset="0"/>
                <a:cs typeface="Times New Roman" panose="02020603050405020304" pitchFamily="18" charset="0"/>
              </a:rPr>
              <a:t>Kendi rüzgârıyla vurgun.... </a:t>
            </a:r>
          </a:p>
          <a:p>
            <a:r>
              <a:rPr lang="tr-TR" i="1" dirty="0">
                <a:latin typeface="Times New Roman" panose="02020603050405020304" pitchFamily="18" charset="0"/>
                <a:cs typeface="Times New Roman" panose="02020603050405020304" pitchFamily="18" charset="0"/>
              </a:rPr>
              <a:t>Sarıyor yeşil.</a:t>
            </a:r>
          </a:p>
          <a:p>
            <a:r>
              <a:rPr lang="tr-TR" dirty="0">
                <a:latin typeface="Times New Roman" panose="02020603050405020304" pitchFamily="18" charset="0"/>
                <a:cs typeface="Times New Roman" panose="02020603050405020304" pitchFamily="18" charset="0"/>
              </a:rPr>
              <a:t>			</a:t>
            </a:r>
          </a:p>
          <a:p>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Ahmed</a:t>
            </a:r>
            <a:r>
              <a:rPr lang="tr-TR" dirty="0">
                <a:latin typeface="Times New Roman" panose="02020603050405020304" pitchFamily="18" charset="0"/>
                <a:cs typeface="Times New Roman" panose="02020603050405020304" pitchFamily="18" charset="0"/>
              </a:rPr>
              <a:t> Arif, "Suskun"</a:t>
            </a:r>
          </a:p>
          <a:p>
            <a:endParaRPr lang="tr-TR" dirty="0"/>
          </a:p>
        </p:txBody>
      </p:sp>
    </p:spTree>
    <p:extLst>
      <p:ext uri="{BB962C8B-B14F-4D97-AF65-F5344CB8AC3E}">
        <p14:creationId xmlns:p14="http://schemas.microsoft.com/office/powerpoint/2010/main" val="2717232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Eşiğine Ulaştığın Kent </a:t>
            </a:r>
            <a:r>
              <a:rPr lang="tr-TR" dirty="0" smtClean="0"/>
              <a:t>(7)</a:t>
            </a:r>
            <a:endParaRPr lang="tr-TR" dirty="0"/>
          </a:p>
        </p:txBody>
      </p:sp>
      <p:sp>
        <p:nvSpPr>
          <p:cNvPr id="3" name="İçerik Yer Tutucusu 2"/>
          <p:cNvSpPr>
            <a:spLocks noGrp="1"/>
          </p:cNvSpPr>
          <p:nvPr>
            <p:ph idx="1"/>
          </p:nvPr>
        </p:nvSpPr>
        <p:spPr/>
        <p:txBody>
          <a:bodyPr>
            <a:normAutofit fontScale="85000" lnSpcReduction="20000"/>
          </a:bodyPr>
          <a:lstStyle/>
          <a:p>
            <a:r>
              <a:rPr lang="tr-TR" b="1" dirty="0"/>
              <a:t>Bir kentin ruhuna yansıyanlar</a:t>
            </a:r>
          </a:p>
          <a:p>
            <a:r>
              <a:rPr lang="tr-TR" dirty="0" smtClean="0"/>
              <a:t>Bir </a:t>
            </a:r>
            <a:r>
              <a:rPr lang="tr-TR" dirty="0"/>
              <a:t>kenti anlamak, onun ruhuna varabilmek için biraz da ona doğru böylesi yolculuklara çıkmak gerekiyor. İçtekinin rengini da aramak yerine, dıştakileri içe taşımak kaçınılmaz gibi geliyor bana</a:t>
            </a:r>
          </a:p>
          <a:p>
            <a:r>
              <a:rPr lang="tr-TR" dirty="0" smtClean="0"/>
              <a:t>İşte</a:t>
            </a:r>
            <a:r>
              <a:rPr lang="tr-TR" dirty="0"/>
              <a:t>, seni daha ilk adımda, </a:t>
            </a:r>
            <a:r>
              <a:rPr lang="tr-TR" dirty="0" err="1"/>
              <a:t>Ksenophon'un</a:t>
            </a:r>
            <a:r>
              <a:rPr lang="tr-TR" dirty="0"/>
              <a:t> </a:t>
            </a:r>
            <a:r>
              <a:rPr lang="tr-TR" dirty="0" err="1"/>
              <a:t>Onbinlerin</a:t>
            </a:r>
            <a:r>
              <a:rPr lang="tr-TR" dirty="0"/>
              <a:t> </a:t>
            </a:r>
            <a:r>
              <a:rPr lang="tr-TR" dirty="0" err="1"/>
              <a:t>Dönüşü’ne</a:t>
            </a:r>
            <a:r>
              <a:rPr lang="tr-TR" dirty="0"/>
              <a:t> götüren de bu olsa gerek! Sümerler, Akadlar, Asurlular, </a:t>
            </a:r>
            <a:r>
              <a:rPr lang="tr-TR" dirty="0" err="1"/>
              <a:t>Hurriler</a:t>
            </a:r>
            <a:r>
              <a:rPr lang="tr-TR" dirty="0"/>
              <a:t>, Hititler, Urartular, </a:t>
            </a:r>
            <a:r>
              <a:rPr lang="tr-TR" dirty="0" err="1"/>
              <a:t>Aramiler</a:t>
            </a:r>
            <a:r>
              <a:rPr lang="tr-TR" dirty="0"/>
              <a:t>, </a:t>
            </a:r>
            <a:r>
              <a:rPr lang="tr-TR" dirty="0" err="1"/>
              <a:t>Keldaniler</a:t>
            </a:r>
            <a:r>
              <a:rPr lang="tr-TR" dirty="0"/>
              <a:t>, bir çağın sesi, rengiydi sana. </a:t>
            </a:r>
            <a:r>
              <a:rPr lang="tr-TR" dirty="0" err="1"/>
              <a:t>Ksenophon'un</a:t>
            </a:r>
            <a:r>
              <a:rPr lang="tr-TR" dirty="0"/>
              <a:t> geçtiği yörelerin dili, tarihi de bunları anlatıyordu. </a:t>
            </a:r>
            <a:r>
              <a:rPr lang="tr-TR" dirty="0" err="1"/>
              <a:t>Karduk</a:t>
            </a:r>
            <a:r>
              <a:rPr lang="tr-TR" dirty="0"/>
              <a:t> ülkesine dönüyorsun yüzünü. Yüzyıl savaşlarının ezinciyle bakıyorsun bu altüst olan hayatlara. Yakında Botan Çayı'na ulaşacaksın sen de. Cizre'ye değin gidebileceğin bir yolculuk bu. Sonra dönüp, Mardin'e, Midyat'a, Hasankeyf'e ulaşacaksın. Yerin anlamı, tarihin diliyle yüzleşeceksin.</a:t>
            </a:r>
          </a:p>
          <a:p>
            <a:r>
              <a:rPr lang="tr-TR" dirty="0" smtClean="0"/>
              <a:t>Bir </a:t>
            </a:r>
            <a:r>
              <a:rPr lang="tr-TR" dirty="0"/>
              <a:t>kente bakmak, bir kentte yaşamak duygumuzu en çok besleyen de tarihinin bu yüzü olmalı diye düşünüyorsun, Diyarbakır'a ilk adımında. "Daha ne çok söz var oraya dair edilecek, ne çok yer var bu kentte gezilecek" diyorsun içinden.</a:t>
            </a:r>
          </a:p>
          <a:p>
            <a:endParaRPr lang="tr-TR" dirty="0"/>
          </a:p>
        </p:txBody>
      </p:sp>
    </p:spTree>
    <p:extLst>
      <p:ext uri="{BB962C8B-B14F-4D97-AF65-F5344CB8AC3E}">
        <p14:creationId xmlns:p14="http://schemas.microsoft.com/office/powerpoint/2010/main" val="1722526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Eşiğine Ulaştığın Kent </a:t>
            </a:r>
            <a:r>
              <a:rPr lang="tr-TR" dirty="0" smtClean="0"/>
              <a:t>(8)</a:t>
            </a:r>
            <a:endParaRPr lang="tr-TR" dirty="0"/>
          </a:p>
        </p:txBody>
      </p:sp>
      <p:sp>
        <p:nvSpPr>
          <p:cNvPr id="3" name="İçerik Yer Tutucusu 2"/>
          <p:cNvSpPr>
            <a:spLocks noGrp="1"/>
          </p:cNvSpPr>
          <p:nvPr>
            <p:ph idx="1"/>
          </p:nvPr>
        </p:nvSpPr>
        <p:spPr>
          <a:xfrm>
            <a:off x="838200" y="1825624"/>
            <a:ext cx="10515600" cy="5032375"/>
          </a:xfrm>
        </p:spPr>
        <p:txBody>
          <a:bodyPr>
            <a:normAutofit fontScale="70000" lnSpcReduction="20000"/>
          </a:bodyPr>
          <a:lstStyle/>
          <a:p>
            <a:r>
              <a:rPr lang="tr-TR" dirty="0"/>
              <a:t>Bu kentin rengine, sesine kavuşmak, yıllarca ayrı düşülen sılaya dönmek gibi bir duyguyla sarmalıyor seni. Henüz kıyısındasın kentin. Gelip oturduğun Deliller Hanı'nın o havuzlu bahçesinde bir yön bulmaya çalışıyorsun. Bu kenti adımlayabileceğin, Zümrüdüanka'nın diliyle başlangıcın </a:t>
            </a:r>
            <a:r>
              <a:rPr lang="tr-TR" dirty="0" err="1"/>
              <a:t>sesi'ne</a:t>
            </a:r>
            <a:r>
              <a:rPr lang="tr-TR" dirty="0"/>
              <a:t> dönmek istiyorsun yüzünü</a:t>
            </a:r>
            <a:r>
              <a:rPr lang="tr-TR" dirty="0" smtClean="0"/>
              <a:t>:</a:t>
            </a:r>
          </a:p>
          <a:p>
            <a:endParaRPr lang="tr-TR" dirty="0"/>
          </a:p>
          <a:p>
            <a:pPr marL="0" indent="0">
              <a:buNone/>
            </a:pPr>
            <a:r>
              <a:rPr lang="tr-TR" dirty="0" smtClean="0"/>
              <a:t>		</a:t>
            </a:r>
            <a:r>
              <a:rPr lang="tr-TR" sz="2600" dirty="0" smtClean="0"/>
              <a:t>Gitmeliyim </a:t>
            </a:r>
            <a:r>
              <a:rPr lang="tr-TR" sz="2600" dirty="0"/>
              <a:t>bu gece</a:t>
            </a:r>
          </a:p>
          <a:p>
            <a:pPr marL="0" indent="0">
              <a:buNone/>
            </a:pPr>
            <a:r>
              <a:rPr lang="tr-TR" sz="2600" dirty="0"/>
              <a:t>		Ben bütün açık pencerelerden bu bölgenin </a:t>
            </a:r>
          </a:p>
          <a:p>
            <a:pPr marL="0" indent="0">
              <a:buNone/>
            </a:pPr>
            <a:r>
              <a:rPr lang="tr-TR" sz="2600" dirty="0"/>
              <a:t>		İnsanları ile konuştum, </a:t>
            </a:r>
          </a:p>
          <a:p>
            <a:pPr marL="0" indent="0">
              <a:buNone/>
            </a:pPr>
            <a:r>
              <a:rPr lang="tr-TR" sz="2600" dirty="0"/>
              <a:t>		Ama zamana benzer, tek kelime bile duymadım.</a:t>
            </a:r>
          </a:p>
          <a:p>
            <a:pPr marL="0" indent="0">
              <a:buNone/>
            </a:pPr>
            <a:r>
              <a:rPr lang="tr-TR" sz="2600" dirty="0"/>
              <a:t>		Hiç kimse aşk dolu gözlerle toprağa bakmadı. </a:t>
            </a:r>
          </a:p>
          <a:p>
            <a:pPr marL="0" indent="0">
              <a:buNone/>
            </a:pPr>
            <a:r>
              <a:rPr lang="tr-TR" sz="2600" dirty="0"/>
              <a:t>		Hiç kimse bahçenin görünümüne tutkun olmadı.</a:t>
            </a:r>
          </a:p>
          <a:p>
            <a:pPr marL="0" indent="0">
              <a:buNone/>
            </a:pPr>
            <a:r>
              <a:rPr lang="tr-TR" sz="2600" dirty="0"/>
              <a:t>		Kederliyim; bir bulut gibi.</a:t>
            </a:r>
          </a:p>
          <a:p>
            <a:pPr marL="0" indent="0">
              <a:buNone/>
            </a:pPr>
            <a:r>
              <a:rPr lang="tr-TR" sz="2600" dirty="0"/>
              <a:t>		Hiç kimse bahçedeki küçük kargayı ciddiye almadı. </a:t>
            </a:r>
          </a:p>
          <a:p>
            <a:pPr marL="0" indent="0">
              <a:buNone/>
            </a:pPr>
            <a:r>
              <a:rPr lang="tr-TR" sz="2600" dirty="0"/>
              <a:t>		Gitmeliyim bu gece.¹</a:t>
            </a:r>
          </a:p>
          <a:p>
            <a:pPr marL="0" indent="0">
              <a:buNone/>
            </a:pPr>
            <a:r>
              <a:rPr lang="tr-TR" sz="2600" dirty="0" smtClean="0"/>
              <a:t>		____________________________________________</a:t>
            </a:r>
            <a:endParaRPr lang="tr-TR" sz="2600" dirty="0"/>
          </a:p>
          <a:p>
            <a:pPr marL="0" indent="0">
              <a:buNone/>
            </a:pPr>
            <a:r>
              <a:rPr lang="tr-TR" sz="2600" dirty="0" smtClean="0"/>
              <a:t>		1</a:t>
            </a:r>
            <a:r>
              <a:rPr lang="tr-TR" sz="2600" dirty="0"/>
              <a:t>. </a:t>
            </a:r>
            <a:r>
              <a:rPr lang="tr-TR" sz="2600" dirty="0" err="1"/>
              <a:t>Sohrab</a:t>
            </a:r>
            <a:r>
              <a:rPr lang="tr-TR" sz="2600" dirty="0"/>
              <a:t> </a:t>
            </a:r>
            <a:r>
              <a:rPr lang="tr-TR" sz="2600" dirty="0" err="1"/>
              <a:t>Sepehri</a:t>
            </a:r>
            <a:r>
              <a:rPr lang="tr-TR" sz="2600" dirty="0"/>
              <a:t>, Başlangıcın Sesi, çev. Cavit Mukaddes. </a:t>
            </a:r>
          </a:p>
        </p:txBody>
      </p:sp>
    </p:spTree>
    <p:extLst>
      <p:ext uri="{BB962C8B-B14F-4D97-AF65-F5344CB8AC3E}">
        <p14:creationId xmlns:p14="http://schemas.microsoft.com/office/powerpoint/2010/main" val="2614695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Eşiğine Ulaştığın Kent </a:t>
            </a:r>
            <a:r>
              <a:rPr lang="tr-TR" dirty="0" smtClean="0"/>
              <a:t>(9)</a:t>
            </a:r>
            <a:endParaRPr lang="tr-TR" dirty="0"/>
          </a:p>
        </p:txBody>
      </p:sp>
      <p:sp>
        <p:nvSpPr>
          <p:cNvPr id="3" name="İçerik Yer Tutucusu 2"/>
          <p:cNvSpPr>
            <a:spLocks noGrp="1"/>
          </p:cNvSpPr>
          <p:nvPr>
            <p:ph idx="1"/>
          </p:nvPr>
        </p:nvSpPr>
        <p:spPr>
          <a:xfrm>
            <a:off x="838200" y="1825624"/>
            <a:ext cx="10515600" cy="5032375"/>
          </a:xfrm>
        </p:spPr>
        <p:txBody>
          <a:bodyPr>
            <a:normAutofit fontScale="77500" lnSpcReduction="20000"/>
          </a:bodyPr>
          <a:lstStyle/>
          <a:p>
            <a:r>
              <a:rPr lang="tr-TR" dirty="0"/>
              <a:t> «Diyarbakır’ı adım adım dolaşmalıyım" diyorsun içinden. "Bir başka kentin eşiğine varmadan, bu kenti solumalı önce" düşünceni kanatlandıran buluşmaya dönüyorsun yüzünü. Birazdan dostlarınla buluşup, masalını yitiren dev'in² çocukluk yurduna birlikte adım atacaksınız. Onun, yazıp da okuyamadığım dediği kenti, bu kez de sözleriyle anlatacaktı size. Çocukluğunun izlerinden bir ömrün akıp giden günlerine dönecektiniz. Bir kenti anlamanın bir kentte yaşamakla mümkün olabileceğinin sırrını da size verecekti o masal ülkesinin çocuğu! Sevinci bir bayrak gibi yüzünde dalga dalgaydı. O yaşadığı sokağın, günlerini geçirdiği avlunun gölgesini arayan bakışlarıyla yola düşecektiniz birazdan. Eşiğin ötesine geçecektiniz onun sözleriyle. Kent daha bir anlam kazanacaktı sizde.</a:t>
            </a:r>
          </a:p>
          <a:p>
            <a:pPr marL="0" indent="0">
              <a:buNone/>
            </a:pPr>
            <a:r>
              <a:rPr lang="tr-TR" dirty="0"/>
              <a:t>__________________________</a:t>
            </a:r>
          </a:p>
          <a:p>
            <a:pPr marL="0" indent="0">
              <a:buNone/>
            </a:pPr>
            <a:r>
              <a:rPr lang="tr-TR" dirty="0"/>
              <a:t>2. </a:t>
            </a:r>
            <a:r>
              <a:rPr lang="tr-TR" i="1" dirty="0"/>
              <a:t>Masalını Yitiren Dev</a:t>
            </a:r>
            <a:r>
              <a:rPr lang="tr-TR" dirty="0"/>
              <a:t>, Adnan </a:t>
            </a:r>
            <a:r>
              <a:rPr lang="tr-TR" dirty="0" err="1"/>
              <a:t>Binyazar'ın</a:t>
            </a:r>
            <a:r>
              <a:rPr lang="tr-TR" dirty="0"/>
              <a:t> anı-romanı. Bir toplantı için gittiğimiz Diyarbakır'da, </a:t>
            </a:r>
            <a:r>
              <a:rPr lang="tr-TR" dirty="0" err="1"/>
              <a:t>Binyazar</a:t>
            </a:r>
            <a:r>
              <a:rPr lang="tr-TR" dirty="0"/>
              <a:t>, bizleri (Müge </a:t>
            </a:r>
            <a:r>
              <a:rPr lang="tr-TR" dirty="0" err="1"/>
              <a:t>Iplikçi</a:t>
            </a:r>
            <a:r>
              <a:rPr lang="tr-TR" dirty="0"/>
              <a:t>, Ruşen Çakır, Semih Gümüş) çocukluğunun geçtiği sokaklarda gezindirmişti. </a:t>
            </a:r>
            <a:r>
              <a:rPr lang="tr-TR" i="1" dirty="0"/>
              <a:t>Masalını Yitiren </a:t>
            </a:r>
            <a:r>
              <a:rPr lang="tr-TR" i="1" dirty="0" err="1"/>
              <a:t>Dev</a:t>
            </a:r>
            <a:r>
              <a:rPr lang="tr-TR" dirty="0" err="1"/>
              <a:t>'de</a:t>
            </a:r>
            <a:r>
              <a:rPr lang="tr-TR" dirty="0"/>
              <a:t> anlatılanların coğrafyasında dolaşmıştık uzunca bir süre.</a:t>
            </a:r>
          </a:p>
          <a:p>
            <a:endParaRPr lang="tr-TR" dirty="0"/>
          </a:p>
          <a:p>
            <a:pPr marL="0" indent="0">
              <a:buNone/>
            </a:pPr>
            <a:r>
              <a:rPr lang="tr-TR" dirty="0" smtClean="0"/>
              <a:t>	Feridun </a:t>
            </a:r>
            <a:r>
              <a:rPr lang="tr-TR" dirty="0"/>
              <a:t>Andaç, «Eşiğine Ulaştığın Kent", </a:t>
            </a:r>
            <a:r>
              <a:rPr lang="tr-TR" i="1" dirty="0"/>
              <a:t>Yedi Deniz Beş Bucak </a:t>
            </a:r>
            <a:r>
              <a:rPr lang="tr-TR" dirty="0"/>
              <a:t>(Haz. Alpay 		Kabacalı), Dünya Kitapları, İstanbul, 2004, s. 409-413</a:t>
            </a:r>
            <a:endParaRPr lang="tr-TR" sz="2600" dirty="0"/>
          </a:p>
        </p:txBody>
      </p:sp>
    </p:spTree>
    <p:extLst>
      <p:ext uri="{BB962C8B-B14F-4D97-AF65-F5344CB8AC3E}">
        <p14:creationId xmlns:p14="http://schemas.microsoft.com/office/powerpoint/2010/main" val="1269108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Röportaj (Mülakat/Söyleşi) (1)</a:t>
            </a:r>
            <a:endParaRPr lang="tr-TR" dirty="0"/>
          </a:p>
        </p:txBody>
      </p:sp>
      <p:sp>
        <p:nvSpPr>
          <p:cNvPr id="3" name="İçerik Yer Tutucusu 2"/>
          <p:cNvSpPr>
            <a:spLocks noGrp="1"/>
          </p:cNvSpPr>
          <p:nvPr>
            <p:ph idx="1"/>
          </p:nvPr>
        </p:nvSpPr>
        <p:spPr/>
        <p:txBody>
          <a:bodyPr/>
          <a:lstStyle/>
          <a:p>
            <a:r>
              <a:rPr lang="tr-TR" dirty="0"/>
              <a:t>Daha çok sanatçı, bilim adamı, siyasetçi, yönetici gibi kişilerle yapılan ve soru-yanıt temelinde gerçekleşen konuşmaların; yazılı olarak gazete, dergi ya da internet ortamında yayımlanmış şeklidir. Bir konuda farklı kişilerle ya da aynı kişiyle ardı ardına yapılan röportajlara “</a:t>
            </a:r>
            <a:r>
              <a:rPr lang="tr-TR" dirty="0">
                <a:solidFill>
                  <a:srgbClr val="C00000"/>
                </a:solidFill>
              </a:rPr>
              <a:t>dizi röportaj</a:t>
            </a:r>
            <a:r>
              <a:rPr lang="tr-TR" dirty="0"/>
              <a:t>” (nehir söyleşi) denmektedir. </a:t>
            </a:r>
          </a:p>
          <a:p>
            <a:endParaRPr lang="tr-TR" dirty="0"/>
          </a:p>
        </p:txBody>
      </p:sp>
    </p:spTree>
    <p:extLst>
      <p:ext uri="{BB962C8B-B14F-4D97-AF65-F5344CB8AC3E}">
        <p14:creationId xmlns:p14="http://schemas.microsoft.com/office/powerpoint/2010/main" val="18209511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Röportaj (Mülakat/Söyleşi) (2)</a:t>
            </a:r>
            <a:endParaRPr lang="tr-TR" dirty="0"/>
          </a:p>
        </p:txBody>
      </p:sp>
      <p:sp>
        <p:nvSpPr>
          <p:cNvPr id="3" name="İçerik Yer Tutucusu 2"/>
          <p:cNvSpPr>
            <a:spLocks noGrp="1"/>
          </p:cNvSpPr>
          <p:nvPr>
            <p:ph idx="1"/>
          </p:nvPr>
        </p:nvSpPr>
        <p:spPr/>
        <p:txBody>
          <a:bodyPr/>
          <a:lstStyle/>
          <a:p>
            <a:r>
              <a:rPr lang="tr-TR" dirty="0"/>
              <a:t>Röportaj için mülakat ve söyleşi sözcükleri de kullanılmaktadır. Mülakat sözcüğünün kullanımında yavaş yavaş bir azalma gözlenirken, eskiden “sohbet” türündeki yazılar için kullanılan “söyleşi” sözcüğünün ise gitgide röportaj karşılığı olarak benimsenmeye ve bu anlamda kullanılmaya başlandığı dikkati çekmektedir. </a:t>
            </a:r>
          </a:p>
          <a:p>
            <a:r>
              <a:rPr lang="tr-TR" dirty="0"/>
              <a:t>Röportaj, kayıt cihazlarıyla yapılıp yazıya dökülebileceği gibi günümüzün teknik olanakları ile internet ortamında yazışarak da yapılabilmektedir. Ayrıca bu metinler, çeşitli görsel ögelerle bezenerek daha renkli, canlı ve samimi bir hâle de getirilmektedir. </a:t>
            </a:r>
          </a:p>
          <a:p>
            <a:endParaRPr lang="tr-TR" dirty="0"/>
          </a:p>
        </p:txBody>
      </p:sp>
    </p:spTree>
    <p:extLst>
      <p:ext uri="{BB962C8B-B14F-4D97-AF65-F5344CB8AC3E}">
        <p14:creationId xmlns:p14="http://schemas.microsoft.com/office/powerpoint/2010/main" val="14788152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Röportaj (Mülakat/Söyleşi) (3)</a:t>
            </a:r>
            <a:endParaRPr lang="tr-TR" dirty="0"/>
          </a:p>
        </p:txBody>
      </p:sp>
      <p:sp>
        <p:nvSpPr>
          <p:cNvPr id="3" name="İçerik Yer Tutucusu 2"/>
          <p:cNvSpPr>
            <a:spLocks noGrp="1"/>
          </p:cNvSpPr>
          <p:nvPr>
            <p:ph idx="1"/>
          </p:nvPr>
        </p:nvSpPr>
        <p:spPr/>
        <p:txBody>
          <a:bodyPr/>
          <a:lstStyle/>
          <a:p>
            <a:r>
              <a:rPr lang="tr-TR" dirty="0"/>
              <a:t>Başarılı bir röportaj için ön araştırma ve hazırlık yapılması gerekir. Sorular, uzun ve yorucu olmamalı; konuşulan kişinin, açık ifadelerle yanıt vermesini sağlayacak özellikte olmalıdır. </a:t>
            </a:r>
            <a:endParaRPr lang="tr-TR" dirty="0" smtClean="0"/>
          </a:p>
          <a:p>
            <a:r>
              <a:rPr lang="tr-TR" dirty="0" smtClean="0"/>
              <a:t>Soru-yanıt </a:t>
            </a:r>
            <a:r>
              <a:rPr lang="tr-TR" dirty="0"/>
              <a:t>sürecinin mekanik bir işleyişe dönüşmemesi için de metne akıcılık kazandıran ve pasajları birbirine bağlayan ifadeler kullanmaya özen gösterilmelidir. </a:t>
            </a:r>
            <a:endParaRPr lang="tr-TR" dirty="0" smtClean="0"/>
          </a:p>
          <a:p>
            <a:r>
              <a:rPr lang="tr-TR" dirty="0" smtClean="0"/>
              <a:t>Burada</a:t>
            </a:r>
            <a:r>
              <a:rPr lang="tr-TR" dirty="0"/>
              <a:t>, röportajı yapan kişinin deneyim ve becerisi önemli rol oynar. </a:t>
            </a:r>
          </a:p>
        </p:txBody>
      </p:sp>
    </p:spTree>
    <p:extLst>
      <p:ext uri="{BB962C8B-B14F-4D97-AF65-F5344CB8AC3E}">
        <p14:creationId xmlns:p14="http://schemas.microsoft.com/office/powerpoint/2010/main" val="41860340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Röportaj (Mülakat/Söyleşi) (4)</a:t>
            </a:r>
            <a:endParaRPr lang="tr-TR" dirty="0"/>
          </a:p>
        </p:txBody>
      </p:sp>
      <p:sp>
        <p:nvSpPr>
          <p:cNvPr id="3" name="İçerik Yer Tutucusu 2"/>
          <p:cNvSpPr>
            <a:spLocks noGrp="1"/>
          </p:cNvSpPr>
          <p:nvPr>
            <p:ph idx="1"/>
          </p:nvPr>
        </p:nvSpPr>
        <p:spPr/>
        <p:txBody>
          <a:bodyPr/>
          <a:lstStyle/>
          <a:p>
            <a:r>
              <a:rPr lang="tr-TR" dirty="0"/>
              <a:t>Sorular, öncesinde ya da kendi içinde bir ölçüde yorum ve yargılar da barındırabilir; ama bu, bir tür yarışa ya da tartışmaya dönüştürülmeden, asıl amacın karşıdaki kişiyi konuşturmak ve onun söyleyeceklerini yönlendirmek olduğunu unutturmamalı. </a:t>
            </a:r>
          </a:p>
          <a:p>
            <a:r>
              <a:rPr lang="tr-TR" dirty="0"/>
              <a:t>Röportaj yapılan kişiye, kamuoyunun ya da izler çevresinin merak ettiği konulardaki görüşlerinin yanı sıra daha özel, daha ayrıntıya dönük birkaç sorunun da yöneltilmesi, okurun ilgi ve beğenisini artırabilir. Soruların özgünlüğü ve düzeyi, röportajın kalitesini de belirler. </a:t>
            </a:r>
          </a:p>
          <a:p>
            <a:pPr marL="0" indent="0">
              <a:buNone/>
            </a:pPr>
            <a:endParaRPr lang="tr-TR" dirty="0"/>
          </a:p>
        </p:txBody>
      </p:sp>
    </p:spTree>
    <p:extLst>
      <p:ext uri="{BB962C8B-B14F-4D97-AF65-F5344CB8AC3E}">
        <p14:creationId xmlns:p14="http://schemas.microsoft.com/office/powerpoint/2010/main" val="29948364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Röportaj (Mülakat/Söyleşi) (5)</a:t>
            </a:r>
            <a:endParaRPr lang="tr-TR" dirty="0"/>
          </a:p>
        </p:txBody>
      </p:sp>
      <p:sp>
        <p:nvSpPr>
          <p:cNvPr id="3" name="İçerik Yer Tutucusu 2"/>
          <p:cNvSpPr>
            <a:spLocks noGrp="1"/>
          </p:cNvSpPr>
          <p:nvPr>
            <p:ph idx="1"/>
          </p:nvPr>
        </p:nvSpPr>
        <p:spPr/>
        <p:txBody>
          <a:bodyPr/>
          <a:lstStyle/>
          <a:p>
            <a:r>
              <a:rPr lang="tr-TR" dirty="0"/>
              <a:t>Röportajlar, ilgili olduğu alan için belge niteliği taşırlar. </a:t>
            </a:r>
          </a:p>
          <a:p>
            <a:endParaRPr lang="tr-TR" dirty="0"/>
          </a:p>
          <a:p>
            <a:r>
              <a:rPr lang="tr-TR" dirty="0"/>
              <a:t>Bu türün örneklerini veren kimi yazarlarımız şunlardır: Ruşen Eşref </a:t>
            </a:r>
            <a:r>
              <a:rPr lang="tr-TR" dirty="0" err="1"/>
              <a:t>Ünaydın</a:t>
            </a:r>
            <a:r>
              <a:rPr lang="tr-TR" dirty="0"/>
              <a:t> (Diyorlar ki), Hikmet Feridun Es (Bugün de Diyorlar ki), Fikret </a:t>
            </a:r>
            <a:r>
              <a:rPr lang="tr-TR" dirty="0" err="1"/>
              <a:t>Otyam</a:t>
            </a:r>
            <a:r>
              <a:rPr lang="tr-TR" dirty="0"/>
              <a:t> (Gide Gide 1-11), Yaşar Kemal (Bu Diyar Baştanbaşa), Mustafa Baydar (Edebiyatçılarımız Ne Diyorlar?), Necmi Onur (Unuttuğumuz Doğu), Mete Akyol (</a:t>
            </a:r>
            <a:r>
              <a:rPr lang="tr-TR" dirty="0" err="1"/>
              <a:t>Düzenzedeler</a:t>
            </a:r>
            <a:r>
              <a:rPr lang="tr-TR" dirty="0"/>
              <a:t>)…</a:t>
            </a:r>
          </a:p>
        </p:txBody>
      </p:sp>
    </p:spTree>
    <p:extLst>
      <p:ext uri="{BB962C8B-B14F-4D97-AF65-F5344CB8AC3E}">
        <p14:creationId xmlns:p14="http://schemas.microsoft.com/office/powerpoint/2010/main" val="19157675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Röportaj (Mülakat/Söyleşi) (6) - Örnek</a:t>
            </a:r>
            <a:endParaRPr lang="tr-TR" dirty="0"/>
          </a:p>
        </p:txBody>
      </p:sp>
      <p:sp>
        <p:nvSpPr>
          <p:cNvPr id="4" name="İçerik Yer Tutucusu 3"/>
          <p:cNvSpPr>
            <a:spLocks noGrp="1"/>
          </p:cNvSpPr>
          <p:nvPr>
            <p:ph idx="1"/>
          </p:nvPr>
        </p:nvSpPr>
        <p:spPr/>
        <p:txBody>
          <a:bodyPr/>
          <a:lstStyle/>
          <a:p>
            <a:endParaRPr lang="tr-TR"/>
          </a:p>
        </p:txBody>
      </p:sp>
      <p:pic>
        <p:nvPicPr>
          <p:cNvPr id="5" name="İçerik Yer Tutucusu 3">
            <a:extLst>
              <a:ext uri="{FF2B5EF4-FFF2-40B4-BE49-F238E27FC236}">
                <a16:creationId xmlns:a16="http://schemas.microsoft.com/office/drawing/2014/main" id="{8064EEB9-A187-05E0-B3F7-14BE0B0A1AA1}"/>
              </a:ext>
            </a:extLst>
          </p:cNvPr>
          <p:cNvPicPr>
            <a:picLocks noChangeAspect="1"/>
          </p:cNvPicPr>
          <p:nvPr/>
        </p:nvPicPr>
        <p:blipFill>
          <a:blip r:embed="rId2"/>
          <a:stretch>
            <a:fillRect/>
          </a:stretch>
        </p:blipFill>
        <p:spPr>
          <a:xfrm>
            <a:off x="4564082" y="1634504"/>
            <a:ext cx="3351743" cy="5223496"/>
          </a:xfrm>
          <a:prstGeom prst="rect">
            <a:avLst/>
          </a:prstGeom>
        </p:spPr>
      </p:pic>
    </p:spTree>
    <p:extLst>
      <p:ext uri="{BB962C8B-B14F-4D97-AF65-F5344CB8AC3E}">
        <p14:creationId xmlns:p14="http://schemas.microsoft.com/office/powerpoint/2010/main" val="18099561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fi-FI" dirty="0"/>
              <a:t>Çetin Altan ile Bir </a:t>
            </a:r>
            <a:r>
              <a:rPr lang="fi-FI" dirty="0" smtClean="0"/>
              <a:t>Konuşma</a:t>
            </a:r>
            <a:r>
              <a:rPr lang="tr-TR" dirty="0" smtClean="0"/>
              <a:t> (1)</a:t>
            </a:r>
            <a:endParaRPr lang="tr-TR" dirty="0"/>
          </a:p>
        </p:txBody>
      </p:sp>
      <p:sp>
        <p:nvSpPr>
          <p:cNvPr id="3" name="İçerik Yer Tutucusu 2"/>
          <p:cNvSpPr>
            <a:spLocks noGrp="1"/>
          </p:cNvSpPr>
          <p:nvPr>
            <p:ph idx="1"/>
          </p:nvPr>
        </p:nvSpPr>
        <p:spPr/>
        <p:txBody>
          <a:bodyPr>
            <a:normAutofit fontScale="85000" lnSpcReduction="10000"/>
          </a:bodyPr>
          <a:lstStyle/>
          <a:p>
            <a:r>
              <a:rPr lang="tr-TR" dirty="0"/>
              <a:t>Çağına layık olmak diye bir şey var. Yediğin ekmeğe, içtiğin suya, okuduğun kitaba, girdiğin düşünceye, konuştuğun kişiye, içinde yaşadığın halka, insanlara layık olmak diye bir şey var. Sonra hak etmek diye de bir şey var. Yediğin ekmeği hak etmek, aldığın ünü hak etmek, sevdiğini, sevildiğini hak etmek diye de bir şey var.</a:t>
            </a:r>
          </a:p>
          <a:p>
            <a:r>
              <a:rPr lang="tr-TR" dirty="0"/>
              <a:t>Yazarlık namuslu iştir. Hele bizimki gibi Doğu toplumlarında yazarlık çok namuslu, çok güzel, çok kahırlı, çok zor bir iştir. Bizde yazarlığı hak edebilmek öylesine belalı bir iştir ki, bu işin içinden alnının akıyla çıkmış kişi o kadar çok değildir.</a:t>
            </a:r>
          </a:p>
          <a:p>
            <a:r>
              <a:rPr lang="tr-TR" dirty="0"/>
              <a:t>Bizde gazetecilik, bizde kitapçılık çok ilkel bir durumda olduğu için bizim yazarlarımız o gazeteci hürlüğünü, o yazarlık hürlüğünü hiçbir zaman tatmamışlardır. Sait Faik adını bilmeyen yoktur. Benim için dünyadaki büyük hikayecilerden biridir. Bu Sait Faik’in en güzel romanı Medarı Maişet Motoru bir ünlü Babıali kitapçısında beş yıl beklemiş, basılmamıştır. Sonunda Sait kitabını kendi parasıyla bastırmıştı.</a:t>
            </a:r>
          </a:p>
          <a:p>
            <a:pPr marL="0" indent="0">
              <a:buNone/>
            </a:pPr>
            <a:endParaRPr lang="tr-TR" dirty="0"/>
          </a:p>
        </p:txBody>
      </p:sp>
    </p:spTree>
    <p:extLst>
      <p:ext uri="{BB962C8B-B14F-4D97-AF65-F5344CB8AC3E}">
        <p14:creationId xmlns:p14="http://schemas.microsoft.com/office/powerpoint/2010/main" val="25881216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fi-FI" dirty="0"/>
              <a:t>Çetin Altan ile Bir </a:t>
            </a:r>
            <a:r>
              <a:rPr lang="fi-FI" dirty="0" smtClean="0"/>
              <a:t>Konuşma</a:t>
            </a:r>
            <a:r>
              <a:rPr lang="tr-TR" dirty="0" smtClean="0"/>
              <a:t> (2)</a:t>
            </a:r>
            <a:endParaRPr lang="tr-TR" dirty="0"/>
          </a:p>
        </p:txBody>
      </p:sp>
      <p:sp>
        <p:nvSpPr>
          <p:cNvPr id="3" name="İçerik Yer Tutucusu 2"/>
          <p:cNvSpPr>
            <a:spLocks noGrp="1"/>
          </p:cNvSpPr>
          <p:nvPr>
            <p:ph idx="1"/>
          </p:nvPr>
        </p:nvSpPr>
        <p:spPr/>
        <p:txBody>
          <a:bodyPr>
            <a:normAutofit fontScale="92500" lnSpcReduction="20000"/>
          </a:bodyPr>
          <a:lstStyle/>
          <a:p>
            <a:r>
              <a:rPr lang="tr-TR" dirty="0"/>
              <a:t>Eline bir rotatif nasılsa geçirmiş birisi kendisini rotatifin sahibi saydığı kadar, o rotatifle yazıları basılan yazarın da sahibi sayıyor. Şimdiye kadar bu böyle olmuştur. Anlı sanlı, o ünü bütün memleketi sarmış yazarlar iki paralık </a:t>
            </a:r>
            <a:r>
              <a:rPr lang="tr-TR" dirty="0" err="1"/>
              <a:t>rotatifçinin</a:t>
            </a:r>
            <a:r>
              <a:rPr lang="tr-TR" dirty="0"/>
              <a:t> karşısında nasıl iki büklüm olmuşlardır, bunu Babıali’de yaşayan herkes bilir. Ve bunu da herkes bir olaymış gibi kabul eder. Babıali yazara herhangi bir kimseden daha aşağılık davranmıştır.</a:t>
            </a:r>
          </a:p>
          <a:p>
            <a:r>
              <a:rPr lang="tr-TR" dirty="0"/>
              <a:t>Yazarların sahipleri onları istedikleri gibi kullanmışlardır. Babıali düşüncenin, düşünce namusunun olmadığı bir yer olmuştur çoğu zaman. Gazete sahibi küçücük faydası için sağa sola yalpa vururken zavallı, malı olan, azıcık şöhrete ve bir parça ekmeğe satın aldığı yazarı da sürüklemiştir. Şu yazıcılık tarihimize bakarsak başımız döner, bu bir fırdöndüler tarihidir.</a:t>
            </a:r>
          </a:p>
          <a:p>
            <a:r>
              <a:rPr lang="tr-TR" dirty="0"/>
              <a:t>Daha yakın tarihimizden biliyoruz, bir yazar, gazete Mustafa Kemalci olduğu zaman Mustafa Kemalci olmuş, faşizmi tuttuğu zaman faşist olmuştur.</a:t>
            </a:r>
          </a:p>
        </p:txBody>
      </p:sp>
    </p:spTree>
    <p:extLst>
      <p:ext uri="{BB962C8B-B14F-4D97-AF65-F5344CB8AC3E}">
        <p14:creationId xmlns:p14="http://schemas.microsoft.com/office/powerpoint/2010/main" val="20281306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fi-FI" dirty="0"/>
              <a:t>Çetin Altan ile Bir </a:t>
            </a:r>
            <a:r>
              <a:rPr lang="fi-FI" dirty="0" smtClean="0"/>
              <a:t>Konuşma</a:t>
            </a:r>
            <a:r>
              <a:rPr lang="tr-TR" dirty="0" smtClean="0"/>
              <a:t> (3)</a:t>
            </a:r>
            <a:endParaRPr lang="tr-TR" dirty="0"/>
          </a:p>
        </p:txBody>
      </p:sp>
      <p:sp>
        <p:nvSpPr>
          <p:cNvPr id="3" name="İçerik Yer Tutucusu 2"/>
          <p:cNvSpPr>
            <a:spLocks noGrp="1"/>
          </p:cNvSpPr>
          <p:nvPr>
            <p:ph idx="1"/>
          </p:nvPr>
        </p:nvSpPr>
        <p:spPr/>
        <p:txBody>
          <a:bodyPr>
            <a:normAutofit fontScale="92500" lnSpcReduction="20000"/>
          </a:bodyPr>
          <a:lstStyle/>
          <a:p>
            <a:r>
              <a:rPr lang="tr-TR" dirty="0"/>
              <a:t>Bütün Babıali boyunca da satılık olmamış, yiğit yazarlar olmamış mı, olmaz olur mu? Olmaması doğaya aykırıdır. Babıali’ye karşı koyan bu yazarlar, ki birçoklarını biliyor, tanıyoruz, kan kusa kusa, açlıktan, ya da hastane köşelerinde ölmüşlerdir. Bugün unutulmuş olan bu yazarlar düşünce tarihimizin şerefi olarak Türk milleti yaşadıkça anılacaklardır.</a:t>
            </a:r>
          </a:p>
          <a:p>
            <a:r>
              <a:rPr lang="tr-TR" dirty="0"/>
              <a:t>Niçin bu haldeyiz, biliyor musunuz, hala binlerce köy toprak altında, milyonlarca insan mağara çağını niçin yaşıyor, biliyor musunuz, bizde düşüncesini satan yazar çoğunlukta olduğu için.</a:t>
            </a:r>
          </a:p>
          <a:p>
            <a:r>
              <a:rPr lang="tr-TR" dirty="0"/>
              <a:t>Bir milletin başına büyük felaketler gelir. Büyük küçük felaketler… Örneğin o memleket iç ve dış sömürücülerin istilasına uğrar. Bu gerçekten büyük bir felakettir. Fakat memleketin yazarları, aydınları bu istilaya karşı koymazlarsa, işte bu, felaketlerin felaketidir. Ya korktuklarından, ya da satılmışlıklarından karşı koyamazlar. İkisi de aynı kapıya çıkar.</a:t>
            </a:r>
          </a:p>
        </p:txBody>
      </p:sp>
    </p:spTree>
    <p:extLst>
      <p:ext uri="{BB962C8B-B14F-4D97-AF65-F5344CB8AC3E}">
        <p14:creationId xmlns:p14="http://schemas.microsoft.com/office/powerpoint/2010/main" val="10092862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fi-FI" dirty="0"/>
              <a:t>Çetin Altan ile Bir </a:t>
            </a:r>
            <a:r>
              <a:rPr lang="fi-FI" dirty="0" smtClean="0"/>
              <a:t>Konuşma</a:t>
            </a:r>
            <a:r>
              <a:rPr lang="tr-TR" dirty="0" smtClean="0"/>
              <a:t> (4)</a:t>
            </a:r>
            <a:endParaRPr lang="tr-TR" dirty="0"/>
          </a:p>
        </p:txBody>
      </p:sp>
      <p:sp>
        <p:nvSpPr>
          <p:cNvPr id="3" name="İçerik Yer Tutucusu 2"/>
          <p:cNvSpPr>
            <a:spLocks noGrp="1"/>
          </p:cNvSpPr>
          <p:nvPr>
            <p:ph idx="1"/>
          </p:nvPr>
        </p:nvSpPr>
        <p:spPr/>
        <p:txBody>
          <a:bodyPr>
            <a:normAutofit fontScale="77500" lnSpcReduction="20000"/>
          </a:bodyPr>
          <a:lstStyle/>
          <a:p>
            <a:r>
              <a:rPr lang="tr-TR" dirty="0"/>
              <a:t>Bir milletin başına daha büyük bir felaket gelir. Toprağı ve kültürü sömürücüler tarafından öldürülür. Bu ölüme karşı da o milletin insanları karşı koymazlar, yazarları, aydınları ses çıkarmazlarsa işte bu da toptan ölümdür. Ölümden daha kötü, daha büyük, ölümlerin en iğrencidir.</a:t>
            </a:r>
          </a:p>
          <a:p>
            <a:r>
              <a:rPr lang="tr-TR" dirty="0"/>
              <a:t>Karanlık günler yaşıyoruz. Türk milleti çok karanlık günler yaşadı. Bazı milletlerin direnme güçleri vardır. Bu o milletin başlıca özelliğidir. Bazıları bizim direnme gücümüzün olmadığını sanırlar. Onlar aldanmışlardır. Anadolu tarihine bakacak olursak bu tarih başkaldırmalar, direnmeler tarihidir. Bir gün gerçek bir Anadolu tarihinin yazılmasını isterdim.</a:t>
            </a:r>
          </a:p>
          <a:p>
            <a:r>
              <a:rPr lang="tr-TR" dirty="0"/>
              <a:t>Uzun sözün kısası biz şimdi, bugünlerde felaketlerin en büyüğüne ulaşmış değiliz. Başımızda türlü belalar var. Büyük çıkmazlarda bocalıyoruz ama, ışığımız yok değil.</a:t>
            </a:r>
          </a:p>
          <a:p>
            <a:r>
              <a:rPr lang="tr-TR" dirty="0"/>
              <a:t>Namuslu, her şeye rağmen ölümü ve açlığı göze almış, direnen, sonuna kadar da direnecek yazarlarımız var. Gerçekleri ne pahasına olursa olsun Türk milletine ulaştıracak insanlarımız, yazarlarımız. Türk milleti hiçbir çağda bu kadar mutlu olmadı, çünkü hiçbir çağda onun yazarları bu kadar kesin belayı göze almadı. Açlığı, sürünmeyi, hakareti böylesine göze almadı. İkbali, şöhreti, parayı böylesine tepmeyi göze almadı.</a:t>
            </a:r>
          </a:p>
        </p:txBody>
      </p:sp>
    </p:spTree>
    <p:extLst>
      <p:ext uri="{BB962C8B-B14F-4D97-AF65-F5344CB8AC3E}">
        <p14:creationId xmlns:p14="http://schemas.microsoft.com/office/powerpoint/2010/main" val="13839944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fi-FI" dirty="0"/>
              <a:t>Çetin Altan ile Bir </a:t>
            </a:r>
            <a:r>
              <a:rPr lang="fi-FI" dirty="0" smtClean="0"/>
              <a:t>Konuşma</a:t>
            </a:r>
            <a:r>
              <a:rPr lang="tr-TR" dirty="0" smtClean="0"/>
              <a:t> (5)</a:t>
            </a:r>
            <a:endParaRPr lang="tr-TR" dirty="0"/>
          </a:p>
        </p:txBody>
      </p:sp>
      <p:sp>
        <p:nvSpPr>
          <p:cNvPr id="3" name="İçerik Yer Tutucusu 2"/>
          <p:cNvSpPr>
            <a:spLocks noGrp="1"/>
          </p:cNvSpPr>
          <p:nvPr>
            <p:ph idx="1"/>
          </p:nvPr>
        </p:nvSpPr>
        <p:spPr/>
        <p:txBody>
          <a:bodyPr>
            <a:normAutofit fontScale="77500" lnSpcReduction="20000"/>
          </a:bodyPr>
          <a:lstStyle/>
          <a:p>
            <a:r>
              <a:rPr lang="tr-TR" dirty="0"/>
              <a:t>Nadir Nadiler, İlhan Selçuklar, Çetin Altanlar, Turhan Selçuklar, Orhan Kemaller, Sabahattin Eyuboğlular, Melih Cevdetler… Daha da sayabilirim. Cevat Fehmiler… Bu isimlerden bir teki bile düşünce tarihimizi şereflendirmeye yeter. Düşünce kavgası tarihimizi.</a:t>
            </a:r>
          </a:p>
          <a:p>
            <a:r>
              <a:rPr lang="tr-TR" dirty="0"/>
              <a:t>Çetin’in evine, onunla konuşmaya giderken Çetin’le yapacağım konuşmaya böyle başlamayı kuruyordum:</a:t>
            </a:r>
          </a:p>
          <a:p>
            <a:r>
              <a:rPr lang="tr-TR" dirty="0"/>
              <a:t>Türkiye’nin büyük meseleleri var. Bu meselelere hiç kimse dokunmuyor. Bana kalırsa dokunmayacaklar da. Bunlar tabular. Korkutucu, ürkütücü meseleler. Suyun gözünü tutmuşlar. Bu meselelerin üstesinden gelmedikçe de, hiçbirinin üstesinden gelemeyeceğimizi de biliyoruz. Bu meseleleri de seninle çok çok konuştuk. Şimdi de Yön okuyucuları için bana bu dokunulmaz meselelerden birkaçını söyler misin?</a:t>
            </a:r>
          </a:p>
          <a:p>
            <a:r>
              <a:rPr lang="tr-TR" dirty="0"/>
              <a:t>“Bunlardan birincisi Türk basınının içyüzüdür. Kazanç mekanizmasının ne olduğunu kedinin pisliğini saklar gibi saklamak zorunda olan bir basın o memleketin gerçeklerini halka söyleyemez.”</a:t>
            </a:r>
          </a:p>
          <a:p>
            <a:r>
              <a:rPr lang="tr-TR" dirty="0"/>
              <a:t>Niçin söyleyemez</a:t>
            </a:r>
            <a:r>
              <a:rPr lang="tr-TR" dirty="0" smtClean="0"/>
              <a:t>?</a:t>
            </a:r>
            <a:endParaRPr lang="tr-TR" dirty="0"/>
          </a:p>
        </p:txBody>
      </p:sp>
    </p:spTree>
    <p:extLst>
      <p:ext uri="{BB962C8B-B14F-4D97-AF65-F5344CB8AC3E}">
        <p14:creationId xmlns:p14="http://schemas.microsoft.com/office/powerpoint/2010/main" val="28915358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fi-FI" dirty="0"/>
              <a:t>Çetin Altan ile Bir </a:t>
            </a:r>
            <a:r>
              <a:rPr lang="fi-FI" dirty="0" smtClean="0"/>
              <a:t>Konuşma</a:t>
            </a:r>
            <a:r>
              <a:rPr lang="tr-TR" dirty="0" smtClean="0"/>
              <a:t> (6)</a:t>
            </a:r>
            <a:endParaRPr lang="tr-TR" dirty="0"/>
          </a:p>
        </p:txBody>
      </p:sp>
      <p:sp>
        <p:nvSpPr>
          <p:cNvPr id="4" name="İçerik Yer Tutucusu 3"/>
          <p:cNvSpPr>
            <a:spLocks noGrp="1"/>
          </p:cNvSpPr>
          <p:nvPr>
            <p:ph idx="1"/>
          </p:nvPr>
        </p:nvSpPr>
        <p:spPr/>
        <p:txBody>
          <a:bodyPr/>
          <a:lstStyle/>
          <a:p>
            <a:endParaRPr lang="tr-TR"/>
          </a:p>
        </p:txBody>
      </p:sp>
      <p:pic>
        <p:nvPicPr>
          <p:cNvPr id="5" name="İçerik Yer Tutucusu 8">
            <a:extLst>
              <a:ext uri="{FF2B5EF4-FFF2-40B4-BE49-F238E27FC236}">
                <a16:creationId xmlns:a16="http://schemas.microsoft.com/office/drawing/2014/main" id="{6FE26CFA-BB39-9DF7-0C36-48B1B8C7BCD5}"/>
              </a:ext>
            </a:extLst>
          </p:cNvPr>
          <p:cNvPicPr>
            <a:picLocks noChangeAspect="1"/>
          </p:cNvPicPr>
          <p:nvPr/>
        </p:nvPicPr>
        <p:blipFill>
          <a:blip r:embed="rId2"/>
          <a:stretch>
            <a:fillRect/>
          </a:stretch>
        </p:blipFill>
        <p:spPr>
          <a:xfrm>
            <a:off x="2449334" y="1840289"/>
            <a:ext cx="3485492" cy="4322010"/>
          </a:xfrm>
          <a:prstGeom prst="rect">
            <a:avLst/>
          </a:prstGeom>
        </p:spPr>
      </p:pic>
      <p:pic>
        <p:nvPicPr>
          <p:cNvPr id="6" name="İçerik Yer Tutucusu 9">
            <a:extLst>
              <a:ext uri="{FF2B5EF4-FFF2-40B4-BE49-F238E27FC236}">
                <a16:creationId xmlns:a16="http://schemas.microsoft.com/office/drawing/2014/main" id="{BDE7E98F-B0E8-D3A8-C246-6A19C9579308}"/>
              </a:ext>
            </a:extLst>
          </p:cNvPr>
          <p:cNvPicPr>
            <a:picLocks noChangeAspect="1"/>
          </p:cNvPicPr>
          <p:nvPr/>
        </p:nvPicPr>
        <p:blipFill>
          <a:blip r:embed="rId3"/>
          <a:stretch>
            <a:fillRect/>
          </a:stretch>
        </p:blipFill>
        <p:spPr>
          <a:xfrm>
            <a:off x="6096000" y="1825624"/>
            <a:ext cx="3353880" cy="4322011"/>
          </a:xfrm>
          <a:prstGeom prst="rect">
            <a:avLst/>
          </a:prstGeom>
        </p:spPr>
      </p:pic>
    </p:spTree>
    <p:extLst>
      <p:ext uri="{BB962C8B-B14F-4D97-AF65-F5344CB8AC3E}">
        <p14:creationId xmlns:p14="http://schemas.microsoft.com/office/powerpoint/2010/main" val="6611352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fi-FI" dirty="0"/>
              <a:t>Çetin Altan ile Bir </a:t>
            </a:r>
            <a:r>
              <a:rPr lang="fi-FI" dirty="0" smtClean="0"/>
              <a:t>Konuşma</a:t>
            </a:r>
            <a:r>
              <a:rPr lang="tr-TR" dirty="0" smtClean="0"/>
              <a:t> (7)</a:t>
            </a:r>
            <a:endParaRPr lang="tr-TR" dirty="0"/>
          </a:p>
        </p:txBody>
      </p:sp>
      <p:sp>
        <p:nvSpPr>
          <p:cNvPr id="4" name="İçerik Yer Tutucusu 3"/>
          <p:cNvSpPr>
            <a:spLocks noGrp="1"/>
          </p:cNvSpPr>
          <p:nvPr>
            <p:ph idx="1"/>
          </p:nvPr>
        </p:nvSpPr>
        <p:spPr/>
        <p:txBody>
          <a:bodyPr>
            <a:normAutofit fontScale="77500" lnSpcReduction="20000"/>
          </a:bodyPr>
          <a:lstStyle/>
          <a:p>
            <a:r>
              <a:rPr lang="tr-TR" dirty="0"/>
              <a:t>“Şunun için söyleyemez ki, o memleketin sefaletine ve perişanlığına sebep olan milletlerarası sömürücülüğün tam ortasında kolu kanadı gizli iplerle oynatılan renkli bir kukla durumundadır. Yerli ve yabancı şirketlerin bu gazetelere ilan yolu karşılığı verdikleri, sözde devlet siyasetini denetleyecek güçte görünen makina sahiplerini sermaye birlik gruplarına karşı bükük boyunlu bırakmakta. Bağımsızlıklarını haykırdıkları hâlde hemen hemen hiçbiri para aldıkları şirketlerle Türk halkının iktisadi ilintilerini, kâr nispetlerini, vergi meselelerini su üzerine çıkaramazlar. Böylesine, bir bakıma satılmış sayılabilecek bir basın, memleket gerçeklerine ve düşüncesine elbette ışık tutamaz. Çünkü ilancıların faydalarıyla memleketin faydası hiçbir zaman bağdaşamaz. Birisi aksa, ötekisi kara. Bunu da uzun uzun açıklamak gerekliğini duymuyorum. Bir memleketin fikir hayatı ilancıların elinde böylesine karanlıkta kalmışsa o memleket lanetlerin en büyüğüne uğramış demektir. Dünyanın hiçbir memleketinde, hiçbir basın böylesine ilancıların kulu kölesi olmamıştır. Basın ya ilancıların faydalarını savunacak ya da yok olacaktır. Yok olmayı göze alacaktır. Çünkü bir gazete 25 kuruşa satılır ve 25 kuruştan daha fazlaya mal olur. Hayatı ilana bağlıdır. Türk düşüncesini kurtaracak, basın hürriyetini sağlayacak, bence bugün için tek çare ilansız gazetedir. Çünkü bu anda gazeteler ilana karşı koyacak gücü ve fikir yüceliğini kendilerinde bulamıyorlar</a:t>
            </a:r>
            <a:r>
              <a:rPr lang="tr-TR" dirty="0" smtClean="0"/>
              <a:t>.”</a:t>
            </a:r>
            <a:endParaRPr lang="tr-TR" dirty="0"/>
          </a:p>
        </p:txBody>
      </p:sp>
    </p:spTree>
    <p:extLst>
      <p:ext uri="{BB962C8B-B14F-4D97-AF65-F5344CB8AC3E}">
        <p14:creationId xmlns:p14="http://schemas.microsoft.com/office/powerpoint/2010/main" val="21471945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fi-FI" dirty="0"/>
              <a:t>Çetin Altan ile Bir </a:t>
            </a:r>
            <a:r>
              <a:rPr lang="fi-FI" dirty="0" smtClean="0"/>
              <a:t>Konuşma</a:t>
            </a:r>
            <a:r>
              <a:rPr lang="tr-TR" dirty="0" smtClean="0"/>
              <a:t> (8)</a:t>
            </a:r>
            <a:endParaRPr lang="tr-TR" dirty="0"/>
          </a:p>
        </p:txBody>
      </p:sp>
      <p:sp>
        <p:nvSpPr>
          <p:cNvPr id="4" name="İçerik Yer Tutucusu 3"/>
          <p:cNvSpPr>
            <a:spLocks noGrp="1"/>
          </p:cNvSpPr>
          <p:nvPr>
            <p:ph idx="1"/>
          </p:nvPr>
        </p:nvSpPr>
        <p:spPr/>
        <p:txBody>
          <a:bodyPr>
            <a:normAutofit fontScale="85000" lnSpcReduction="20000"/>
          </a:bodyPr>
          <a:lstStyle/>
          <a:p>
            <a:r>
              <a:rPr lang="tr-TR" dirty="0"/>
              <a:t>Ben bir şeye şaşıyorum. Sen, daha öteki yazarlarımız, bugün gerçek bir demokrasiyi savunuyorsunuz. İvazsız yalansız, bir gerçek demokrasinin savunuculuğunu yapıyorsunuz. Ben hepinizin yazılarını yıllardan bu yana okurum. Demokrasi aleyhtarı tek satırınızı görmedim. Demokrasiyi rotatif sahiplerinin sizlerden daha çok savunması gerekmez mi? Bir diktatörlüğün onlara kaça mal olacağını ancak Allah bilir. Gerçek bir demokrasiyi savunan sizlerin başına gelen belalara şaşıyorum. Türkiye’de demokratik sistemi istemeyen kimsenin bulunmaması gerek. Gerçek bir demokrasi bizim basınımızın da işine gelmeli. Ama çok yazık, görüyoruz ki, bu basın </a:t>
            </a:r>
            <a:r>
              <a:rPr lang="tr-TR" dirty="0" err="1"/>
              <a:t>kısıntısız</a:t>
            </a:r>
            <a:r>
              <a:rPr lang="tr-TR" dirty="0"/>
              <a:t>, gerçek bir demokrasinin aleyhindedir. Bense bunu onların faydalarıyla bir türlü bağdaştıramıyorum. Ne yapmak istiyorlar, gerçekten on dört yıldır içinde olduğum hâlde bunların düşüncelerini anlamadım gitti. İnsan bindiği dalı böylesine keser mi, pes vallahi, ben anlamadım. Bir basının, Türkiye gibi bir memleketin basınının, demokrasiyi yerleştirmekten başka kaygıları olmayan sizler gibi savaşçı kalemleri baş tacı etmeleri gerekmez mi? Üstelik de…</a:t>
            </a:r>
          </a:p>
        </p:txBody>
      </p:sp>
    </p:spTree>
    <p:extLst>
      <p:ext uri="{BB962C8B-B14F-4D97-AF65-F5344CB8AC3E}">
        <p14:creationId xmlns:p14="http://schemas.microsoft.com/office/powerpoint/2010/main" val="38025601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fi-FI" dirty="0"/>
              <a:t>Çetin Altan ile Bir </a:t>
            </a:r>
            <a:r>
              <a:rPr lang="fi-FI" dirty="0" smtClean="0"/>
              <a:t>Konuşma</a:t>
            </a:r>
            <a:r>
              <a:rPr lang="tr-TR" dirty="0" smtClean="0"/>
              <a:t> (9)</a:t>
            </a:r>
            <a:endParaRPr lang="tr-TR" dirty="0"/>
          </a:p>
        </p:txBody>
      </p:sp>
      <p:sp>
        <p:nvSpPr>
          <p:cNvPr id="4" name="İçerik Yer Tutucusu 3"/>
          <p:cNvSpPr>
            <a:spLocks noGrp="1"/>
          </p:cNvSpPr>
          <p:nvPr>
            <p:ph idx="1"/>
          </p:nvPr>
        </p:nvSpPr>
        <p:spPr/>
        <p:txBody>
          <a:bodyPr>
            <a:normAutofit fontScale="85000" lnSpcReduction="20000"/>
          </a:bodyPr>
          <a:lstStyle/>
          <a:p>
            <a:r>
              <a:rPr lang="tr-TR" dirty="0"/>
              <a:t>“Baş tacı mı? Baş tacı etmeleri şöyle dursun… Sana bir rakam söyleyeyim de meseleyi daha iyi anlatayım. Ayda altı yüz bin lira alan rotatif sahibi var. Bana para epeyce kördür gibi gelir. Demokrasi istemeyenlerin kendi durumları bu açıklıkta ortaya çıkacaktır çünkü. Demokrasi karanlıkta kalmış her köşe bucağa ışık tutar. Karanlıkta çalışanların işine gelmez demokrasi. Basınımızda demokrasiyi, gerçek demokrasiyi, her şeye rağmen savunmaya çalışanlar ışıktan korkmayanlardır. Işıktan korkacak kadar kirli işlere yatmış olmayanlardır. Demokratik gerçekler memleketin iktisadi platformunu da ortaya koyar. Böyle açık bir platformda milli gelir dağılımına göre, işletmecilik esaslarına göre, eşitlik, özgürlük ilkelerine göre Babıali basınının durumu epeyce falsoludur. Gerçek demokrasi bu falsoyu ister istemez ortaya çıkaracağı için demokrasiyi uyutmaya çalışırlar. Bu ise az önce senin şaştığın gibi derinliğinde kendi aleyhlerindedir. Demokrasiye giden yolda bir uyutursun iki uyutursun, sonra yolun yönü değişir. Bu da onların belalarını bulmaları demektir. Onların yerinde olsam, ne kadar zararım olursa olsun, sonuna kadar gerçek bir demokrasiyi savunurdum. Çünkü ne yaparlarsa yapsınlar falsolu durumları bir gün mümkünü yok açığa çıkacaktır.”</a:t>
            </a:r>
          </a:p>
        </p:txBody>
      </p:sp>
    </p:spTree>
    <p:extLst>
      <p:ext uri="{BB962C8B-B14F-4D97-AF65-F5344CB8AC3E}">
        <p14:creationId xmlns:p14="http://schemas.microsoft.com/office/powerpoint/2010/main" val="9880496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fi-FI" dirty="0"/>
              <a:t>Çetin Altan ile Bir </a:t>
            </a:r>
            <a:r>
              <a:rPr lang="fi-FI" dirty="0" smtClean="0"/>
              <a:t>Konuşma</a:t>
            </a:r>
            <a:r>
              <a:rPr lang="tr-TR" dirty="0" smtClean="0"/>
              <a:t> (10)</a:t>
            </a:r>
            <a:endParaRPr lang="tr-TR" dirty="0"/>
          </a:p>
        </p:txBody>
      </p:sp>
      <p:sp>
        <p:nvSpPr>
          <p:cNvPr id="4" name="İçerik Yer Tutucusu 3"/>
          <p:cNvSpPr>
            <a:spLocks noGrp="1"/>
          </p:cNvSpPr>
          <p:nvPr>
            <p:ph idx="1"/>
          </p:nvPr>
        </p:nvSpPr>
        <p:spPr/>
        <p:txBody>
          <a:bodyPr>
            <a:normAutofit fontScale="85000" lnSpcReduction="20000"/>
          </a:bodyPr>
          <a:lstStyle/>
          <a:p>
            <a:r>
              <a:rPr lang="tr-TR" dirty="0"/>
              <a:t>Ne yapalım, basınımız bu basın. Biz de yazarız. O kapıdan o kapıya kovula </a:t>
            </a:r>
            <a:r>
              <a:rPr lang="tr-TR" dirty="0" err="1"/>
              <a:t>kovula</a:t>
            </a:r>
            <a:r>
              <a:rPr lang="tr-TR" dirty="0"/>
              <a:t> yazmaktan başka çaremiz var mı? Ben iki üç yıldır gazetesizim. Romanlarım imdadıma yetişmeseydi gerçekten açtım. Aç değildim, hamallık yapardım. Ya da başka bir iş bulurdum. Şimdi benim durumumda kalmış, yüzüne bütün kapılar kapatılmış başka bir röportaj yazarını düşünün. Babıali’de sanırsam kapılar kötü gazeteci olduğum için yüzüme kapatılmadı.</a:t>
            </a:r>
          </a:p>
          <a:p>
            <a:r>
              <a:rPr lang="tr-TR" dirty="0"/>
              <a:t>“Demek istediğini anlıyorum. Bu basın kendi yolunda yürümeye istediği gibi devam etsin ve edecektir de. Dilediği gibi, manevi afyon ticaretini devam ettirsin. Türk halkı da boş durmuyor. O da bir yandan örgütleniyor. Onların karşısında özgür sendikaların gerçekten özgür gazeteleri özgür yazarlarla yakında dimdik duracaktır. Ben buna inanıyorum. Bir millet ömrü billah afyon yutmaz. Afyon tiryakiliği bir hastalıktır ve ilacı mutlaka bulunacaktır. Özgür sendikaların gazeteleri çıktığı zaman basın diye oynanan komedinin ne olduğunu işte o zaman göreceğiz. İşte o zaman okuyucular büyük gerçeklerin kendilerinden nasıl saklandığını anlayacaklardır.”</a:t>
            </a:r>
          </a:p>
          <a:p>
            <a:pPr marL="0" indent="0">
              <a:buNone/>
            </a:pPr>
            <a:endParaRPr lang="tr-TR" dirty="0"/>
          </a:p>
        </p:txBody>
      </p:sp>
    </p:spTree>
    <p:extLst>
      <p:ext uri="{BB962C8B-B14F-4D97-AF65-F5344CB8AC3E}">
        <p14:creationId xmlns:p14="http://schemas.microsoft.com/office/powerpoint/2010/main" val="20995976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fi-FI" dirty="0"/>
              <a:t>Çetin Altan ile Bir </a:t>
            </a:r>
            <a:r>
              <a:rPr lang="fi-FI" dirty="0" smtClean="0"/>
              <a:t>Konuşma</a:t>
            </a:r>
            <a:r>
              <a:rPr lang="tr-TR" dirty="0" smtClean="0"/>
              <a:t> (11)</a:t>
            </a:r>
            <a:endParaRPr lang="tr-TR" dirty="0"/>
          </a:p>
        </p:txBody>
      </p:sp>
      <p:sp>
        <p:nvSpPr>
          <p:cNvPr id="4" name="İçerik Yer Tutucusu 3"/>
          <p:cNvSpPr>
            <a:spLocks noGrp="1"/>
          </p:cNvSpPr>
          <p:nvPr>
            <p:ph idx="1"/>
          </p:nvPr>
        </p:nvSpPr>
        <p:spPr>
          <a:xfrm>
            <a:off x="838200" y="1825625"/>
            <a:ext cx="10515600" cy="4793836"/>
          </a:xfrm>
        </p:spPr>
        <p:txBody>
          <a:bodyPr>
            <a:normAutofit fontScale="77500" lnSpcReduction="20000"/>
          </a:bodyPr>
          <a:lstStyle/>
          <a:p>
            <a:r>
              <a:rPr lang="tr-TR" dirty="0"/>
              <a:t>Memleketimizin bugünkü perişan durumu… Bana göre toprağımız ölüyor. Kültürümüz yozlaştırılıyor. Çünkü kültürü yozlaştırılmamış bir millet her zaman sömürücülerin elinden kendisini kurtarabilir. Toprağımız iyice ölmeden, kültürümüz tamamen yozlaştırılmadan… Kurtuluşu sağlayabilecek miyiz? İleri aydınların bütün direnmelerine, insanüstü gayretlerine rağmen ben korkuyorum. Çünkü toprağımın yüzde doksan öldüğünü, yani acı çektiğini gözlerimle gördüm. Yani Türkiye ölüm kalım savaşındadır şimdi.</a:t>
            </a:r>
          </a:p>
          <a:p>
            <a:r>
              <a:rPr lang="tr-TR" dirty="0"/>
              <a:t>“Bir muayyen azınlığın akıl ve bilinçdışı, hak edilmemiş çıkarlarını anayasaya aykırı olarak bütün araçlarla devam ettirme çabaları çoğunluğun uyanmasını, yaratıcılığa yönelmesini ve memleketin imkanlarını bilimsel metotlarla en üst seviyesine ulaştırarak nasibini alıp, mutlu yaşamasını kösteklemektedir. Toprak reformunun, orman reformunun, mesken politikasının, sanayileşme hareketlerinin gereken köklü bir silkinmeyle en olumlu bir şekle sokulmaması bundandır. İki buçuk milyon köylü ailesi topraksızken yüz bin dönüme sahip toprak ağaları vardır. Bu toprak ağalarının servetlerinin tümü kimse tarafından bilinmemektedir. Kereste tüccarları, dış sömürücüyle iş birliği yapmış iç sömürücü, devlet eliyle zengin olan dış firmaların yaptıklarını devlete sokuşturarak bütçeden komisyon payı alan ithalatçı kliklerinin yarattıkları boş endüstri kalkınması, apartmancıların açıktan karları, ihracatçıların üretici köylülerden ucuza alıp, yabancı firmalarla ortak olarak dışarıya sattıkları ürünlerden kazanılan servet kimse tarafından bilinmemektedir.”</a:t>
            </a:r>
          </a:p>
        </p:txBody>
      </p:sp>
    </p:spTree>
    <p:extLst>
      <p:ext uri="{BB962C8B-B14F-4D97-AF65-F5344CB8AC3E}">
        <p14:creationId xmlns:p14="http://schemas.microsoft.com/office/powerpoint/2010/main" val="32330830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fi-FI" dirty="0"/>
              <a:t>Çetin Altan ile Bir </a:t>
            </a:r>
            <a:r>
              <a:rPr lang="fi-FI" dirty="0" smtClean="0"/>
              <a:t>Konuşma</a:t>
            </a:r>
            <a:r>
              <a:rPr lang="tr-TR" dirty="0" smtClean="0"/>
              <a:t> (12)</a:t>
            </a:r>
            <a:endParaRPr lang="tr-TR" dirty="0"/>
          </a:p>
        </p:txBody>
      </p:sp>
      <p:sp>
        <p:nvSpPr>
          <p:cNvPr id="4" name="İçerik Yer Tutucusu 3"/>
          <p:cNvSpPr>
            <a:spLocks noGrp="1"/>
          </p:cNvSpPr>
          <p:nvPr>
            <p:ph idx="1"/>
          </p:nvPr>
        </p:nvSpPr>
        <p:spPr>
          <a:xfrm>
            <a:off x="838200" y="1825625"/>
            <a:ext cx="10515600" cy="4793836"/>
          </a:xfrm>
        </p:spPr>
        <p:txBody>
          <a:bodyPr>
            <a:normAutofit fontScale="85000" lnSpcReduction="10000"/>
          </a:bodyPr>
          <a:lstStyle/>
          <a:p>
            <a:r>
              <a:rPr lang="tr-TR" dirty="0"/>
              <a:t>Birkaç tane de izin verirsen ben ekleyim. İsviçre bankalarındaki paralar. İsviçre’deki Türk fabrikaları. Bu fabrikalar Türkiye’de servetini garantide bulmayan zenginler tarafından kaçırılan dövizlerle kurulmuşlardır. Devam edelim.</a:t>
            </a:r>
          </a:p>
          <a:p>
            <a:r>
              <a:rPr lang="tr-TR" dirty="0"/>
              <a:t>“Evet, bütün bu paraların ne kadarı gerçek çalışanlara, ne kadarı vergi olarak devlete, ne kadarı yatırımlara yönelmekte… Dediğin gibi ne kadarı döviz olarak dışarda kalmaktadır. Bunu kimse bilmemektedir. Oysa planlanmış bir tarım endüstrisinin dış pazarlarda sağlayacağı gelir bugün pek perişan bir durumda olan tütün, pamuk, incir, üzüm, fındık işçi ırgat ve yanaşmalarını insan gibi yaşatacak niteliktedir. Bu işçilerin ırgatların arasında dört yüz, beş yüz lira bile kazanamayanlar var yılda. Evet, bir yılda.”</a:t>
            </a:r>
          </a:p>
          <a:p>
            <a:r>
              <a:rPr lang="tr-TR" dirty="0"/>
              <a:t>Biliyorum. Bütün bunlar tamam… Yurdun imdadına erken bir zamanda yetişmek imkânı bulunacak mı?</a:t>
            </a:r>
          </a:p>
          <a:p>
            <a:r>
              <a:rPr lang="tr-TR" dirty="0"/>
              <a:t>Onu soruyorum. Kültür yozlaşmadan, can çekişen toprak ölmeden… Hepimiz de açlıktan ölmeden.</a:t>
            </a:r>
          </a:p>
        </p:txBody>
      </p:sp>
    </p:spTree>
    <p:extLst>
      <p:ext uri="{BB962C8B-B14F-4D97-AF65-F5344CB8AC3E}">
        <p14:creationId xmlns:p14="http://schemas.microsoft.com/office/powerpoint/2010/main" val="24109947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fi-FI" dirty="0"/>
              <a:t>Çetin Altan ile Bir </a:t>
            </a:r>
            <a:r>
              <a:rPr lang="fi-FI" dirty="0" smtClean="0"/>
              <a:t>Konuşma</a:t>
            </a:r>
            <a:r>
              <a:rPr lang="tr-TR" dirty="0" smtClean="0"/>
              <a:t> (13)</a:t>
            </a:r>
            <a:endParaRPr lang="tr-TR" dirty="0"/>
          </a:p>
        </p:txBody>
      </p:sp>
      <p:sp>
        <p:nvSpPr>
          <p:cNvPr id="4" name="İçerik Yer Tutucusu 3"/>
          <p:cNvSpPr>
            <a:spLocks noGrp="1"/>
          </p:cNvSpPr>
          <p:nvPr>
            <p:ph idx="1"/>
          </p:nvPr>
        </p:nvSpPr>
        <p:spPr>
          <a:xfrm>
            <a:off x="838200" y="1825625"/>
            <a:ext cx="10515600" cy="4793836"/>
          </a:xfrm>
        </p:spPr>
        <p:txBody>
          <a:bodyPr>
            <a:normAutofit fontScale="92500" lnSpcReduction="20000"/>
          </a:bodyPr>
          <a:lstStyle/>
          <a:p>
            <a:r>
              <a:rPr lang="tr-TR" dirty="0"/>
              <a:t>“İlk iş memleketin aydınları, çıkarcıların oyunlarını olduğu gibi halka anlatmalıdırlar. Anlatma yolunu bulmalıdırlar. Doğruları söylemek her zaman zor olmuştur ama, mutlaka da bir yolu bulunmuştur. Doğrular ortaya çıktıkça, doğrular halka ulaştıkça tedbirlerin ve metotların ne olacağı daha iyi anlaşılacaktır. Şimdiki büyük mücadele ortadaki doğruları halka duyurmak isteyenlerle istemeyenler arasında cereyan etmektedir. Bütün vatanını sevenler, aydınlar, öğretmenler, gençler, bütünüyle Türkiye’nin zinde güçleri, tek kelimeyle kendilerini memleketlerine adamışlar, ne pahasına olursa olsun memleket menfaatlerinin aleyhine kişisel çıkarlarını güçlendirmemeye, kurmamaya çalışanlarla kendilerini satmamışlar birleşerek gizlenmek istenen gerçekleri kitlelere mutlaka duyurmak için her fedakarlığı göze aldıkça Türkiye’nin kurtulma hızı kimsenin tahmin edemeyeceği bir hızla gelişecektir.”</a:t>
            </a:r>
          </a:p>
          <a:p>
            <a:r>
              <a:rPr lang="tr-TR" dirty="0"/>
              <a:t>Ben diyorum ki, ne kadar hızla gelişirse gelişsin, ölüm de toprağımıza ve kültürümüze o kadar hızla yaklaşıyor. Ben diyorum ki, kurtuluş gününde elimizde bir şey kalacak mı?</a:t>
            </a:r>
          </a:p>
        </p:txBody>
      </p:sp>
    </p:spTree>
    <p:extLst>
      <p:ext uri="{BB962C8B-B14F-4D97-AF65-F5344CB8AC3E}">
        <p14:creationId xmlns:p14="http://schemas.microsoft.com/office/powerpoint/2010/main" val="6869720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fi-FI" dirty="0"/>
              <a:t>Çetin Altan ile Bir </a:t>
            </a:r>
            <a:r>
              <a:rPr lang="fi-FI" dirty="0" smtClean="0"/>
              <a:t>Konuşma</a:t>
            </a:r>
            <a:r>
              <a:rPr lang="tr-TR" dirty="0" smtClean="0"/>
              <a:t> (14)</a:t>
            </a:r>
            <a:endParaRPr lang="tr-TR" dirty="0"/>
          </a:p>
        </p:txBody>
      </p:sp>
      <p:sp>
        <p:nvSpPr>
          <p:cNvPr id="4" name="İçerik Yer Tutucusu 3"/>
          <p:cNvSpPr>
            <a:spLocks noGrp="1"/>
          </p:cNvSpPr>
          <p:nvPr>
            <p:ph idx="1"/>
          </p:nvPr>
        </p:nvSpPr>
        <p:spPr>
          <a:xfrm>
            <a:off x="838200" y="1825625"/>
            <a:ext cx="10515600" cy="4793836"/>
          </a:xfrm>
        </p:spPr>
        <p:txBody>
          <a:bodyPr>
            <a:normAutofit lnSpcReduction="10000"/>
          </a:bodyPr>
          <a:lstStyle/>
          <a:p>
            <a:r>
              <a:rPr lang="tr-TR" dirty="0"/>
              <a:t>“Türkiye’nin kaynakları çok zengindir. Öyle olmasaydı yabancı sermaye başımıza böylesine çullanır mıydı? Hem de Abdülhamid devrinden bu yana. O günden bu yana memleketin en güzel çocukları emperyalistlerin kurşunlarıyla can verirler miydi, binlerce, binlerce… Türkiye er geç kurtulacak, mutlu olacaktır halkımız. Bütün çabamız ve imanımız bunadır.”</a:t>
            </a:r>
          </a:p>
          <a:p>
            <a:r>
              <a:rPr lang="tr-TR" dirty="0"/>
              <a:t>Dünyada en değerli bir şey varsa o da umut olmalıdır. Umutsuz dünyanın Allah bin belasını versin. Çetin’e hak vermemek elde değil. Onlar toprağımızı öldürmeden, kültürümüzü yozlaştırmadan Türkiye’nin canını dişine takmış iyi insanları Kurtuluş Savaşında olduğu gibi halkıyla birleşerek her zorluğu alt edecektir. Bakın Kurtuluş Savaşındaki gibi Anadolu’da gene mantar gibi küçücük gazeteler çıkmaya başladı. Halk işi eline aldı alacak.</a:t>
            </a:r>
          </a:p>
        </p:txBody>
      </p:sp>
    </p:spTree>
    <p:extLst>
      <p:ext uri="{BB962C8B-B14F-4D97-AF65-F5344CB8AC3E}">
        <p14:creationId xmlns:p14="http://schemas.microsoft.com/office/powerpoint/2010/main" val="2025753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fi-FI" dirty="0"/>
              <a:t>Çetin Altan ile Bir </a:t>
            </a:r>
            <a:r>
              <a:rPr lang="fi-FI" dirty="0" smtClean="0"/>
              <a:t>Konuşma</a:t>
            </a:r>
            <a:r>
              <a:rPr lang="tr-TR" dirty="0" smtClean="0"/>
              <a:t> (15)</a:t>
            </a:r>
            <a:endParaRPr lang="tr-TR" dirty="0"/>
          </a:p>
        </p:txBody>
      </p:sp>
      <p:sp>
        <p:nvSpPr>
          <p:cNvPr id="4" name="İçerik Yer Tutucusu 3"/>
          <p:cNvSpPr>
            <a:spLocks noGrp="1"/>
          </p:cNvSpPr>
          <p:nvPr>
            <p:ph idx="1"/>
          </p:nvPr>
        </p:nvSpPr>
        <p:spPr>
          <a:xfrm>
            <a:off x="838200" y="1825625"/>
            <a:ext cx="10515600" cy="4793836"/>
          </a:xfrm>
        </p:spPr>
        <p:txBody>
          <a:bodyPr>
            <a:normAutofit fontScale="92500" lnSpcReduction="10000"/>
          </a:bodyPr>
          <a:lstStyle/>
          <a:p>
            <a:r>
              <a:rPr lang="tr-TR" dirty="0"/>
              <a:t>Çetin’i böyle görmemiştim. Böyle umutlu, böyle öfkeli, böyle bilinçli. İnanmış adamın güzelliği gibi güzellik yoktur bu dünyada.</a:t>
            </a:r>
          </a:p>
          <a:p>
            <a:r>
              <a:rPr lang="tr-TR" dirty="0"/>
              <a:t>Sözlerimi gene Çetin’in sözleriyle bitirmek istiyorum. Başa koyduğum sözlerle. Dileğim bütün iyi insanların, bütün yürekli, ışık gibi insanların böyle başlayıp, böyle bitmeleridir. Her zaman her zaman. Kıyamete kadar böyle.</a:t>
            </a:r>
          </a:p>
          <a:p>
            <a:r>
              <a:rPr lang="tr-TR" dirty="0"/>
              <a:t>“Ve yaşarsam da muvaffak olacağım, yaşamazsam da…” diyebilme mutluluğuna erişmeleridir.</a:t>
            </a:r>
          </a:p>
          <a:p>
            <a:r>
              <a:rPr lang="tr-TR" dirty="0"/>
              <a:t>5.3.1965</a:t>
            </a:r>
          </a:p>
          <a:p>
            <a:endParaRPr lang="tr-TR" dirty="0"/>
          </a:p>
          <a:p>
            <a:pPr marL="0" indent="0">
              <a:buNone/>
            </a:pPr>
            <a:r>
              <a:rPr lang="tr-TR" dirty="0" smtClean="0"/>
              <a:t>		</a:t>
            </a:r>
            <a:r>
              <a:rPr lang="tr-TR" sz="2600" b="1" dirty="0" smtClean="0"/>
              <a:t>Yaşar </a:t>
            </a:r>
            <a:r>
              <a:rPr lang="tr-TR" sz="2600" b="1" dirty="0"/>
              <a:t>Kemal, Bir Bulut Kaynıyor –Bu Diyar Baştanbaşa 4-</a:t>
            </a:r>
            <a:r>
              <a:rPr lang="tr-TR" sz="2600" dirty="0"/>
              <a:t>, 							İstanbul, YKY, 2009.</a:t>
            </a:r>
          </a:p>
          <a:p>
            <a:endParaRPr lang="tr-TR" dirty="0"/>
          </a:p>
        </p:txBody>
      </p:sp>
    </p:spTree>
    <p:extLst>
      <p:ext uri="{BB962C8B-B14F-4D97-AF65-F5344CB8AC3E}">
        <p14:creationId xmlns:p14="http://schemas.microsoft.com/office/powerpoint/2010/main" val="36783970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p:txBody>
          <a:bodyPr>
            <a:normAutofit/>
          </a:bodyPr>
          <a:lstStyle/>
          <a:p>
            <a:r>
              <a:rPr lang="tr-TR" dirty="0"/>
              <a:t>Ders Kitabı</a:t>
            </a:r>
          </a:p>
          <a:p>
            <a:r>
              <a:rPr lang="tr-TR" dirty="0"/>
              <a:t>Özdemir, E. (2007). Yazınsal Türler. Ankara: Bilgi Yayınevi.</a:t>
            </a:r>
          </a:p>
          <a:p>
            <a:r>
              <a:rPr lang="tr-TR" dirty="0"/>
              <a:t>Demir, N.-Yılmaz, E. (2009).Türk Dili Yazılı ve Sözlü Anlatım. Ankara: Nobel Yayın Dağıtım.</a:t>
            </a:r>
          </a:p>
          <a:p>
            <a:pPr marL="0" indent="0">
              <a:buNone/>
            </a:pPr>
            <a:endParaRPr lang="tr-TR" dirty="0"/>
          </a:p>
        </p:txBody>
      </p:sp>
    </p:spTree>
    <p:extLst>
      <p:ext uri="{BB962C8B-B14F-4D97-AF65-F5344CB8AC3E}">
        <p14:creationId xmlns:p14="http://schemas.microsoft.com/office/powerpoint/2010/main" val="35871439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SONRAKİ DERS</a:t>
            </a:r>
            <a:endParaRPr lang="tr-TR" dirty="0"/>
          </a:p>
        </p:txBody>
      </p:sp>
      <p:sp>
        <p:nvSpPr>
          <p:cNvPr id="3" name="İçerik Yer Tutucusu 2"/>
          <p:cNvSpPr>
            <a:spLocks noGrp="1"/>
          </p:cNvSpPr>
          <p:nvPr>
            <p:ph idx="1"/>
          </p:nvPr>
        </p:nvSpPr>
        <p:spPr/>
        <p:txBody>
          <a:bodyPr>
            <a:normAutofit/>
          </a:bodyPr>
          <a:lstStyle/>
          <a:p>
            <a:pPr marL="0" indent="0" algn="ctr">
              <a:buNone/>
            </a:pPr>
            <a:endParaRPr lang="tr-TR" sz="4400" dirty="0" smtClean="0"/>
          </a:p>
          <a:p>
            <a:pPr marL="0" indent="0" algn="ctr">
              <a:buNone/>
            </a:pPr>
            <a:endParaRPr lang="tr-TR" sz="4400" dirty="0"/>
          </a:p>
          <a:p>
            <a:pPr marL="0" indent="0" algn="ctr">
              <a:buNone/>
            </a:pPr>
            <a:r>
              <a:rPr lang="tr-TR" sz="4400" dirty="0" smtClean="0"/>
              <a:t>Anlatım </a:t>
            </a:r>
            <a:r>
              <a:rPr lang="tr-TR" sz="4400" smtClean="0"/>
              <a:t>Türleri </a:t>
            </a:r>
            <a:r>
              <a:rPr lang="tr-TR" sz="4400" smtClean="0"/>
              <a:t>7</a:t>
            </a:r>
            <a:endParaRPr lang="tr-TR" sz="4400" dirty="0"/>
          </a:p>
        </p:txBody>
      </p:sp>
    </p:spTree>
    <p:extLst>
      <p:ext uri="{BB962C8B-B14F-4D97-AF65-F5344CB8AC3E}">
        <p14:creationId xmlns:p14="http://schemas.microsoft.com/office/powerpoint/2010/main" val="40694950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6392</Words>
  <Application>Microsoft Office PowerPoint</Application>
  <PresentationFormat>Geniş ekran</PresentationFormat>
  <Paragraphs>242</Paragraphs>
  <Slides>55</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55</vt:i4>
      </vt:variant>
    </vt:vector>
  </HeadingPairs>
  <TitlesOfParts>
    <vt:vector size="61" baseType="lpstr">
      <vt:lpstr>Arial</vt:lpstr>
      <vt:lpstr>Calibri</vt:lpstr>
      <vt:lpstr>Calibri Light</vt:lpstr>
      <vt:lpstr>Times New Roman</vt:lpstr>
      <vt:lpstr>Wingdings</vt:lpstr>
      <vt:lpstr>Office Teması</vt:lpstr>
      <vt:lpstr>ANLATIM TÜRLERİ 5</vt:lpstr>
      <vt:lpstr>Eleştiri (1)</vt:lpstr>
      <vt:lpstr>Eleştiri (2)</vt:lpstr>
      <vt:lpstr>Eleştiri (3)</vt:lpstr>
      <vt:lpstr>Eleştiri (4)</vt:lpstr>
      <vt:lpstr>Eleştiri (5)</vt:lpstr>
      <vt:lpstr>Eleştiri (6)</vt:lpstr>
      <vt:lpstr>Eleştiri (7)</vt:lpstr>
      <vt:lpstr>Eleştiri (8)</vt:lpstr>
      <vt:lpstr>Eleştiri (9) - Örnek</vt:lpstr>
      <vt:lpstr>YAŞAR KEMAL'İN TENEKE'Sİ (1)</vt:lpstr>
      <vt:lpstr>YAŞAR KEMAL'İN TENEKE'Sİ (2)</vt:lpstr>
      <vt:lpstr>YAŞAR KEMAL'İN TENEKE'Sİ (3)</vt:lpstr>
      <vt:lpstr>YAŞAR KEMAL'İN TENEKE'Sİ (4)</vt:lpstr>
      <vt:lpstr>YAŞAR KEMAL'İN TENEKE'Sİ (5)</vt:lpstr>
      <vt:lpstr>YAŞAR KEMAL'İN TENEKE'Sİ (6)</vt:lpstr>
      <vt:lpstr>YAŞAR KEMAL'İN TENEKE'Sİ (7)</vt:lpstr>
      <vt:lpstr>YAŞAR KEMAL'İN TENEKE'Sİ (8)</vt:lpstr>
      <vt:lpstr>Gezi Yazısı (1)</vt:lpstr>
      <vt:lpstr>Gezi Yazısı (2)</vt:lpstr>
      <vt:lpstr>Gezi Yazısı (3)</vt:lpstr>
      <vt:lpstr>Gezi Yazısı (4)</vt:lpstr>
      <vt:lpstr>Gezi Yazısı (5) - Örnek</vt:lpstr>
      <vt:lpstr>Eşiğine Ulaştığın Kent (1)</vt:lpstr>
      <vt:lpstr>Eşiğine Ulaştığın Kent (2)</vt:lpstr>
      <vt:lpstr>Eşiğine Ulaştığın Kent (3)</vt:lpstr>
      <vt:lpstr>Eşiğine Ulaştığın Kent (4)</vt:lpstr>
      <vt:lpstr>Eşiğine Ulaştığın Kent (5)</vt:lpstr>
      <vt:lpstr>Eşiğine Ulaştığın Kent (6)</vt:lpstr>
      <vt:lpstr>Eşiğine Ulaştığın Kent (7)</vt:lpstr>
      <vt:lpstr>Eşiğine Ulaştığın Kent (8)</vt:lpstr>
      <vt:lpstr>Eşiğine Ulaştığın Kent (9)</vt:lpstr>
      <vt:lpstr>Röportaj (Mülakat/Söyleşi) (1)</vt:lpstr>
      <vt:lpstr>Röportaj (Mülakat/Söyleşi) (2)</vt:lpstr>
      <vt:lpstr>Röportaj (Mülakat/Söyleşi) (3)</vt:lpstr>
      <vt:lpstr>Röportaj (Mülakat/Söyleşi) (4)</vt:lpstr>
      <vt:lpstr>Röportaj (Mülakat/Söyleşi) (5)</vt:lpstr>
      <vt:lpstr>Röportaj (Mülakat/Söyleşi) (6) - Örnek</vt:lpstr>
      <vt:lpstr>Çetin Altan ile Bir Konuşma (1)</vt:lpstr>
      <vt:lpstr>Çetin Altan ile Bir Konuşma (2)</vt:lpstr>
      <vt:lpstr>Çetin Altan ile Bir Konuşma (3)</vt:lpstr>
      <vt:lpstr>Çetin Altan ile Bir Konuşma (4)</vt:lpstr>
      <vt:lpstr>Çetin Altan ile Bir Konuşma (5)</vt:lpstr>
      <vt:lpstr>Çetin Altan ile Bir Konuşma (6)</vt:lpstr>
      <vt:lpstr>Çetin Altan ile Bir Konuşma (7)</vt:lpstr>
      <vt:lpstr>Çetin Altan ile Bir Konuşma (8)</vt:lpstr>
      <vt:lpstr>Çetin Altan ile Bir Konuşma (9)</vt:lpstr>
      <vt:lpstr>Çetin Altan ile Bir Konuşma (10)</vt:lpstr>
      <vt:lpstr>Çetin Altan ile Bir Konuşma (11)</vt:lpstr>
      <vt:lpstr>Çetin Altan ile Bir Konuşma (12)</vt:lpstr>
      <vt:lpstr>Çetin Altan ile Bir Konuşma (13)</vt:lpstr>
      <vt:lpstr>Çetin Altan ile Bir Konuşma (14)</vt:lpstr>
      <vt:lpstr>Çetin Altan ile Bir Konuşma (15)</vt:lpstr>
      <vt:lpstr>Kaynakça</vt:lpstr>
      <vt:lpstr>SONRAKİ 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Konu Başlığı</dc:title>
  <dc:creator>merve</dc:creator>
  <cp:lastModifiedBy>merve</cp:lastModifiedBy>
  <cp:revision>61</cp:revision>
  <dcterms:created xsi:type="dcterms:W3CDTF">2025-02-04T08:28:28Z</dcterms:created>
  <dcterms:modified xsi:type="dcterms:W3CDTF">2025-04-16T22:07:31Z</dcterms:modified>
</cp:coreProperties>
</file>