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30" r:id="rId3"/>
    <p:sldId id="331" r:id="rId4"/>
    <p:sldId id="332" r:id="rId5"/>
    <p:sldId id="333" r:id="rId6"/>
    <p:sldId id="334" r:id="rId7"/>
    <p:sldId id="336" r:id="rId8"/>
    <p:sldId id="338" r:id="rId9"/>
    <p:sldId id="339" r:id="rId10"/>
    <p:sldId id="337" r:id="rId11"/>
    <p:sldId id="335" r:id="rId12"/>
    <p:sldId id="340" r:id="rId13"/>
    <p:sldId id="341"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329" r:id="rId2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a:t>ANLATIM BOZUKLUKLARI </a:t>
            </a:r>
            <a:r>
              <a:rPr lang="tr-TR" dirty="0" smtClean="0"/>
              <a:t>2</a:t>
            </a:r>
            <a:endParaRPr lang="tr-TR" dirty="0"/>
          </a:p>
        </p:txBody>
      </p:sp>
      <p:sp>
        <p:nvSpPr>
          <p:cNvPr id="5" name="Alt Başlık 4"/>
          <p:cNvSpPr>
            <a:spLocks noGrp="1"/>
          </p:cNvSpPr>
          <p:nvPr>
            <p:ph type="subTitle" idx="1"/>
          </p:nvPr>
        </p:nvSpPr>
        <p:spPr/>
        <p:txBody>
          <a:bodyPr/>
          <a:lstStyle/>
          <a:p>
            <a:r>
              <a:rPr lang="tr-TR" dirty="0" smtClean="0"/>
              <a:t>ANLAMLA İLGİLİ YANLIŞLAR</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Gereksiz Sözcük </a:t>
            </a:r>
            <a:r>
              <a:rPr lang="tr-TR" dirty="0" smtClean="0"/>
              <a:t>Kullanma (1)</a:t>
            </a:r>
            <a:endParaRPr lang="tr-TR" dirty="0"/>
          </a:p>
        </p:txBody>
      </p:sp>
      <p:sp>
        <p:nvSpPr>
          <p:cNvPr id="3" name="İçerik Yer Tutucusu 2"/>
          <p:cNvSpPr>
            <a:spLocks noGrp="1"/>
          </p:cNvSpPr>
          <p:nvPr>
            <p:ph idx="1"/>
          </p:nvPr>
        </p:nvSpPr>
        <p:spPr/>
        <p:txBody>
          <a:bodyPr/>
          <a:lstStyle/>
          <a:p>
            <a:r>
              <a:rPr lang="tr-TR" dirty="0"/>
              <a:t>Gereksiz yere kullanılan sözcükler, yazının akıcılığını önler, anlatımda yoğunluğun yitmesine neden olur. Kullandığımız her sözcüğü anlatımımıza katkısı yönünden sorgulamalı, gereksiz olanları tümcelerimizden çıkarmalıyız. İyi bir yazının gereklerinden biri de “sözcük </a:t>
            </a:r>
            <a:r>
              <a:rPr lang="tr-TR" dirty="0" err="1"/>
              <a:t>ekonomisi”dir</a:t>
            </a:r>
            <a:r>
              <a:rPr lang="tr-TR" dirty="0"/>
              <a:t>.</a:t>
            </a:r>
          </a:p>
          <a:p>
            <a:pPr lvl="1"/>
            <a:r>
              <a:rPr lang="tr-TR" dirty="0">
                <a:solidFill>
                  <a:srgbClr val="7030A0"/>
                </a:solidFill>
              </a:rPr>
              <a:t>Senaryoya son halini vermek için altı saat</a:t>
            </a:r>
            <a:r>
              <a:rPr lang="tr-TR" dirty="0">
                <a:solidFill>
                  <a:srgbClr val="C00000"/>
                </a:solidFill>
              </a:rPr>
              <a:t> süreyle </a:t>
            </a:r>
            <a:r>
              <a:rPr lang="tr-TR" dirty="0">
                <a:solidFill>
                  <a:srgbClr val="7030A0"/>
                </a:solidFill>
              </a:rPr>
              <a:t>tartıştılar.</a:t>
            </a:r>
          </a:p>
          <a:p>
            <a:endParaRPr lang="tr-TR" dirty="0"/>
          </a:p>
        </p:txBody>
      </p:sp>
    </p:spTree>
    <p:extLst>
      <p:ext uri="{BB962C8B-B14F-4D97-AF65-F5344CB8AC3E}">
        <p14:creationId xmlns:p14="http://schemas.microsoft.com/office/powerpoint/2010/main" val="373712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Gereksiz Sözcük Kullanma </a:t>
            </a:r>
            <a:r>
              <a:rPr lang="tr-TR" dirty="0" smtClean="0"/>
              <a:t>(2)</a:t>
            </a:r>
            <a:endParaRPr lang="tr-TR" dirty="0"/>
          </a:p>
        </p:txBody>
      </p:sp>
      <p:sp>
        <p:nvSpPr>
          <p:cNvPr id="3" name="İçerik Yer Tutucusu 2"/>
          <p:cNvSpPr>
            <a:spLocks noGrp="1"/>
          </p:cNvSpPr>
          <p:nvPr>
            <p:ph idx="1"/>
          </p:nvPr>
        </p:nvSpPr>
        <p:spPr/>
        <p:txBody>
          <a:bodyPr/>
          <a:lstStyle/>
          <a:p>
            <a:r>
              <a:rPr lang="tr-TR" dirty="0"/>
              <a:t>Yenice’de güz </a:t>
            </a:r>
            <a:r>
              <a:rPr lang="tr-TR" dirty="0">
                <a:solidFill>
                  <a:srgbClr val="C00000"/>
                </a:solidFill>
              </a:rPr>
              <a:t>mevsimi</a:t>
            </a:r>
            <a:r>
              <a:rPr lang="tr-TR" dirty="0"/>
              <a:t> bir başka olur.</a:t>
            </a:r>
          </a:p>
          <a:p>
            <a:endParaRPr lang="tr-TR" dirty="0"/>
          </a:p>
          <a:p>
            <a:r>
              <a:rPr lang="tr-TR" dirty="0"/>
              <a:t>Boksörler</a:t>
            </a:r>
            <a:r>
              <a:rPr lang="tr-TR" dirty="0">
                <a:solidFill>
                  <a:srgbClr val="C00000"/>
                </a:solidFill>
              </a:rPr>
              <a:t> karşılıklı </a:t>
            </a:r>
            <a:r>
              <a:rPr lang="tr-TR" dirty="0"/>
              <a:t>yumruklaştılar.</a:t>
            </a:r>
          </a:p>
          <a:p>
            <a:endParaRPr lang="tr-TR" dirty="0"/>
          </a:p>
          <a:p>
            <a:r>
              <a:rPr lang="tr-TR" dirty="0"/>
              <a:t>Film</a:t>
            </a:r>
            <a:r>
              <a:rPr lang="tr-TR" dirty="0">
                <a:solidFill>
                  <a:srgbClr val="C00000"/>
                </a:solidFill>
              </a:rPr>
              <a:t>in sonu </a:t>
            </a:r>
            <a:r>
              <a:rPr lang="tr-TR" dirty="0"/>
              <a:t>hüzünlü bitti.</a:t>
            </a:r>
          </a:p>
          <a:p>
            <a:endParaRPr lang="tr-TR" dirty="0"/>
          </a:p>
        </p:txBody>
      </p:sp>
    </p:spTree>
    <p:extLst>
      <p:ext uri="{BB962C8B-B14F-4D97-AF65-F5344CB8AC3E}">
        <p14:creationId xmlns:p14="http://schemas.microsoft.com/office/powerpoint/2010/main" val="3560916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Yanlış Sözcük Seçimi (1)</a:t>
            </a:r>
            <a:endParaRPr lang="tr-TR" dirty="0"/>
          </a:p>
        </p:txBody>
      </p:sp>
      <p:sp>
        <p:nvSpPr>
          <p:cNvPr id="3" name="İçerik Yer Tutucusu 2"/>
          <p:cNvSpPr>
            <a:spLocks noGrp="1"/>
          </p:cNvSpPr>
          <p:nvPr>
            <p:ph idx="1"/>
          </p:nvPr>
        </p:nvSpPr>
        <p:spPr/>
        <p:txBody>
          <a:bodyPr/>
          <a:lstStyle/>
          <a:p>
            <a:r>
              <a:rPr lang="tr-TR" dirty="0"/>
              <a:t>Dili doğru kullanmanın, doğru yazmanın bir koşulu da sözcük seçimini doğru yapabilmektir. </a:t>
            </a:r>
            <a:endParaRPr lang="tr-TR" dirty="0" smtClean="0"/>
          </a:p>
          <a:p>
            <a:r>
              <a:rPr lang="tr-TR" dirty="0" smtClean="0"/>
              <a:t>Yanlış </a:t>
            </a:r>
            <a:r>
              <a:rPr lang="tr-TR" dirty="0"/>
              <a:t>sözcük seçiminden kaynaklanan anlatım bozukluğu, genellikle üzerinde yeterince düşünülmeden, aceleye getirilerek kurulan tümcelerde ya da bilgi eksikliğinden dolayı benzer sözcükler arasında doğru seçimin yapılamadığı anlatımlarda karşımıza çıkar. </a:t>
            </a:r>
          </a:p>
          <a:p>
            <a:endParaRPr lang="tr-TR" dirty="0"/>
          </a:p>
        </p:txBody>
      </p:sp>
    </p:spTree>
    <p:extLst>
      <p:ext uri="{BB962C8B-B14F-4D97-AF65-F5344CB8AC3E}">
        <p14:creationId xmlns:p14="http://schemas.microsoft.com/office/powerpoint/2010/main" val="2899800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Yanlış Sözcük Seçimi </a:t>
            </a:r>
            <a:r>
              <a:rPr lang="tr-TR" dirty="0" smtClean="0"/>
              <a:t>(2)</a:t>
            </a:r>
            <a:endParaRPr lang="tr-TR" dirty="0"/>
          </a:p>
        </p:txBody>
      </p:sp>
      <p:sp>
        <p:nvSpPr>
          <p:cNvPr id="3" name="İçerik Yer Tutucusu 2"/>
          <p:cNvSpPr>
            <a:spLocks noGrp="1"/>
          </p:cNvSpPr>
          <p:nvPr>
            <p:ph idx="1"/>
          </p:nvPr>
        </p:nvSpPr>
        <p:spPr/>
        <p:txBody>
          <a:bodyPr>
            <a:normAutofit fontScale="92500" lnSpcReduction="10000"/>
          </a:bodyPr>
          <a:lstStyle/>
          <a:p>
            <a:r>
              <a:rPr lang="tr-TR" dirty="0"/>
              <a:t>Aşağıdaki aynı kökten türeme sözcükler sık sık birbiriyle karıştırılmaktadır</a:t>
            </a:r>
            <a:r>
              <a:rPr lang="tr-TR" dirty="0" smtClean="0"/>
              <a:t>:</a:t>
            </a:r>
          </a:p>
          <a:p>
            <a:pPr lvl="1"/>
            <a:r>
              <a:rPr lang="tr-TR" dirty="0"/>
              <a:t>Ayrıntı-</a:t>
            </a:r>
            <a:r>
              <a:rPr lang="tr-TR" dirty="0">
                <a:solidFill>
                  <a:srgbClr val="C00000"/>
                </a:solidFill>
              </a:rPr>
              <a:t>ayrım</a:t>
            </a:r>
            <a:r>
              <a:rPr lang="tr-TR" dirty="0"/>
              <a:t> </a:t>
            </a:r>
          </a:p>
          <a:p>
            <a:pPr lvl="1"/>
            <a:r>
              <a:rPr lang="tr-TR" dirty="0"/>
              <a:t>çokluk-</a:t>
            </a:r>
            <a:r>
              <a:rPr lang="tr-TR" dirty="0">
                <a:solidFill>
                  <a:srgbClr val="C00000"/>
                </a:solidFill>
              </a:rPr>
              <a:t>çoğunluk</a:t>
            </a:r>
            <a:r>
              <a:rPr lang="tr-TR" dirty="0"/>
              <a:t> </a:t>
            </a:r>
          </a:p>
          <a:p>
            <a:pPr lvl="1"/>
            <a:r>
              <a:rPr lang="tr-TR" dirty="0"/>
              <a:t>etkin-</a:t>
            </a:r>
            <a:r>
              <a:rPr lang="tr-TR" dirty="0">
                <a:solidFill>
                  <a:srgbClr val="C00000"/>
                </a:solidFill>
              </a:rPr>
              <a:t>etken</a:t>
            </a:r>
            <a:r>
              <a:rPr lang="tr-TR" dirty="0"/>
              <a:t> </a:t>
            </a:r>
          </a:p>
          <a:p>
            <a:pPr lvl="1"/>
            <a:r>
              <a:rPr lang="tr-TR" dirty="0"/>
              <a:t>öğretim-</a:t>
            </a:r>
            <a:r>
              <a:rPr lang="tr-TR" dirty="0">
                <a:solidFill>
                  <a:srgbClr val="C00000"/>
                </a:solidFill>
              </a:rPr>
              <a:t>öğrenim</a:t>
            </a:r>
            <a:r>
              <a:rPr lang="tr-TR" dirty="0"/>
              <a:t>      </a:t>
            </a:r>
          </a:p>
          <a:p>
            <a:pPr lvl="1"/>
            <a:r>
              <a:rPr lang="tr-TR" dirty="0"/>
              <a:t>özgü-</a:t>
            </a:r>
            <a:r>
              <a:rPr lang="tr-TR" dirty="0">
                <a:solidFill>
                  <a:srgbClr val="C00000"/>
                </a:solidFill>
              </a:rPr>
              <a:t>özel</a:t>
            </a:r>
            <a:r>
              <a:rPr lang="tr-TR" dirty="0"/>
              <a:t> </a:t>
            </a:r>
          </a:p>
          <a:p>
            <a:pPr lvl="1"/>
            <a:r>
              <a:rPr lang="tr-TR" dirty="0"/>
              <a:t>özgü</a:t>
            </a:r>
            <a:r>
              <a:rPr lang="tr-TR" dirty="0">
                <a:solidFill>
                  <a:srgbClr val="C00000"/>
                </a:solidFill>
              </a:rPr>
              <a:t>-özge</a:t>
            </a:r>
            <a:r>
              <a:rPr lang="tr-TR" dirty="0"/>
              <a:t> </a:t>
            </a:r>
          </a:p>
          <a:p>
            <a:pPr lvl="1"/>
            <a:r>
              <a:rPr lang="tr-TR" dirty="0"/>
              <a:t>süre-</a:t>
            </a:r>
            <a:r>
              <a:rPr lang="tr-TR" dirty="0">
                <a:solidFill>
                  <a:srgbClr val="C00000"/>
                </a:solidFill>
              </a:rPr>
              <a:t>süreç</a:t>
            </a:r>
            <a:r>
              <a:rPr lang="tr-TR" dirty="0"/>
              <a:t> </a:t>
            </a:r>
          </a:p>
          <a:p>
            <a:pPr lvl="1"/>
            <a:r>
              <a:rPr lang="tr-TR" dirty="0"/>
              <a:t>Tepki-</a:t>
            </a:r>
            <a:r>
              <a:rPr lang="tr-TR" dirty="0">
                <a:solidFill>
                  <a:srgbClr val="C00000"/>
                </a:solidFill>
              </a:rPr>
              <a:t>tepkime</a:t>
            </a:r>
          </a:p>
          <a:p>
            <a:pPr lvl="1"/>
            <a:r>
              <a:rPr lang="tr-TR" dirty="0"/>
              <a:t>yakın-</a:t>
            </a:r>
            <a:r>
              <a:rPr lang="tr-TR" dirty="0">
                <a:solidFill>
                  <a:srgbClr val="C00000"/>
                </a:solidFill>
              </a:rPr>
              <a:t>yaklaşık</a:t>
            </a:r>
            <a:r>
              <a:rPr lang="tr-TR" dirty="0"/>
              <a:t> </a:t>
            </a:r>
          </a:p>
          <a:p>
            <a:pPr lvl="1"/>
            <a:r>
              <a:rPr lang="tr-TR" dirty="0"/>
              <a:t>yaşam-</a:t>
            </a:r>
            <a:r>
              <a:rPr lang="tr-TR" dirty="0">
                <a:solidFill>
                  <a:srgbClr val="C00000"/>
                </a:solidFill>
              </a:rPr>
              <a:t>yaşantı</a:t>
            </a:r>
            <a:r>
              <a:rPr lang="tr-TR" dirty="0"/>
              <a:t> </a:t>
            </a:r>
          </a:p>
          <a:p>
            <a:pPr lvl="1"/>
            <a:r>
              <a:rPr lang="tr-TR" dirty="0"/>
              <a:t>yayım-</a:t>
            </a:r>
            <a:r>
              <a:rPr lang="tr-TR" dirty="0">
                <a:solidFill>
                  <a:srgbClr val="C00000"/>
                </a:solidFill>
              </a:rPr>
              <a:t>yayın</a:t>
            </a:r>
          </a:p>
          <a:p>
            <a:endParaRPr lang="tr-TR" dirty="0"/>
          </a:p>
        </p:txBody>
      </p:sp>
      <p:sp>
        <p:nvSpPr>
          <p:cNvPr id="4" name="Metin kutusu 3"/>
          <p:cNvSpPr txBox="1"/>
          <p:nvPr/>
        </p:nvSpPr>
        <p:spPr>
          <a:xfrm>
            <a:off x="5080495" y="2874693"/>
            <a:ext cx="6011576" cy="1815882"/>
          </a:xfrm>
          <a:prstGeom prst="rect">
            <a:avLst/>
          </a:prstGeom>
          <a:noFill/>
        </p:spPr>
        <p:txBody>
          <a:bodyPr wrap="square" rtlCol="0">
            <a:spAutoFit/>
          </a:bodyPr>
          <a:lstStyle/>
          <a:p>
            <a:pPr marL="457200" indent="-457200">
              <a:buClr>
                <a:srgbClr val="C00000"/>
              </a:buClr>
              <a:buFont typeface="Wingdings" panose="05000000000000000000" pitchFamily="2" charset="2"/>
              <a:buChar char="ü"/>
            </a:pPr>
            <a:r>
              <a:rPr lang="tr-TR" sz="2800" dirty="0" smtClean="0">
                <a:cs typeface="Times New Roman" panose="02020603050405020304" pitchFamily="18" charset="0"/>
              </a:rPr>
              <a:t>Benim </a:t>
            </a:r>
            <a:r>
              <a:rPr lang="tr-TR" sz="2800" dirty="0">
                <a:cs typeface="Times New Roman" panose="02020603050405020304" pitchFamily="18" charset="0"/>
              </a:rPr>
              <a:t>senden </a:t>
            </a:r>
            <a:r>
              <a:rPr lang="tr-TR" sz="2800" dirty="0">
                <a:solidFill>
                  <a:srgbClr val="7030A0"/>
                </a:solidFill>
                <a:cs typeface="Times New Roman" panose="02020603050405020304" pitchFamily="18" charset="0"/>
              </a:rPr>
              <a:t>özgü</a:t>
            </a:r>
            <a:r>
              <a:rPr lang="tr-TR" sz="2800" dirty="0">
                <a:cs typeface="Times New Roman" panose="02020603050405020304" pitchFamily="18" charset="0"/>
              </a:rPr>
              <a:t> sevdiğim yoktur.</a:t>
            </a:r>
          </a:p>
          <a:p>
            <a:pPr marL="457200" indent="-457200">
              <a:buFont typeface="Wingdings" panose="05000000000000000000" pitchFamily="2" charset="2"/>
              <a:buChar char="ü"/>
            </a:pPr>
            <a:endParaRPr lang="tr-TR" sz="2800" dirty="0">
              <a:cs typeface="Times New Roman" panose="02020603050405020304" pitchFamily="18" charset="0"/>
            </a:endParaRPr>
          </a:p>
          <a:p>
            <a:pPr marL="457200" indent="-457200">
              <a:buClr>
                <a:srgbClr val="C00000"/>
              </a:buClr>
              <a:buFont typeface="Wingdings" panose="05000000000000000000" pitchFamily="2" charset="2"/>
              <a:buChar char="ü"/>
            </a:pPr>
            <a:r>
              <a:rPr lang="tr-TR" sz="2800" dirty="0" err="1">
                <a:cs typeface="Times New Roman" panose="02020603050405020304" pitchFamily="18" charset="0"/>
              </a:rPr>
              <a:t>Vezüv</a:t>
            </a:r>
            <a:r>
              <a:rPr lang="tr-TR" sz="2800" dirty="0">
                <a:cs typeface="Times New Roman" panose="02020603050405020304" pitchFamily="18" charset="0"/>
              </a:rPr>
              <a:t> Dağı </a:t>
            </a:r>
            <a:r>
              <a:rPr lang="tr-TR" sz="2800" dirty="0">
                <a:solidFill>
                  <a:srgbClr val="FF0000"/>
                </a:solidFill>
                <a:cs typeface="Times New Roman" panose="02020603050405020304" pitchFamily="18" charset="0"/>
              </a:rPr>
              <a:t>etken</a:t>
            </a:r>
            <a:r>
              <a:rPr lang="tr-TR" sz="2800" dirty="0">
                <a:cs typeface="Times New Roman" panose="02020603050405020304" pitchFamily="18" charset="0"/>
              </a:rPr>
              <a:t> bir yanardağdır.</a:t>
            </a:r>
          </a:p>
          <a:p>
            <a:pPr marL="457200" indent="-457200">
              <a:buFont typeface="Arial" panose="020B0604020202020204" pitchFamily="34" charset="0"/>
              <a:buChar char="•"/>
            </a:pPr>
            <a:endParaRPr lang="tr-TR" sz="2800" dirty="0"/>
          </a:p>
        </p:txBody>
      </p:sp>
    </p:spTree>
    <p:extLst>
      <p:ext uri="{BB962C8B-B14F-4D97-AF65-F5344CB8AC3E}">
        <p14:creationId xmlns:p14="http://schemas.microsoft.com/office/powerpoint/2010/main" val="3316669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Yanlış Sözcük Seçimi </a:t>
            </a:r>
            <a:r>
              <a:rPr lang="tr-TR" dirty="0" smtClean="0"/>
              <a:t>(3)</a:t>
            </a:r>
            <a:endParaRPr lang="tr-TR" dirty="0"/>
          </a:p>
        </p:txBody>
      </p:sp>
      <p:sp>
        <p:nvSpPr>
          <p:cNvPr id="3" name="İçerik Yer Tutucusu 2"/>
          <p:cNvSpPr>
            <a:spLocks noGrp="1"/>
          </p:cNvSpPr>
          <p:nvPr>
            <p:ph idx="1"/>
          </p:nvPr>
        </p:nvSpPr>
        <p:spPr>
          <a:xfrm>
            <a:off x="838200" y="1825625"/>
            <a:ext cx="10515600" cy="4351338"/>
          </a:xfrm>
        </p:spPr>
        <p:txBody>
          <a:bodyPr>
            <a:normAutofit/>
          </a:bodyPr>
          <a:lstStyle/>
          <a:p>
            <a:r>
              <a:rPr lang="tr-TR" dirty="0"/>
              <a:t>Anlamca birbirine benzeyen sözcükler de birbiriyle karıştırılmaktadır:</a:t>
            </a:r>
          </a:p>
          <a:p>
            <a:pPr lvl="1"/>
            <a:r>
              <a:rPr lang="tr-TR" dirty="0"/>
              <a:t>eğitim-</a:t>
            </a:r>
            <a:r>
              <a:rPr lang="tr-TR" dirty="0">
                <a:solidFill>
                  <a:srgbClr val="C00000"/>
                </a:solidFill>
              </a:rPr>
              <a:t>öğretim</a:t>
            </a:r>
          </a:p>
          <a:p>
            <a:pPr lvl="1"/>
            <a:r>
              <a:rPr lang="tr-TR" dirty="0"/>
              <a:t>ekmek-</a:t>
            </a:r>
            <a:r>
              <a:rPr lang="tr-TR" dirty="0">
                <a:solidFill>
                  <a:srgbClr val="C00000"/>
                </a:solidFill>
              </a:rPr>
              <a:t>dikmek</a:t>
            </a:r>
            <a:r>
              <a:rPr lang="tr-TR" dirty="0"/>
              <a:t> </a:t>
            </a:r>
          </a:p>
          <a:p>
            <a:pPr lvl="1"/>
            <a:r>
              <a:rPr lang="tr-TR" dirty="0"/>
              <a:t>izlemek-</a:t>
            </a:r>
            <a:r>
              <a:rPr lang="tr-TR" dirty="0">
                <a:solidFill>
                  <a:srgbClr val="C00000"/>
                </a:solidFill>
              </a:rPr>
              <a:t>dinlemek</a:t>
            </a:r>
            <a:r>
              <a:rPr lang="tr-TR" dirty="0"/>
              <a:t> </a:t>
            </a:r>
          </a:p>
          <a:p>
            <a:pPr lvl="1"/>
            <a:r>
              <a:rPr lang="tr-TR" dirty="0"/>
              <a:t>kabullenmek-</a:t>
            </a:r>
            <a:r>
              <a:rPr lang="tr-TR" dirty="0">
                <a:solidFill>
                  <a:srgbClr val="C00000"/>
                </a:solidFill>
              </a:rPr>
              <a:t>kabul etmek</a:t>
            </a:r>
          </a:p>
          <a:p>
            <a:pPr lvl="1"/>
            <a:r>
              <a:rPr lang="tr-TR" dirty="0"/>
              <a:t>Pahalı-</a:t>
            </a:r>
            <a:r>
              <a:rPr lang="tr-TR" dirty="0">
                <a:solidFill>
                  <a:srgbClr val="C00000"/>
                </a:solidFill>
              </a:rPr>
              <a:t>yüksek</a:t>
            </a:r>
          </a:p>
          <a:p>
            <a:pPr lvl="1"/>
            <a:r>
              <a:rPr lang="tr-TR" dirty="0"/>
              <a:t>Sağlamak-</a:t>
            </a:r>
            <a:r>
              <a:rPr lang="tr-TR" dirty="0">
                <a:solidFill>
                  <a:srgbClr val="C00000"/>
                </a:solidFill>
              </a:rPr>
              <a:t>neden </a:t>
            </a:r>
            <a:r>
              <a:rPr lang="tr-TR" dirty="0" smtClean="0">
                <a:solidFill>
                  <a:srgbClr val="C00000"/>
                </a:solidFill>
              </a:rPr>
              <a:t>olmak </a:t>
            </a:r>
            <a:r>
              <a:rPr lang="tr-TR" dirty="0">
                <a:solidFill>
                  <a:srgbClr val="C00000"/>
                </a:solidFill>
              </a:rPr>
              <a:t>(yol açmak)</a:t>
            </a:r>
            <a:r>
              <a:rPr lang="tr-TR" dirty="0"/>
              <a:t> </a:t>
            </a:r>
          </a:p>
          <a:p>
            <a:pPr lvl="1"/>
            <a:r>
              <a:rPr lang="tr-TR" dirty="0"/>
              <a:t>uyarmak-</a:t>
            </a:r>
            <a:r>
              <a:rPr lang="tr-TR" dirty="0">
                <a:solidFill>
                  <a:srgbClr val="C00000"/>
                </a:solidFill>
              </a:rPr>
              <a:t>anımsatmak</a:t>
            </a:r>
            <a:r>
              <a:rPr lang="tr-TR" dirty="0"/>
              <a:t> </a:t>
            </a:r>
          </a:p>
          <a:p>
            <a:pPr lvl="1"/>
            <a:r>
              <a:rPr lang="tr-TR" dirty="0"/>
              <a:t>Savunmak-</a:t>
            </a:r>
            <a:r>
              <a:rPr lang="tr-TR" dirty="0">
                <a:solidFill>
                  <a:srgbClr val="C00000"/>
                </a:solidFill>
              </a:rPr>
              <a:t>iddia etmek</a:t>
            </a:r>
          </a:p>
          <a:p>
            <a:endParaRPr lang="tr-TR" dirty="0"/>
          </a:p>
        </p:txBody>
      </p:sp>
      <p:sp>
        <p:nvSpPr>
          <p:cNvPr id="4" name="Metin kutusu 3"/>
          <p:cNvSpPr txBox="1"/>
          <p:nvPr/>
        </p:nvSpPr>
        <p:spPr>
          <a:xfrm>
            <a:off x="6453808" y="2662466"/>
            <a:ext cx="5257800" cy="2677656"/>
          </a:xfrm>
          <a:prstGeom prst="rect">
            <a:avLst/>
          </a:prstGeom>
          <a:noFill/>
        </p:spPr>
        <p:txBody>
          <a:bodyPr wrap="square" rtlCol="0">
            <a:spAutoFit/>
          </a:bodyPr>
          <a:lstStyle/>
          <a:p>
            <a:pPr marL="457200" indent="-457200">
              <a:buClr>
                <a:srgbClr val="C00000"/>
              </a:buClr>
              <a:buFont typeface="Wingdings" panose="05000000000000000000" pitchFamily="2" charset="2"/>
              <a:buChar char="ü"/>
            </a:pPr>
            <a:r>
              <a:rPr lang="tr-TR" sz="2800" dirty="0">
                <a:cs typeface="Times New Roman" panose="02020603050405020304" pitchFamily="18" charset="0"/>
              </a:rPr>
              <a:t>Türkiye’nin teknoloji alanında geri kaldığını </a:t>
            </a:r>
            <a:r>
              <a:rPr lang="tr-TR" sz="2800" dirty="0">
                <a:solidFill>
                  <a:srgbClr val="C00000"/>
                </a:solidFill>
                <a:cs typeface="Times New Roman" panose="02020603050405020304" pitchFamily="18" charset="0"/>
              </a:rPr>
              <a:t>savundu</a:t>
            </a:r>
            <a:r>
              <a:rPr lang="tr-TR" sz="2800" dirty="0">
                <a:cs typeface="Times New Roman" panose="02020603050405020304" pitchFamily="18" charset="0"/>
              </a:rPr>
              <a:t>.</a:t>
            </a:r>
          </a:p>
          <a:p>
            <a:pPr marL="457200" indent="-457200">
              <a:buClr>
                <a:srgbClr val="C00000"/>
              </a:buClr>
              <a:buFont typeface="Wingdings" panose="05000000000000000000" pitchFamily="2" charset="2"/>
              <a:buChar char="ü"/>
            </a:pPr>
            <a:endParaRPr lang="tr-TR" sz="2800" dirty="0">
              <a:cs typeface="Times New Roman" panose="02020603050405020304" pitchFamily="18" charset="0"/>
            </a:endParaRPr>
          </a:p>
          <a:p>
            <a:pPr marL="457200" indent="-457200">
              <a:buClr>
                <a:srgbClr val="C00000"/>
              </a:buClr>
              <a:buFont typeface="Wingdings" panose="05000000000000000000" pitchFamily="2" charset="2"/>
              <a:buChar char="ü"/>
            </a:pPr>
            <a:r>
              <a:rPr lang="tr-TR" sz="2800" dirty="0">
                <a:cs typeface="Times New Roman" panose="02020603050405020304" pitchFamily="18" charset="0"/>
              </a:rPr>
              <a:t>Fiyatlar çok </a:t>
            </a:r>
            <a:r>
              <a:rPr lang="tr-TR" sz="2800" dirty="0">
                <a:solidFill>
                  <a:srgbClr val="C00000"/>
                </a:solidFill>
                <a:cs typeface="Times New Roman" panose="02020603050405020304" pitchFamily="18" charset="0"/>
              </a:rPr>
              <a:t>pahalı</a:t>
            </a:r>
            <a:r>
              <a:rPr lang="tr-TR" sz="2800" dirty="0">
                <a:cs typeface="Times New Roman" panose="02020603050405020304" pitchFamily="18" charset="0"/>
              </a:rPr>
              <a:t> olduğu için satışlar durgun.</a:t>
            </a:r>
          </a:p>
          <a:p>
            <a:pPr marL="457200" indent="-457200">
              <a:buFont typeface="Arial" panose="020B0604020202020204" pitchFamily="34" charset="0"/>
              <a:buChar char="•"/>
            </a:pPr>
            <a:endParaRPr lang="tr-TR" sz="2800" dirty="0"/>
          </a:p>
        </p:txBody>
      </p:sp>
    </p:spTree>
    <p:extLst>
      <p:ext uri="{BB962C8B-B14F-4D97-AF65-F5344CB8AC3E}">
        <p14:creationId xmlns:p14="http://schemas.microsoft.com/office/powerpoint/2010/main" val="3591536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Yanlış Sözcük Seçimi </a:t>
            </a:r>
            <a:r>
              <a:rPr lang="tr-TR" dirty="0" smtClean="0"/>
              <a:t>(4)</a:t>
            </a:r>
            <a:endParaRPr lang="tr-TR" dirty="0"/>
          </a:p>
        </p:txBody>
      </p:sp>
      <p:sp>
        <p:nvSpPr>
          <p:cNvPr id="3" name="İçerik Yer Tutucusu 2"/>
          <p:cNvSpPr>
            <a:spLocks noGrp="1"/>
          </p:cNvSpPr>
          <p:nvPr>
            <p:ph idx="1"/>
          </p:nvPr>
        </p:nvSpPr>
        <p:spPr>
          <a:xfrm>
            <a:off x="838200" y="1825625"/>
            <a:ext cx="10515600" cy="4351338"/>
          </a:xfrm>
        </p:spPr>
        <p:txBody>
          <a:bodyPr>
            <a:normAutofit/>
          </a:bodyPr>
          <a:lstStyle/>
          <a:p>
            <a:r>
              <a:rPr lang="tr-TR" dirty="0"/>
              <a:t>Ses benzerliği olan yabancı sözcükler de karıştırılmaktadır: </a:t>
            </a:r>
          </a:p>
          <a:p>
            <a:pPr lvl="1"/>
            <a:r>
              <a:rPr lang="tr-TR" dirty="0"/>
              <a:t>Ebedî-</a:t>
            </a:r>
            <a:r>
              <a:rPr lang="tr-TR" dirty="0">
                <a:solidFill>
                  <a:srgbClr val="C00000"/>
                </a:solidFill>
              </a:rPr>
              <a:t>edebî</a:t>
            </a:r>
          </a:p>
          <a:p>
            <a:pPr lvl="1"/>
            <a:r>
              <a:rPr lang="tr-TR" dirty="0"/>
              <a:t>nüfus-</a:t>
            </a:r>
            <a:r>
              <a:rPr lang="tr-TR" dirty="0">
                <a:solidFill>
                  <a:srgbClr val="C00000"/>
                </a:solidFill>
              </a:rPr>
              <a:t>nüfuz</a:t>
            </a:r>
            <a:r>
              <a:rPr lang="tr-TR" dirty="0"/>
              <a:t> </a:t>
            </a:r>
          </a:p>
          <a:p>
            <a:pPr lvl="1"/>
            <a:r>
              <a:rPr lang="tr-TR" dirty="0" err="1"/>
              <a:t>mahsun</a:t>
            </a:r>
            <a:r>
              <a:rPr lang="tr-TR" dirty="0"/>
              <a:t>-</a:t>
            </a:r>
            <a:r>
              <a:rPr lang="tr-TR" dirty="0">
                <a:solidFill>
                  <a:srgbClr val="C00000"/>
                </a:solidFill>
              </a:rPr>
              <a:t>mahzun </a:t>
            </a:r>
          </a:p>
          <a:p>
            <a:pPr lvl="1"/>
            <a:r>
              <a:rPr lang="tr-TR" dirty="0"/>
              <a:t>mütehassıs-</a:t>
            </a:r>
            <a:r>
              <a:rPr lang="tr-TR" dirty="0">
                <a:solidFill>
                  <a:srgbClr val="C00000"/>
                </a:solidFill>
              </a:rPr>
              <a:t>mütehassis </a:t>
            </a:r>
          </a:p>
          <a:p>
            <a:pPr lvl="1"/>
            <a:r>
              <a:rPr lang="tr-TR" dirty="0"/>
              <a:t>muharebe-</a:t>
            </a:r>
            <a:r>
              <a:rPr lang="tr-TR" dirty="0">
                <a:solidFill>
                  <a:srgbClr val="C00000"/>
                </a:solidFill>
              </a:rPr>
              <a:t>muhabere </a:t>
            </a:r>
          </a:p>
          <a:p>
            <a:pPr lvl="1"/>
            <a:r>
              <a:rPr lang="tr-TR" dirty="0"/>
              <a:t>hareket-</a:t>
            </a:r>
            <a:r>
              <a:rPr lang="tr-TR" dirty="0">
                <a:solidFill>
                  <a:srgbClr val="C00000"/>
                </a:solidFill>
              </a:rPr>
              <a:t>harekât </a:t>
            </a:r>
          </a:p>
          <a:p>
            <a:pPr lvl="1"/>
            <a:r>
              <a:rPr lang="tr-TR" dirty="0"/>
              <a:t>mahsur-</a:t>
            </a:r>
            <a:r>
              <a:rPr lang="tr-TR" dirty="0">
                <a:solidFill>
                  <a:srgbClr val="C00000"/>
                </a:solidFill>
              </a:rPr>
              <a:t>mahzur</a:t>
            </a:r>
          </a:p>
          <a:p>
            <a:endParaRPr lang="tr-TR" dirty="0"/>
          </a:p>
        </p:txBody>
      </p:sp>
      <p:sp>
        <p:nvSpPr>
          <p:cNvPr id="4" name="Metin kutusu 3"/>
          <p:cNvSpPr txBox="1"/>
          <p:nvPr/>
        </p:nvSpPr>
        <p:spPr>
          <a:xfrm>
            <a:off x="6453808" y="2662466"/>
            <a:ext cx="5257800" cy="1815882"/>
          </a:xfrm>
          <a:prstGeom prst="rect">
            <a:avLst/>
          </a:prstGeom>
          <a:noFill/>
        </p:spPr>
        <p:txBody>
          <a:bodyPr wrap="square" rtlCol="0">
            <a:spAutoFit/>
          </a:bodyPr>
          <a:lstStyle/>
          <a:p>
            <a:pPr marL="457200" indent="-457200">
              <a:buClr>
                <a:srgbClr val="C00000"/>
              </a:buClr>
              <a:buFont typeface="Wingdings" panose="05000000000000000000" pitchFamily="2" charset="2"/>
              <a:buChar char="ü"/>
            </a:pPr>
            <a:r>
              <a:rPr lang="tr-TR" sz="2800" dirty="0">
                <a:cs typeface="Times New Roman" panose="02020603050405020304" pitchFamily="18" charset="0"/>
              </a:rPr>
              <a:t>İnsanı insan yapan temel niteliklerin başında dil </a:t>
            </a:r>
            <a:r>
              <a:rPr lang="tr-TR" sz="2800" dirty="0">
                <a:solidFill>
                  <a:srgbClr val="C00000"/>
                </a:solidFill>
                <a:cs typeface="Times New Roman" panose="02020603050405020304" pitchFamily="18" charset="0"/>
              </a:rPr>
              <a:t>mevhumu </a:t>
            </a:r>
            <a:r>
              <a:rPr lang="tr-TR" sz="2800" dirty="0">
                <a:cs typeface="Times New Roman" panose="02020603050405020304" pitchFamily="18" charset="0"/>
              </a:rPr>
              <a:t>gelir.</a:t>
            </a:r>
          </a:p>
          <a:p>
            <a:endParaRPr lang="tr-TR" sz="2800" dirty="0"/>
          </a:p>
        </p:txBody>
      </p:sp>
    </p:spTree>
    <p:extLst>
      <p:ext uri="{BB962C8B-B14F-4D97-AF65-F5344CB8AC3E}">
        <p14:creationId xmlns:p14="http://schemas.microsoft.com/office/powerpoint/2010/main" val="4244906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Yanlış Sözcük Seçimi </a:t>
            </a:r>
            <a:r>
              <a:rPr lang="tr-TR" dirty="0" smtClean="0"/>
              <a:t>(5)</a:t>
            </a:r>
            <a:endParaRPr lang="tr-TR" dirty="0"/>
          </a:p>
        </p:txBody>
      </p:sp>
      <p:sp>
        <p:nvSpPr>
          <p:cNvPr id="3" name="İçerik Yer Tutucusu 2"/>
          <p:cNvSpPr>
            <a:spLocks noGrp="1"/>
          </p:cNvSpPr>
          <p:nvPr>
            <p:ph idx="1"/>
          </p:nvPr>
        </p:nvSpPr>
        <p:spPr>
          <a:xfrm>
            <a:off x="838200" y="1825625"/>
            <a:ext cx="10515600" cy="4351338"/>
          </a:xfrm>
        </p:spPr>
        <p:txBody>
          <a:bodyPr>
            <a:normAutofit/>
          </a:bodyPr>
          <a:lstStyle/>
          <a:p>
            <a:r>
              <a:rPr lang="tr-TR" dirty="0"/>
              <a:t>Beş </a:t>
            </a:r>
            <a:r>
              <a:rPr lang="tr-TR" dirty="0">
                <a:solidFill>
                  <a:srgbClr val="C00000"/>
                </a:solidFill>
              </a:rPr>
              <a:t>duygu</a:t>
            </a:r>
            <a:r>
              <a:rPr lang="tr-TR" dirty="0"/>
              <a:t>suna birden hareket gelmişti.</a:t>
            </a:r>
          </a:p>
          <a:p>
            <a:endParaRPr lang="tr-TR" dirty="0"/>
          </a:p>
          <a:p>
            <a:r>
              <a:rPr lang="tr-TR" dirty="0"/>
              <a:t>Yetkin, Ataç’la </a:t>
            </a:r>
            <a:r>
              <a:rPr lang="tr-TR" dirty="0">
                <a:solidFill>
                  <a:srgbClr val="C00000"/>
                </a:solidFill>
              </a:rPr>
              <a:t>ölçülemeyecek</a:t>
            </a:r>
            <a:r>
              <a:rPr lang="tr-TR" dirty="0"/>
              <a:t> oranda yetersizdi</a:t>
            </a:r>
            <a:r>
              <a:rPr lang="tr-TR" dirty="0" smtClean="0"/>
              <a:t>.</a:t>
            </a:r>
          </a:p>
          <a:p>
            <a:endParaRPr lang="tr-TR" dirty="0"/>
          </a:p>
          <a:p>
            <a:r>
              <a:rPr lang="tr-TR" dirty="0" smtClean="0"/>
              <a:t>Halk </a:t>
            </a:r>
            <a:r>
              <a:rPr lang="tr-TR" dirty="0"/>
              <a:t>edebiyatı</a:t>
            </a:r>
            <a:r>
              <a:rPr lang="tr-TR" dirty="0" smtClean="0"/>
              <a:t>, Cumhuriyet </a:t>
            </a:r>
            <a:r>
              <a:rPr lang="tr-TR" dirty="0"/>
              <a:t>döneminde de </a:t>
            </a:r>
            <a:r>
              <a:rPr lang="tr-TR" dirty="0">
                <a:solidFill>
                  <a:srgbClr val="C00000"/>
                </a:solidFill>
              </a:rPr>
              <a:t>kullanılmıştır</a:t>
            </a:r>
            <a:r>
              <a:rPr lang="tr-TR" dirty="0"/>
              <a:t>.</a:t>
            </a:r>
          </a:p>
        </p:txBody>
      </p:sp>
    </p:spTree>
    <p:extLst>
      <p:ext uri="{BB962C8B-B14F-4D97-AF65-F5344CB8AC3E}">
        <p14:creationId xmlns:p14="http://schemas.microsoft.com/office/powerpoint/2010/main" val="327513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Eşanlamlı Sözcüklerin Bir Arada Kullanılması</a:t>
            </a:r>
          </a:p>
        </p:txBody>
      </p:sp>
      <p:sp>
        <p:nvSpPr>
          <p:cNvPr id="3" name="İçerik Yer Tutucusu 2"/>
          <p:cNvSpPr>
            <a:spLocks noGrp="1"/>
          </p:cNvSpPr>
          <p:nvPr>
            <p:ph idx="1"/>
          </p:nvPr>
        </p:nvSpPr>
        <p:spPr>
          <a:xfrm>
            <a:off x="838200" y="1825625"/>
            <a:ext cx="10515600" cy="4351338"/>
          </a:xfrm>
        </p:spPr>
        <p:txBody>
          <a:bodyPr>
            <a:normAutofit/>
          </a:bodyPr>
          <a:lstStyle/>
          <a:p>
            <a:r>
              <a:rPr lang="tr-TR" dirty="0"/>
              <a:t>Bu tür anlatım bozukluklarına, genellikle Türkçeye başka dillerden girmiş sözcüklerle bunların Türkçe karşılıklarının bir arada kullanılması neden olmaktadır. Dilimizde karşılığı bulunan yabancı sözcükler yerine Türkçe sözcükleri kullanmaya ne denli özen gösterirsek, bu tür yanlışlara düşme olasılığımız da o oranda azalır.</a:t>
            </a:r>
          </a:p>
          <a:p>
            <a:pPr lvl="1"/>
            <a:r>
              <a:rPr lang="tr-TR" dirty="0"/>
              <a:t>Öyle </a:t>
            </a:r>
            <a:r>
              <a:rPr lang="tr-TR" dirty="0" smtClean="0">
                <a:solidFill>
                  <a:srgbClr val="C00000"/>
                </a:solidFill>
              </a:rPr>
              <a:t>varsıl,</a:t>
            </a:r>
            <a:r>
              <a:rPr lang="tr-TR" dirty="0" smtClean="0"/>
              <a:t> </a:t>
            </a:r>
            <a:r>
              <a:rPr lang="tr-TR" dirty="0" smtClean="0">
                <a:solidFill>
                  <a:srgbClr val="C00000"/>
                </a:solidFill>
              </a:rPr>
              <a:t>zengin</a:t>
            </a:r>
            <a:r>
              <a:rPr lang="tr-TR" dirty="0" smtClean="0"/>
              <a:t> </a:t>
            </a:r>
            <a:r>
              <a:rPr lang="tr-TR" dirty="0"/>
              <a:t>biri de sayılmazdı.</a:t>
            </a:r>
          </a:p>
          <a:p>
            <a:pPr lvl="1"/>
            <a:r>
              <a:rPr lang="tr-TR" dirty="0"/>
              <a:t>«Şairin </a:t>
            </a:r>
            <a:r>
              <a:rPr lang="tr-TR" dirty="0">
                <a:solidFill>
                  <a:srgbClr val="C00000"/>
                </a:solidFill>
              </a:rPr>
              <a:t>yapıt</a:t>
            </a:r>
            <a:r>
              <a:rPr lang="tr-TR" dirty="0"/>
              <a:t>ında sözcükler, karikatüristin eserinde ise çizgi önemlidir.» (Sunay Akın)</a:t>
            </a:r>
          </a:p>
          <a:p>
            <a:pPr lvl="1"/>
            <a:r>
              <a:rPr lang="tr-TR" dirty="0"/>
              <a:t>Herkesin </a:t>
            </a:r>
            <a:r>
              <a:rPr lang="tr-TR" dirty="0">
                <a:solidFill>
                  <a:srgbClr val="C00000"/>
                </a:solidFill>
              </a:rPr>
              <a:t>fikir</a:t>
            </a:r>
            <a:r>
              <a:rPr lang="tr-TR" dirty="0"/>
              <a:t> ve </a:t>
            </a:r>
            <a:r>
              <a:rPr lang="tr-TR" dirty="0">
                <a:solidFill>
                  <a:srgbClr val="C00000"/>
                </a:solidFill>
              </a:rPr>
              <a:t>görüş</a:t>
            </a:r>
            <a:r>
              <a:rPr lang="tr-TR" dirty="0"/>
              <a:t>ünü aldınız değil mi?</a:t>
            </a:r>
          </a:p>
          <a:p>
            <a:pPr lvl="1"/>
            <a:r>
              <a:rPr lang="tr-TR" dirty="0"/>
              <a:t>Gerede’de hava sıcaklığı </a:t>
            </a:r>
            <a:r>
              <a:rPr lang="tr-TR" dirty="0">
                <a:solidFill>
                  <a:srgbClr val="C00000"/>
                </a:solidFill>
              </a:rPr>
              <a:t>sıfırın altında eksi </a:t>
            </a:r>
            <a:r>
              <a:rPr lang="tr-TR" dirty="0"/>
              <a:t>39 derece imiş.</a:t>
            </a:r>
          </a:p>
          <a:p>
            <a:pPr lvl="1"/>
            <a:r>
              <a:rPr lang="tr-TR" dirty="0"/>
              <a:t>Göstermiş olduğunuz </a:t>
            </a:r>
            <a:r>
              <a:rPr lang="tr-TR" dirty="0">
                <a:solidFill>
                  <a:srgbClr val="C00000"/>
                </a:solidFill>
              </a:rPr>
              <a:t>ilgi</a:t>
            </a:r>
            <a:r>
              <a:rPr lang="tr-TR" dirty="0"/>
              <a:t> ve </a:t>
            </a:r>
            <a:r>
              <a:rPr lang="tr-TR" dirty="0">
                <a:solidFill>
                  <a:srgbClr val="C00000"/>
                </a:solidFill>
              </a:rPr>
              <a:t>alaka</a:t>
            </a:r>
            <a:r>
              <a:rPr lang="tr-TR" dirty="0"/>
              <a:t>dan dolayı çok teşekkür ederim. </a:t>
            </a:r>
          </a:p>
          <a:p>
            <a:endParaRPr lang="tr-TR" dirty="0"/>
          </a:p>
        </p:txBody>
      </p:sp>
    </p:spTree>
    <p:extLst>
      <p:ext uri="{BB962C8B-B14F-4D97-AF65-F5344CB8AC3E}">
        <p14:creationId xmlns:p14="http://schemas.microsoft.com/office/powerpoint/2010/main" val="1057593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Yineleme (1)</a:t>
            </a:r>
            <a:endParaRPr lang="tr-TR" dirty="0"/>
          </a:p>
        </p:txBody>
      </p:sp>
      <p:sp>
        <p:nvSpPr>
          <p:cNvPr id="3" name="İçerik Yer Tutucusu 2"/>
          <p:cNvSpPr>
            <a:spLocks noGrp="1"/>
          </p:cNvSpPr>
          <p:nvPr>
            <p:ph idx="1"/>
          </p:nvPr>
        </p:nvSpPr>
        <p:spPr/>
        <p:txBody>
          <a:bodyPr/>
          <a:lstStyle/>
          <a:p>
            <a:r>
              <a:rPr lang="tr-TR" dirty="0"/>
              <a:t>Yineleme, bir yazının okunmasını güçleştiren nedenlerden biridir. Bir yazıda sürekli aynı sözcüklerle karşılaşmak, okuyanda bıkkınlık yaratır. Unutmamalı ki savruk dil kullanımı, tümcenin anlam dokusunu da zayıflatarak yazının niteliğini düşürür.</a:t>
            </a:r>
          </a:p>
          <a:p>
            <a:endParaRPr lang="tr-TR" dirty="0"/>
          </a:p>
        </p:txBody>
      </p:sp>
    </p:spTree>
    <p:extLst>
      <p:ext uri="{BB962C8B-B14F-4D97-AF65-F5344CB8AC3E}">
        <p14:creationId xmlns:p14="http://schemas.microsoft.com/office/powerpoint/2010/main" val="1166759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Yineleme </a:t>
            </a:r>
            <a:r>
              <a:rPr lang="tr-TR" dirty="0" smtClean="0"/>
              <a:t>(2)</a:t>
            </a:r>
            <a:endParaRPr lang="tr-TR" dirty="0"/>
          </a:p>
        </p:txBody>
      </p:sp>
      <p:sp>
        <p:nvSpPr>
          <p:cNvPr id="3" name="İçerik Yer Tutucusu 2"/>
          <p:cNvSpPr>
            <a:spLocks noGrp="1"/>
          </p:cNvSpPr>
          <p:nvPr>
            <p:ph idx="1"/>
          </p:nvPr>
        </p:nvSpPr>
        <p:spPr/>
        <p:txBody>
          <a:bodyPr/>
          <a:lstStyle/>
          <a:p>
            <a:pPr marL="228600" lvl="1">
              <a:spcBef>
                <a:spcPts val="1000"/>
              </a:spcBef>
              <a:buClr>
                <a:srgbClr val="C00000"/>
              </a:buClr>
              <a:buFont typeface="Wingdings" panose="05000000000000000000" pitchFamily="2" charset="2"/>
              <a:buChar char="ü"/>
            </a:pPr>
            <a:r>
              <a:rPr lang="tr-TR" sz="2800" dirty="0"/>
              <a:t>Bizden önce gelen kuşaklar nasıl bizim geleceğimizi belirlemişlerse, bizim kuşağımız da aynı biçimde bizden sonra gelecek kuşağın geleceğini belirleyecek.</a:t>
            </a:r>
          </a:p>
          <a:p>
            <a:pPr lvl="1"/>
            <a:r>
              <a:rPr lang="tr-TR" dirty="0" smtClean="0"/>
              <a:t>Doğrusu</a:t>
            </a:r>
            <a:r>
              <a:rPr lang="tr-TR" dirty="0"/>
              <a:t>: Önceki kuşaklar nasıl bizim geleceğimizi belirlemişse, biz de aynı biçimde sonraki kuşakların geleceğini belirleyeceğiz.</a:t>
            </a:r>
          </a:p>
          <a:p>
            <a:endParaRPr lang="tr-TR" dirty="0"/>
          </a:p>
          <a:p>
            <a:r>
              <a:rPr lang="tr-TR" dirty="0"/>
              <a:t>KPSS sınavında istediğim puanı aldım.</a:t>
            </a:r>
          </a:p>
          <a:p>
            <a:pPr lvl="1"/>
            <a:r>
              <a:rPr lang="tr-TR" dirty="0"/>
              <a:t>Doğrusu:</a:t>
            </a:r>
          </a:p>
          <a:p>
            <a:endParaRPr lang="tr-TR" dirty="0"/>
          </a:p>
        </p:txBody>
      </p:sp>
    </p:spTree>
    <p:extLst>
      <p:ext uri="{BB962C8B-B14F-4D97-AF65-F5344CB8AC3E}">
        <p14:creationId xmlns:p14="http://schemas.microsoft.com/office/powerpoint/2010/main" val="4003639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Yineleme </a:t>
            </a:r>
            <a:r>
              <a:rPr lang="tr-TR" dirty="0" smtClean="0"/>
              <a:t>(3)</a:t>
            </a:r>
            <a:endParaRPr lang="tr-TR" dirty="0"/>
          </a:p>
        </p:txBody>
      </p:sp>
      <p:sp>
        <p:nvSpPr>
          <p:cNvPr id="3" name="İçerik Yer Tutucusu 2"/>
          <p:cNvSpPr>
            <a:spLocks noGrp="1"/>
          </p:cNvSpPr>
          <p:nvPr>
            <p:ph idx="1"/>
          </p:nvPr>
        </p:nvSpPr>
        <p:spPr/>
        <p:txBody>
          <a:bodyPr/>
          <a:lstStyle/>
          <a:p>
            <a:r>
              <a:rPr lang="tr-TR" dirty="0"/>
              <a:t>Bir öğrencinin başarılı olabilmesi için o öğrencinin her şeyden önce derslere düzenli bir biçimde devam etmesi ve derslerine çok çalışması mutlaka gereklidir.</a:t>
            </a:r>
          </a:p>
          <a:p>
            <a:endParaRPr lang="tr-TR" dirty="0"/>
          </a:p>
        </p:txBody>
      </p:sp>
    </p:spTree>
    <p:extLst>
      <p:ext uri="{BB962C8B-B14F-4D97-AF65-F5344CB8AC3E}">
        <p14:creationId xmlns:p14="http://schemas.microsoft.com/office/powerpoint/2010/main" val="3146632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Yineleme </a:t>
            </a:r>
            <a:r>
              <a:rPr lang="tr-TR" dirty="0" smtClean="0"/>
              <a:t>(4)</a:t>
            </a:r>
            <a:endParaRPr lang="tr-TR" dirty="0"/>
          </a:p>
        </p:txBody>
      </p:sp>
      <p:sp>
        <p:nvSpPr>
          <p:cNvPr id="3" name="İçerik Yer Tutucusu 2"/>
          <p:cNvSpPr>
            <a:spLocks noGrp="1"/>
          </p:cNvSpPr>
          <p:nvPr>
            <p:ph idx="1"/>
          </p:nvPr>
        </p:nvSpPr>
        <p:spPr/>
        <p:txBody>
          <a:bodyPr/>
          <a:lstStyle/>
          <a:p>
            <a:r>
              <a:rPr lang="tr-TR" dirty="0"/>
              <a:t>Bir öğrencinin başarılı olabilmesi için o öğrencinin her şeyden önce derslere düzenli bir biçimde devam etmesi ve derslerine çok çalışması mutlaka gereklidir</a:t>
            </a:r>
            <a:r>
              <a:rPr lang="tr-TR" dirty="0" smtClean="0"/>
              <a:t>.</a:t>
            </a:r>
          </a:p>
          <a:p>
            <a:pPr lvl="1"/>
            <a:r>
              <a:rPr lang="tr-TR" dirty="0"/>
              <a:t>Doğrusu: Bir öğrencinin başarısı, her şeyden önce derslerine düzenli olarak devam etmesine ve çok çalışmasına bağlıdır.</a:t>
            </a:r>
          </a:p>
          <a:p>
            <a:endParaRPr lang="tr-TR" dirty="0"/>
          </a:p>
          <a:p>
            <a:endParaRPr lang="tr-TR" dirty="0"/>
          </a:p>
        </p:txBody>
      </p:sp>
    </p:spTree>
    <p:extLst>
      <p:ext uri="{BB962C8B-B14F-4D97-AF65-F5344CB8AC3E}">
        <p14:creationId xmlns:p14="http://schemas.microsoft.com/office/powerpoint/2010/main" val="2982615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Gereksiz ya da Yanlış Yardımcı Eylem Kullanma</a:t>
            </a:r>
          </a:p>
        </p:txBody>
      </p:sp>
      <p:sp>
        <p:nvSpPr>
          <p:cNvPr id="3" name="İçerik Yer Tutucusu 2"/>
          <p:cNvSpPr>
            <a:spLocks noGrp="1"/>
          </p:cNvSpPr>
          <p:nvPr>
            <p:ph idx="1"/>
          </p:nvPr>
        </p:nvSpPr>
        <p:spPr/>
        <p:txBody>
          <a:bodyPr/>
          <a:lstStyle/>
          <a:p>
            <a:r>
              <a:rPr lang="tr-TR" dirty="0"/>
              <a:t>Kimileri, hiç gerekmediği halde yardımcı eylem kullanmayı alışkanlık haline getirmiştir. Oysa Türkçe kıvrak söyleyişlere, türlü anlatım yolları bulmaya son derece elverişli bir dildir.</a:t>
            </a:r>
          </a:p>
          <a:p>
            <a:r>
              <a:rPr lang="tr-TR" dirty="0">
                <a:solidFill>
                  <a:srgbClr val="7030A0"/>
                </a:solidFill>
              </a:rPr>
              <a:t>Beni anlayacağınızdan hiç </a:t>
            </a:r>
            <a:r>
              <a:rPr lang="tr-TR" dirty="0">
                <a:solidFill>
                  <a:srgbClr val="C00000"/>
                </a:solidFill>
              </a:rPr>
              <a:t>kuşku etmiyorum</a:t>
            </a:r>
            <a:r>
              <a:rPr lang="tr-TR" dirty="0"/>
              <a:t>.</a:t>
            </a:r>
          </a:p>
          <a:p>
            <a:pPr lvl="1"/>
            <a:r>
              <a:rPr lang="tr-TR" dirty="0"/>
              <a:t>Doğrusu:</a:t>
            </a:r>
          </a:p>
          <a:p>
            <a:r>
              <a:rPr lang="tr-TR" dirty="0"/>
              <a:t>Pek çok kuruma </a:t>
            </a:r>
            <a:r>
              <a:rPr lang="tr-TR" dirty="0">
                <a:solidFill>
                  <a:srgbClr val="C00000"/>
                </a:solidFill>
              </a:rPr>
              <a:t>başvuruda bulundu</a:t>
            </a:r>
            <a:r>
              <a:rPr lang="tr-TR" dirty="0"/>
              <a:t>, ama hiçbirinden bir sonuç alamadı.</a:t>
            </a:r>
          </a:p>
          <a:p>
            <a:r>
              <a:rPr lang="tr-TR" dirty="0"/>
              <a:t>Trafiğin akışını aksatmamak için, lütfen </a:t>
            </a:r>
            <a:r>
              <a:rPr lang="tr-TR" dirty="0">
                <a:solidFill>
                  <a:srgbClr val="C00000"/>
                </a:solidFill>
              </a:rPr>
              <a:t>bekleme yapmayınız</a:t>
            </a:r>
            <a:r>
              <a:rPr lang="tr-TR" dirty="0"/>
              <a:t>.</a:t>
            </a:r>
          </a:p>
          <a:p>
            <a:endParaRPr lang="tr-TR" dirty="0"/>
          </a:p>
        </p:txBody>
      </p:sp>
    </p:spTree>
    <p:extLst>
      <p:ext uri="{BB962C8B-B14F-4D97-AF65-F5344CB8AC3E}">
        <p14:creationId xmlns:p14="http://schemas.microsoft.com/office/powerpoint/2010/main" val="2269481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Zamanların Yanlış Kullanılması (1)</a:t>
            </a:r>
            <a:endParaRPr lang="tr-TR" dirty="0"/>
          </a:p>
        </p:txBody>
      </p:sp>
      <p:sp>
        <p:nvSpPr>
          <p:cNvPr id="3" name="İçerik Yer Tutucusu 2"/>
          <p:cNvSpPr>
            <a:spLocks noGrp="1"/>
          </p:cNvSpPr>
          <p:nvPr>
            <p:ph idx="1"/>
          </p:nvPr>
        </p:nvSpPr>
        <p:spPr/>
        <p:txBody>
          <a:bodyPr/>
          <a:lstStyle/>
          <a:p>
            <a:r>
              <a:rPr lang="tr-TR" dirty="0"/>
              <a:t>Anlatımda akıcılığın, anlamda tutarlılığın sağlanması bakımından hem tümce içindeki eylemler arasında hem de birbirini izleyen tümceler arasında zamansal uyumun sağlanması gerekir.</a:t>
            </a:r>
          </a:p>
          <a:p>
            <a:r>
              <a:rPr lang="tr-TR" dirty="0">
                <a:solidFill>
                  <a:srgbClr val="C00000"/>
                </a:solidFill>
              </a:rPr>
              <a:t>Sınava girecekken kapıdan döndüm; çünkü sınav giriş belgemi ve kimliğimi evde unuttum.</a:t>
            </a:r>
          </a:p>
          <a:p>
            <a:pPr lvl="1"/>
            <a:r>
              <a:rPr lang="tr-TR" dirty="0"/>
              <a:t>Doğrusu:</a:t>
            </a:r>
          </a:p>
          <a:p>
            <a:endParaRPr lang="tr-TR" dirty="0"/>
          </a:p>
        </p:txBody>
      </p:sp>
    </p:spTree>
    <p:extLst>
      <p:ext uri="{BB962C8B-B14F-4D97-AF65-F5344CB8AC3E}">
        <p14:creationId xmlns:p14="http://schemas.microsoft.com/office/powerpoint/2010/main" val="4291980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Zamanların Yanlış Kullanılması </a:t>
            </a:r>
            <a:r>
              <a:rPr lang="tr-TR" dirty="0" smtClean="0"/>
              <a:t>(2)</a:t>
            </a:r>
            <a:endParaRPr lang="tr-TR" dirty="0"/>
          </a:p>
        </p:txBody>
      </p:sp>
      <p:sp>
        <p:nvSpPr>
          <p:cNvPr id="3" name="İçerik Yer Tutucusu 2"/>
          <p:cNvSpPr>
            <a:spLocks noGrp="1"/>
          </p:cNvSpPr>
          <p:nvPr>
            <p:ph idx="1"/>
          </p:nvPr>
        </p:nvSpPr>
        <p:spPr/>
        <p:txBody>
          <a:bodyPr/>
          <a:lstStyle/>
          <a:p>
            <a:r>
              <a:rPr lang="tr-TR" dirty="0"/>
              <a:t>İstanbul’da küçük bir şirketi varmış; ama ekonomik kriz nedeniyle iflas ettiği için şirketini kapattı.</a:t>
            </a:r>
          </a:p>
          <a:p>
            <a:pPr lvl="1"/>
            <a:r>
              <a:rPr lang="tr-TR" dirty="0"/>
              <a:t>Doğrusu:</a:t>
            </a:r>
          </a:p>
          <a:p>
            <a:endParaRPr lang="tr-TR" dirty="0"/>
          </a:p>
        </p:txBody>
      </p:sp>
    </p:spTree>
    <p:extLst>
      <p:ext uri="{BB962C8B-B14F-4D97-AF65-F5344CB8AC3E}">
        <p14:creationId xmlns:p14="http://schemas.microsoft.com/office/powerpoint/2010/main" val="3856252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Tümcede Anlamsal Çelişki</a:t>
            </a:r>
            <a:endParaRPr lang="tr-TR" dirty="0"/>
          </a:p>
        </p:txBody>
      </p:sp>
      <p:sp>
        <p:nvSpPr>
          <p:cNvPr id="3" name="İçerik Yer Tutucusu 2"/>
          <p:cNvSpPr>
            <a:spLocks noGrp="1"/>
          </p:cNvSpPr>
          <p:nvPr>
            <p:ph idx="1"/>
          </p:nvPr>
        </p:nvSpPr>
        <p:spPr/>
        <p:txBody>
          <a:bodyPr/>
          <a:lstStyle/>
          <a:p>
            <a:r>
              <a:rPr lang="tr-TR" dirty="0"/>
              <a:t>Kesinlik bildiren sözcüklerle olasılık bildirenlerin; olumlu bağlamda kullanılması gereken sözcüklerle, olumsuz bağlamda kullanılması gerekenlerin aynı tümcede ve birbirlerini desteklemek üzere kullanılması bu tür anlatım bozukluğunun başlıca nedenidir.</a:t>
            </a:r>
          </a:p>
          <a:p>
            <a:pPr lvl="1"/>
            <a:r>
              <a:rPr lang="tr-TR" dirty="0" smtClean="0">
                <a:solidFill>
                  <a:srgbClr val="C00000"/>
                </a:solidFill>
              </a:rPr>
              <a:t>Eminim </a:t>
            </a:r>
            <a:r>
              <a:rPr lang="tr-TR" dirty="0"/>
              <a:t>bu saatlerde sinemaya gitmiş </a:t>
            </a:r>
            <a:r>
              <a:rPr lang="tr-TR" dirty="0">
                <a:solidFill>
                  <a:srgbClr val="C00000"/>
                </a:solidFill>
              </a:rPr>
              <a:t>olmalı.</a:t>
            </a:r>
          </a:p>
          <a:p>
            <a:pPr lvl="1"/>
            <a:r>
              <a:rPr lang="tr-TR" dirty="0" smtClean="0">
                <a:solidFill>
                  <a:srgbClr val="C00000"/>
                </a:solidFill>
              </a:rPr>
              <a:t>Aşağı </a:t>
            </a:r>
            <a:r>
              <a:rPr lang="tr-TR" dirty="0">
                <a:solidFill>
                  <a:srgbClr val="C00000"/>
                </a:solidFill>
              </a:rPr>
              <a:t>yukarı </a:t>
            </a:r>
            <a:r>
              <a:rPr lang="tr-TR" dirty="0"/>
              <a:t>bundan </a:t>
            </a:r>
            <a:r>
              <a:rPr lang="tr-TR" dirty="0">
                <a:solidFill>
                  <a:srgbClr val="C00000"/>
                </a:solidFill>
              </a:rPr>
              <a:t>tam</a:t>
            </a:r>
            <a:r>
              <a:rPr lang="tr-TR" dirty="0"/>
              <a:t> elli yıl önceydi.</a:t>
            </a:r>
          </a:p>
          <a:p>
            <a:pPr lvl="1"/>
            <a:r>
              <a:rPr lang="tr-TR" dirty="0">
                <a:solidFill>
                  <a:srgbClr val="C00000"/>
                </a:solidFill>
              </a:rPr>
              <a:t>Kesinlikle</a:t>
            </a:r>
            <a:r>
              <a:rPr lang="tr-TR" dirty="0"/>
              <a:t> yarın </a:t>
            </a:r>
            <a:r>
              <a:rPr lang="tr-TR" dirty="0">
                <a:solidFill>
                  <a:srgbClr val="C00000"/>
                </a:solidFill>
              </a:rPr>
              <a:t>gelebilirler.</a:t>
            </a:r>
          </a:p>
          <a:p>
            <a:pPr lvl="1"/>
            <a:r>
              <a:rPr lang="tr-TR" dirty="0">
                <a:solidFill>
                  <a:srgbClr val="C00000"/>
                </a:solidFill>
              </a:rPr>
              <a:t>Şüphesiz</a:t>
            </a:r>
            <a:r>
              <a:rPr lang="tr-TR" dirty="0"/>
              <a:t> bu sözleri bütün öğrenciler duymuş </a:t>
            </a:r>
            <a:r>
              <a:rPr lang="tr-TR" dirty="0">
                <a:solidFill>
                  <a:srgbClr val="C00000"/>
                </a:solidFill>
              </a:rPr>
              <a:t>olmalı.</a:t>
            </a:r>
          </a:p>
          <a:p>
            <a:endParaRPr lang="tr-TR" dirty="0"/>
          </a:p>
          <a:p>
            <a:endParaRPr lang="tr-TR" dirty="0"/>
          </a:p>
        </p:txBody>
      </p:sp>
    </p:spTree>
    <p:extLst>
      <p:ext uri="{BB962C8B-B14F-4D97-AF65-F5344CB8AC3E}">
        <p14:creationId xmlns:p14="http://schemas.microsoft.com/office/powerpoint/2010/main" val="2430309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Kavram ve Terimlerin Yanlış Kullanılması</a:t>
            </a:r>
            <a:endParaRPr lang="tr-TR" dirty="0"/>
          </a:p>
        </p:txBody>
      </p:sp>
      <p:sp>
        <p:nvSpPr>
          <p:cNvPr id="3" name="İçerik Yer Tutucusu 2"/>
          <p:cNvSpPr>
            <a:spLocks noGrp="1"/>
          </p:cNvSpPr>
          <p:nvPr>
            <p:ph idx="1"/>
          </p:nvPr>
        </p:nvSpPr>
        <p:spPr/>
        <p:txBody>
          <a:bodyPr>
            <a:normAutofit fontScale="92500" lnSpcReduction="10000"/>
          </a:bodyPr>
          <a:lstStyle/>
          <a:p>
            <a:r>
              <a:rPr lang="tr-TR" dirty="0"/>
              <a:t>Kavram ve terimleri yerli yerinde kullanmak, ancak belli bir bilgi birikimine sahip olmakla mümkündür. Bunları yeterince araştırmadan ya da gelişigüzel kullanmak, hem anlatım bozukluğuna yol açar hem de inandırıcılığımızı yitirmemize neden olur. Bir kavramı ya da terimi doğru kullandığımızdan emin değilsek mutlaka sözlüklere başvurmalı, bunların anlamlarını ve kullanıldıkları yerleri öğrenmeliyiz.</a:t>
            </a:r>
          </a:p>
          <a:p>
            <a:endParaRPr lang="tr-TR" dirty="0"/>
          </a:p>
          <a:p>
            <a:r>
              <a:rPr lang="tr-TR" dirty="0">
                <a:solidFill>
                  <a:srgbClr val="C00000"/>
                </a:solidFill>
              </a:rPr>
              <a:t>Yazar, öykülerinde öz Türkçe bir üslup kullanmaya özen göstermiştir.</a:t>
            </a:r>
          </a:p>
          <a:p>
            <a:pPr lvl="1"/>
            <a:r>
              <a:rPr lang="tr-TR" dirty="0"/>
              <a:t>Doğrusu:</a:t>
            </a:r>
          </a:p>
          <a:p>
            <a:r>
              <a:rPr lang="tr-TR" dirty="0">
                <a:solidFill>
                  <a:srgbClr val="C00000"/>
                </a:solidFill>
              </a:rPr>
              <a:t>Vatandaşların güvenliğini sağlamak, polise verilmiş bir haktır.</a:t>
            </a:r>
          </a:p>
          <a:p>
            <a:pPr lvl="1"/>
            <a:r>
              <a:rPr lang="tr-TR" dirty="0"/>
              <a:t>Doğrusu: </a:t>
            </a:r>
          </a:p>
          <a:p>
            <a:endParaRPr lang="tr-TR" dirty="0"/>
          </a:p>
        </p:txBody>
      </p:sp>
    </p:spTree>
    <p:extLst>
      <p:ext uri="{BB962C8B-B14F-4D97-AF65-F5344CB8AC3E}">
        <p14:creationId xmlns:p14="http://schemas.microsoft.com/office/powerpoint/2010/main" val="2639237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Sıralama Yanlışları (1)</a:t>
            </a:r>
            <a:endParaRPr lang="tr-TR" dirty="0"/>
          </a:p>
        </p:txBody>
      </p:sp>
      <p:sp>
        <p:nvSpPr>
          <p:cNvPr id="3" name="İçerik Yer Tutucusu 2"/>
          <p:cNvSpPr>
            <a:spLocks noGrp="1"/>
          </p:cNvSpPr>
          <p:nvPr>
            <p:ph idx="1"/>
          </p:nvPr>
        </p:nvSpPr>
        <p:spPr/>
        <p:txBody>
          <a:bodyPr/>
          <a:lstStyle/>
          <a:p>
            <a:r>
              <a:rPr lang="tr-TR" dirty="0"/>
              <a:t>Tümcede sözcüklerin doğru yerde bulunmaması anlatım bozukluğuna yol açar. Bu tür anlatım bozukluklarından kaçınmak için, kurduğumuz tümcenin her bakımdan sözdizimine uygun olmasına özen göstermeliyiz.</a:t>
            </a:r>
          </a:p>
          <a:p>
            <a:endParaRPr lang="tr-TR" dirty="0"/>
          </a:p>
          <a:p>
            <a:r>
              <a:rPr lang="tr-TR" dirty="0">
                <a:solidFill>
                  <a:srgbClr val="C00000"/>
                </a:solidFill>
              </a:rPr>
              <a:t>Çok </a:t>
            </a:r>
            <a:r>
              <a:rPr lang="tr-TR" dirty="0">
                <a:solidFill>
                  <a:srgbClr val="7030A0"/>
                </a:solidFill>
              </a:rPr>
              <a:t>dışarıda kaldığın için üşümüşsün.</a:t>
            </a:r>
          </a:p>
          <a:p>
            <a:pPr lvl="1"/>
            <a:r>
              <a:rPr lang="tr-TR" dirty="0"/>
              <a:t>Doğrusu: Dışarıda çok kaldığın için üşümüşsün.</a:t>
            </a:r>
          </a:p>
          <a:p>
            <a:r>
              <a:rPr lang="tr-TR" dirty="0">
                <a:solidFill>
                  <a:srgbClr val="C00000"/>
                </a:solidFill>
              </a:rPr>
              <a:t>Yeni </a:t>
            </a:r>
            <a:r>
              <a:rPr lang="tr-TR" dirty="0">
                <a:solidFill>
                  <a:srgbClr val="7030A0"/>
                </a:solidFill>
              </a:rPr>
              <a:t>gara varmıştım ki tren geldi.</a:t>
            </a:r>
          </a:p>
          <a:p>
            <a:pPr lvl="1"/>
            <a:r>
              <a:rPr lang="tr-TR" dirty="0"/>
              <a:t>Doğrusu: </a:t>
            </a:r>
          </a:p>
          <a:p>
            <a:endParaRPr lang="tr-TR" dirty="0"/>
          </a:p>
        </p:txBody>
      </p:sp>
    </p:spTree>
    <p:extLst>
      <p:ext uri="{BB962C8B-B14F-4D97-AF65-F5344CB8AC3E}">
        <p14:creationId xmlns:p14="http://schemas.microsoft.com/office/powerpoint/2010/main" val="536494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Sıralama Yanlışları </a:t>
            </a:r>
            <a:r>
              <a:rPr lang="tr-TR" dirty="0" smtClean="0"/>
              <a:t>(2)</a:t>
            </a:r>
            <a:endParaRPr lang="tr-TR" dirty="0"/>
          </a:p>
        </p:txBody>
      </p:sp>
      <p:sp>
        <p:nvSpPr>
          <p:cNvPr id="3" name="İçerik Yer Tutucusu 2"/>
          <p:cNvSpPr>
            <a:spLocks noGrp="1"/>
          </p:cNvSpPr>
          <p:nvPr>
            <p:ph idx="1"/>
          </p:nvPr>
        </p:nvSpPr>
        <p:spPr/>
        <p:txBody>
          <a:bodyPr>
            <a:normAutofit lnSpcReduction="10000"/>
          </a:bodyPr>
          <a:lstStyle/>
          <a:p>
            <a:r>
              <a:rPr lang="tr-TR" dirty="0"/>
              <a:t>Bu toplantıda </a:t>
            </a:r>
            <a:r>
              <a:rPr lang="tr-TR" dirty="0">
                <a:solidFill>
                  <a:srgbClr val="C00000"/>
                </a:solidFill>
              </a:rPr>
              <a:t>çekinmeden </a:t>
            </a:r>
            <a:r>
              <a:rPr lang="tr-TR" dirty="0"/>
              <a:t>düşünceler dile getirilmeli.</a:t>
            </a:r>
          </a:p>
          <a:p>
            <a:endParaRPr lang="tr-TR" dirty="0"/>
          </a:p>
          <a:p>
            <a:r>
              <a:rPr lang="tr-TR" dirty="0">
                <a:solidFill>
                  <a:srgbClr val="C00000"/>
                </a:solidFill>
              </a:rPr>
              <a:t> Uykusuz </a:t>
            </a:r>
            <a:r>
              <a:rPr lang="tr-TR" dirty="0"/>
              <a:t>yola çıkmayın.</a:t>
            </a:r>
          </a:p>
          <a:p>
            <a:endParaRPr lang="tr-TR" dirty="0"/>
          </a:p>
          <a:p>
            <a:r>
              <a:rPr lang="tr-TR" dirty="0">
                <a:solidFill>
                  <a:srgbClr val="C00000"/>
                </a:solidFill>
              </a:rPr>
              <a:t>Yeni</a:t>
            </a:r>
            <a:r>
              <a:rPr lang="tr-TR" dirty="0"/>
              <a:t> sokaktan gelmişti.</a:t>
            </a:r>
          </a:p>
          <a:p>
            <a:endParaRPr lang="tr-TR" dirty="0"/>
          </a:p>
          <a:p>
            <a:r>
              <a:rPr lang="tr-TR" dirty="0"/>
              <a:t>İstanbul’da </a:t>
            </a:r>
            <a:r>
              <a:rPr lang="tr-TR" dirty="0">
                <a:solidFill>
                  <a:srgbClr val="C00000"/>
                </a:solidFill>
              </a:rPr>
              <a:t>çok</a:t>
            </a:r>
            <a:r>
              <a:rPr lang="tr-TR" dirty="0"/>
              <a:t> yangın olur.</a:t>
            </a:r>
          </a:p>
          <a:p>
            <a:endParaRPr lang="tr-TR" dirty="0"/>
          </a:p>
          <a:p>
            <a:r>
              <a:rPr lang="tr-TR" dirty="0"/>
              <a:t>Annesini kaybettiğinden beri </a:t>
            </a:r>
            <a:r>
              <a:rPr lang="tr-TR" dirty="0">
                <a:solidFill>
                  <a:srgbClr val="C00000"/>
                </a:solidFill>
              </a:rPr>
              <a:t>bu kadar </a:t>
            </a:r>
            <a:r>
              <a:rPr lang="tr-TR" dirty="0"/>
              <a:t>yalnızlıktan korkmamıştı.</a:t>
            </a:r>
          </a:p>
          <a:p>
            <a:pPr marL="0" indent="0">
              <a:buNone/>
            </a:pPr>
            <a:endParaRPr lang="tr-TR" dirty="0"/>
          </a:p>
        </p:txBody>
      </p:sp>
    </p:spTree>
    <p:extLst>
      <p:ext uri="{BB962C8B-B14F-4D97-AF65-F5344CB8AC3E}">
        <p14:creationId xmlns:p14="http://schemas.microsoft.com/office/powerpoint/2010/main" val="3888956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Birbirini İzleyen Sözcüklerin Türdeş Olmaması</a:t>
            </a:r>
          </a:p>
        </p:txBody>
      </p:sp>
      <p:sp>
        <p:nvSpPr>
          <p:cNvPr id="3" name="İçerik Yer Tutucusu 2"/>
          <p:cNvSpPr>
            <a:spLocks noGrp="1"/>
          </p:cNvSpPr>
          <p:nvPr>
            <p:ph idx="1"/>
          </p:nvPr>
        </p:nvSpPr>
        <p:spPr/>
        <p:txBody>
          <a:bodyPr/>
          <a:lstStyle/>
          <a:p>
            <a:r>
              <a:rPr lang="tr-TR" dirty="0"/>
              <a:t>Art arda gelen sözcüklerin türdeş olmaması, bir sözcük ya da sözcük grubunu niteleyen sıfatların aynı yapı ve özellikte olmaması anlatım bozukluğuna yol açar.</a:t>
            </a:r>
          </a:p>
          <a:p>
            <a:r>
              <a:rPr lang="tr-TR" dirty="0">
                <a:solidFill>
                  <a:srgbClr val="C00000"/>
                </a:solidFill>
              </a:rPr>
              <a:t>Toplantıda sosyolojik, tarihsel ve ekonomi konuları tartışıldı.</a:t>
            </a:r>
          </a:p>
          <a:p>
            <a:pPr lvl="1"/>
            <a:r>
              <a:rPr lang="tr-TR" dirty="0"/>
              <a:t>Doğrusu: </a:t>
            </a:r>
          </a:p>
          <a:p>
            <a:endParaRPr lang="tr-TR" dirty="0"/>
          </a:p>
          <a:p>
            <a:r>
              <a:rPr lang="tr-TR" dirty="0">
                <a:solidFill>
                  <a:srgbClr val="C00000"/>
                </a:solidFill>
              </a:rPr>
              <a:t>Mühendislik, tıp ve öğretmen yetiştiren okullarda yeni bir düzenlemeye gitmek gerekiyor.</a:t>
            </a:r>
          </a:p>
          <a:p>
            <a:pPr lvl="1"/>
            <a:r>
              <a:rPr lang="tr-TR" dirty="0"/>
              <a:t>Doğrusu:</a:t>
            </a:r>
          </a:p>
          <a:p>
            <a:endParaRPr lang="tr-TR" dirty="0"/>
          </a:p>
        </p:txBody>
      </p:sp>
    </p:spTree>
    <p:extLst>
      <p:ext uri="{BB962C8B-B14F-4D97-AF65-F5344CB8AC3E}">
        <p14:creationId xmlns:p14="http://schemas.microsoft.com/office/powerpoint/2010/main" val="498477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Boş ve Doldurma Sözler</a:t>
            </a:r>
          </a:p>
        </p:txBody>
      </p:sp>
      <p:sp>
        <p:nvSpPr>
          <p:cNvPr id="3" name="İçerik Yer Tutucusu 2"/>
          <p:cNvSpPr>
            <a:spLocks noGrp="1"/>
          </p:cNvSpPr>
          <p:nvPr>
            <p:ph idx="1"/>
          </p:nvPr>
        </p:nvSpPr>
        <p:spPr/>
        <p:txBody>
          <a:bodyPr/>
          <a:lstStyle/>
          <a:p>
            <a:r>
              <a:rPr lang="tr-TR" dirty="0"/>
              <a:t>Anlattığımız bir olay, öne sürdüğümüz bir düşünce, verdiğimiz bir örnek, yazıdaki gereğini mutlaka hissettirmeli, okuyanda hiçbir zaman “gereksizlik” duygusu uyandırmamalıdır. Tümcelerimizde boş ve doldurma sözlere yer vermek hem anlatımda niteliği düşürür hem de karşımızdakini rahatsız eder:</a:t>
            </a:r>
          </a:p>
          <a:p>
            <a:endParaRPr lang="tr-TR" dirty="0"/>
          </a:p>
          <a:p>
            <a:r>
              <a:rPr lang="tr-TR" dirty="0"/>
              <a:t>Dünyaya, </a:t>
            </a:r>
            <a:r>
              <a:rPr lang="tr-TR" dirty="0">
                <a:solidFill>
                  <a:srgbClr val="C00000"/>
                </a:solidFill>
              </a:rPr>
              <a:t>şirin mi şirin bir sahil kasabasında, Ege’nin incisi denen </a:t>
            </a:r>
            <a:r>
              <a:rPr lang="tr-TR" dirty="0"/>
              <a:t>İzmir’in Urla ilçesinde geldim.</a:t>
            </a:r>
          </a:p>
          <a:p>
            <a:pPr lvl="1"/>
            <a:r>
              <a:rPr lang="tr-TR" dirty="0"/>
              <a:t>Doğrusu: </a:t>
            </a:r>
          </a:p>
          <a:p>
            <a:endParaRPr lang="tr-TR" dirty="0"/>
          </a:p>
        </p:txBody>
      </p:sp>
    </p:spTree>
    <p:extLst>
      <p:ext uri="{BB962C8B-B14F-4D97-AF65-F5344CB8AC3E}">
        <p14:creationId xmlns:p14="http://schemas.microsoft.com/office/powerpoint/2010/main" val="1533548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Deyim ve Atasözü </a:t>
            </a:r>
            <a:r>
              <a:rPr lang="tr-TR" dirty="0" smtClean="0"/>
              <a:t>Yanlışları Kalıbı </a:t>
            </a:r>
            <a:r>
              <a:rPr lang="tr-TR" dirty="0"/>
              <a:t>Bozulan </a:t>
            </a:r>
            <a:r>
              <a:rPr lang="tr-TR" dirty="0" smtClean="0"/>
              <a:t>Sözler (1)</a:t>
            </a:r>
            <a:endParaRPr lang="tr-TR" dirty="0"/>
          </a:p>
        </p:txBody>
      </p:sp>
      <p:sp>
        <p:nvSpPr>
          <p:cNvPr id="3" name="İçerik Yer Tutucusu 2"/>
          <p:cNvSpPr>
            <a:spLocks noGrp="1"/>
          </p:cNvSpPr>
          <p:nvPr>
            <p:ph idx="1"/>
          </p:nvPr>
        </p:nvSpPr>
        <p:spPr/>
        <p:txBody>
          <a:bodyPr/>
          <a:lstStyle/>
          <a:p>
            <a:r>
              <a:rPr lang="tr-TR" dirty="0"/>
              <a:t>Deyimler ve atasözleri kalıplaşmışlardır. Bu yüzden, bunların sözcüklerini ya da sözcüklerinin yerlerini değiştirmek anlatım bozukluğuna neden olur. Ayrıca, tümcenin bağlamı açısından yanlış atasözü ya da deyim kullanmak da anlatım bozukluğu nedenleri arasında yer alır.</a:t>
            </a:r>
          </a:p>
          <a:p>
            <a:endParaRPr lang="tr-TR" dirty="0"/>
          </a:p>
          <a:p>
            <a:r>
              <a:rPr lang="tr-TR" dirty="0"/>
              <a:t>Ağzından </a:t>
            </a:r>
            <a:r>
              <a:rPr lang="tr-TR" dirty="0">
                <a:solidFill>
                  <a:srgbClr val="C00000"/>
                </a:solidFill>
              </a:rPr>
              <a:t>rüzgâr</a:t>
            </a:r>
            <a:r>
              <a:rPr lang="tr-TR" dirty="0"/>
              <a:t> alsın, o nasıl söz öyle!</a:t>
            </a:r>
          </a:p>
          <a:p>
            <a:r>
              <a:rPr lang="tr-TR" dirty="0" smtClean="0"/>
              <a:t>Dilim </a:t>
            </a:r>
            <a:r>
              <a:rPr lang="tr-TR" dirty="0"/>
              <a:t>damağım </a:t>
            </a:r>
            <a:r>
              <a:rPr lang="tr-TR" dirty="0">
                <a:solidFill>
                  <a:srgbClr val="C00000"/>
                </a:solidFill>
              </a:rPr>
              <a:t>tutulmuştu</a:t>
            </a:r>
            <a:r>
              <a:rPr lang="tr-TR" dirty="0"/>
              <a:t>.</a:t>
            </a:r>
          </a:p>
          <a:p>
            <a:endParaRPr lang="tr-TR" dirty="0"/>
          </a:p>
        </p:txBody>
      </p:sp>
    </p:spTree>
    <p:extLst>
      <p:ext uri="{BB962C8B-B14F-4D97-AF65-F5344CB8AC3E}">
        <p14:creationId xmlns:p14="http://schemas.microsoft.com/office/powerpoint/2010/main" val="36408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Deyim ve Atasözü Yanlışları Kalıbı Bozulan Sözler </a:t>
            </a:r>
            <a:r>
              <a:rPr lang="tr-TR" dirty="0" smtClean="0"/>
              <a:t>(2)</a:t>
            </a:r>
            <a:endParaRPr lang="tr-TR" dirty="0"/>
          </a:p>
        </p:txBody>
      </p:sp>
      <p:sp>
        <p:nvSpPr>
          <p:cNvPr id="3" name="İçerik Yer Tutucusu 2"/>
          <p:cNvSpPr>
            <a:spLocks noGrp="1"/>
          </p:cNvSpPr>
          <p:nvPr>
            <p:ph idx="1"/>
          </p:nvPr>
        </p:nvSpPr>
        <p:spPr/>
        <p:txBody>
          <a:bodyPr/>
          <a:lstStyle/>
          <a:p>
            <a:r>
              <a:rPr lang="tr-TR" dirty="0">
                <a:solidFill>
                  <a:srgbClr val="C00000"/>
                </a:solidFill>
              </a:rPr>
              <a:t>Başı çatlak </a:t>
            </a:r>
            <a:r>
              <a:rPr lang="tr-TR" dirty="0"/>
              <a:t>olduğu kanısında olanlar, deniz kıyısında </a:t>
            </a:r>
            <a:r>
              <a:rPr lang="tr-TR" dirty="0" err="1"/>
              <a:t>çardakaltı</a:t>
            </a:r>
            <a:r>
              <a:rPr lang="tr-TR" dirty="0"/>
              <a:t> kahvesinde toplanınca, onun sözlerini can kulağıyla dinlerlerdi.</a:t>
            </a:r>
          </a:p>
          <a:p>
            <a:pPr lvl="1"/>
            <a:r>
              <a:rPr lang="tr-TR" dirty="0"/>
              <a:t>Doğrusu</a:t>
            </a:r>
            <a:r>
              <a:rPr lang="tr-TR" dirty="0" smtClean="0"/>
              <a:t>:</a:t>
            </a:r>
          </a:p>
          <a:p>
            <a:pPr marL="457200" lvl="1" indent="0">
              <a:buNone/>
            </a:pPr>
            <a:endParaRPr lang="tr-TR" dirty="0"/>
          </a:p>
          <a:p>
            <a:r>
              <a:rPr lang="tr-TR" dirty="0"/>
              <a:t>Alma </a:t>
            </a:r>
            <a:r>
              <a:rPr lang="tr-TR" dirty="0">
                <a:solidFill>
                  <a:srgbClr val="C00000"/>
                </a:solidFill>
              </a:rPr>
              <a:t>yoksulun</a:t>
            </a:r>
            <a:r>
              <a:rPr lang="tr-TR" dirty="0"/>
              <a:t> ahını çıkar aheste </a:t>
            </a:r>
            <a:r>
              <a:rPr lang="tr-TR" dirty="0" err="1"/>
              <a:t>aheste</a:t>
            </a:r>
            <a:r>
              <a:rPr lang="tr-TR" dirty="0"/>
              <a:t>.</a:t>
            </a:r>
          </a:p>
          <a:p>
            <a:pPr lvl="1"/>
            <a:r>
              <a:rPr lang="tr-TR" dirty="0"/>
              <a:t>Doğrusu</a:t>
            </a:r>
            <a:r>
              <a:rPr lang="tr-TR" dirty="0" smtClean="0"/>
              <a:t>:</a:t>
            </a:r>
          </a:p>
          <a:p>
            <a:pPr marL="0" indent="0">
              <a:buNone/>
            </a:pPr>
            <a:endParaRPr lang="tr-TR" dirty="0"/>
          </a:p>
          <a:p>
            <a:r>
              <a:rPr lang="tr-TR" dirty="0">
                <a:solidFill>
                  <a:srgbClr val="C00000"/>
                </a:solidFill>
              </a:rPr>
              <a:t>Selamsız, sabahsız </a:t>
            </a:r>
            <a:r>
              <a:rPr lang="tr-TR" dirty="0"/>
              <a:t>içeri girdi.</a:t>
            </a:r>
          </a:p>
          <a:p>
            <a:pPr lvl="1"/>
            <a:r>
              <a:rPr lang="tr-TR" dirty="0"/>
              <a:t>Doğrusu:</a:t>
            </a:r>
          </a:p>
          <a:p>
            <a:endParaRPr lang="tr-TR" dirty="0"/>
          </a:p>
        </p:txBody>
      </p:sp>
    </p:spTree>
    <p:extLst>
      <p:ext uri="{BB962C8B-B14F-4D97-AF65-F5344CB8AC3E}">
        <p14:creationId xmlns:p14="http://schemas.microsoft.com/office/powerpoint/2010/main" val="87564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r>
              <a:rPr lang="tr-TR" dirty="0"/>
              <a:t>DERS KİTABI</a:t>
            </a:r>
          </a:p>
          <a:p>
            <a:r>
              <a:rPr lang="tr-TR" dirty="0"/>
              <a:t>Sıddık </a:t>
            </a:r>
            <a:r>
              <a:rPr lang="tr-TR" dirty="0" err="1"/>
              <a:t>Akbayır</a:t>
            </a:r>
            <a:r>
              <a:rPr lang="tr-TR" dirty="0"/>
              <a:t>, Dil ve Diksiyon, </a:t>
            </a:r>
            <a:r>
              <a:rPr lang="tr-TR" dirty="0" err="1"/>
              <a:t>Akçağ</a:t>
            </a:r>
            <a:r>
              <a:rPr lang="tr-TR" dirty="0"/>
              <a:t> Yayınları, Ankara, 2007.</a:t>
            </a:r>
          </a:p>
          <a:p>
            <a:r>
              <a:rPr lang="tr-TR" dirty="0"/>
              <a:t>Muhittin Bilgin, Anlamdan Anlatıma Türkçemiz, Anı Yayıncılık, Ankara, 2006</a:t>
            </a:r>
            <a:r>
              <a:rPr lang="tr-TR" dirty="0" smtClean="0"/>
              <a:t>.</a:t>
            </a:r>
            <a:endParaRPr lang="tr-TR" dirty="0"/>
          </a:p>
        </p:txBody>
      </p:sp>
    </p:spTree>
    <p:extLst>
      <p:ext uri="{BB962C8B-B14F-4D97-AF65-F5344CB8AC3E}">
        <p14:creationId xmlns:p14="http://schemas.microsoft.com/office/powerpoint/2010/main" val="3410980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smtClean="0"/>
              <a:t>ANLATIM BİÇİMLERİ</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1170</Words>
  <Application>Microsoft Office PowerPoint</Application>
  <PresentationFormat>Geniş ekran</PresentationFormat>
  <Paragraphs>156</Paragraphs>
  <Slides>26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26</vt:i4>
      </vt:variant>
    </vt:vector>
  </HeadingPairs>
  <TitlesOfParts>
    <vt:vector size="32" baseType="lpstr">
      <vt:lpstr>Arial</vt:lpstr>
      <vt:lpstr>Calibri</vt:lpstr>
      <vt:lpstr>Calibri Light</vt:lpstr>
      <vt:lpstr>Times New Roman</vt:lpstr>
      <vt:lpstr>Wingdings</vt:lpstr>
      <vt:lpstr>Office Teması</vt:lpstr>
      <vt:lpstr>ANLATIM BOZUKLUKLARI 2</vt:lpstr>
      <vt:lpstr>Gereksiz Sözcük Kullanma (1)</vt:lpstr>
      <vt:lpstr>Gereksiz Sözcük Kullanma (2)</vt:lpstr>
      <vt:lpstr>Yanlış Sözcük Seçimi (1)</vt:lpstr>
      <vt:lpstr>Yanlış Sözcük Seçimi (2)</vt:lpstr>
      <vt:lpstr>Yanlış Sözcük Seçimi (3)</vt:lpstr>
      <vt:lpstr>Yanlış Sözcük Seçimi (4)</vt:lpstr>
      <vt:lpstr>Yanlış Sözcük Seçimi (5)</vt:lpstr>
      <vt:lpstr>Eşanlamlı Sözcüklerin Bir Arada Kullanılması</vt:lpstr>
      <vt:lpstr>Yineleme (1)</vt:lpstr>
      <vt:lpstr>Yineleme (2)</vt:lpstr>
      <vt:lpstr>Yineleme (3)</vt:lpstr>
      <vt:lpstr>Yineleme (4)</vt:lpstr>
      <vt:lpstr>Gereksiz ya da Yanlış Yardımcı Eylem Kullanma</vt:lpstr>
      <vt:lpstr>Zamanların Yanlış Kullanılması (1)</vt:lpstr>
      <vt:lpstr>Zamanların Yanlış Kullanılması (2)</vt:lpstr>
      <vt:lpstr>Tümcede Anlamsal Çelişki</vt:lpstr>
      <vt:lpstr>Kavram ve Terimlerin Yanlış Kullanılması</vt:lpstr>
      <vt:lpstr>Sıralama Yanlışları (1)</vt:lpstr>
      <vt:lpstr>Sıralama Yanlışları (2)</vt:lpstr>
      <vt:lpstr>Birbirini İzleyen Sözcüklerin Türdeş Olmaması</vt:lpstr>
      <vt:lpstr>Boş ve Doldurma Sözler</vt:lpstr>
      <vt:lpstr>Deyim ve Atasözü Yanlışları Kalıbı Bozulan Sözler (1)</vt:lpstr>
      <vt:lpstr>Deyim ve Atasözü Yanlışları Kalıbı Bozulan Sözler (2)</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22</cp:revision>
  <dcterms:created xsi:type="dcterms:W3CDTF">2025-02-04T08:28:28Z</dcterms:created>
  <dcterms:modified xsi:type="dcterms:W3CDTF">2025-04-16T10:58:51Z</dcterms:modified>
</cp:coreProperties>
</file>