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4" r:id="rId2"/>
    <p:sldId id="355" r:id="rId3"/>
    <p:sldId id="356" r:id="rId4"/>
    <p:sldId id="357" r:id="rId5"/>
    <p:sldId id="358" r:id="rId6"/>
    <p:sldId id="359" r:id="rId7"/>
    <p:sldId id="360" r:id="rId8"/>
    <p:sldId id="361" r:id="rId9"/>
    <p:sldId id="362" r:id="rId10"/>
    <p:sldId id="363" r:id="rId11"/>
    <p:sldId id="364" r:id="rId12"/>
    <p:sldId id="365" r:id="rId13"/>
    <p:sldId id="366" r:id="rId14"/>
    <p:sldId id="367" r:id="rId15"/>
    <p:sldId id="368" r:id="rId16"/>
    <p:sldId id="369" r:id="rId17"/>
    <p:sldId id="370" r:id="rId18"/>
    <p:sldId id="371" r:id="rId19"/>
    <p:sldId id="372" r:id="rId20"/>
    <p:sldId id="373" r:id="rId21"/>
    <p:sldId id="374" r:id="rId22"/>
    <p:sldId id="375" r:id="rId23"/>
    <p:sldId id="377" r:id="rId24"/>
    <p:sldId id="378" r:id="rId25"/>
    <p:sldId id="379" r:id="rId26"/>
    <p:sldId id="380" r:id="rId27"/>
    <p:sldId id="381" r:id="rId28"/>
    <p:sldId id="382" r:id="rId29"/>
    <p:sldId id="383" r:id="rId30"/>
    <p:sldId id="384" r:id="rId31"/>
    <p:sldId id="385" r:id="rId32"/>
    <p:sldId id="386" r:id="rId33"/>
    <p:sldId id="387" r:id="rId34"/>
    <p:sldId id="388" r:id="rId35"/>
    <p:sldId id="389" r:id="rId36"/>
    <p:sldId id="390" r:id="rId37"/>
    <p:sldId id="354" r:id="rId38"/>
    <p:sldId id="329" r:id="rId39"/>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48" d="100"/>
          <a:sy n="48" d="100"/>
        </p:scale>
        <p:origin x="48" y="9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24" name="Resim 23"/>
          <p:cNvPicPr/>
          <p:nvPr userDrawn="1"/>
        </p:nvPicPr>
        <p:blipFill>
          <a:blip r:embed="rId2" cstate="print">
            <a:extLst>
              <a:ext uri="{28A0092B-C50C-407E-A947-70E740481C1C}">
                <a14:useLocalDpi xmlns:a14="http://schemas.microsoft.com/office/drawing/2010/main" val="0"/>
              </a:ext>
            </a:extLst>
          </a:blip>
          <a:stretch>
            <a:fillRect/>
          </a:stretch>
        </p:blipFill>
        <p:spPr>
          <a:xfrm>
            <a:off x="0" y="-21052"/>
            <a:ext cx="12192000" cy="2840108"/>
          </a:xfrm>
          <a:prstGeom prst="rect">
            <a:avLst/>
          </a:prstGeom>
        </p:spPr>
      </p:pic>
      <p:sp>
        <p:nvSpPr>
          <p:cNvPr id="2" name="Unvan 1"/>
          <p:cNvSpPr>
            <a:spLocks noGrp="1"/>
          </p:cNvSpPr>
          <p:nvPr>
            <p:ph type="ctrTitle"/>
          </p:nvPr>
        </p:nvSpPr>
        <p:spPr>
          <a:xfrm>
            <a:off x="1524000" y="2839832"/>
            <a:ext cx="9144000" cy="2214654"/>
          </a:xfrm>
        </p:spPr>
        <p:txBody>
          <a:bodyPr anchor="b">
            <a:normAutofit/>
          </a:bodyPr>
          <a:lstStyle>
            <a:lvl1pPr algn="ctr">
              <a:defRPr sz="4800"/>
            </a:lvl1pPr>
          </a:lstStyle>
          <a:p>
            <a:r>
              <a:rPr lang="tr-TR" dirty="0"/>
              <a:t>Asıl başlık stili için tıklatın</a:t>
            </a:r>
          </a:p>
        </p:txBody>
      </p:sp>
      <p:sp>
        <p:nvSpPr>
          <p:cNvPr id="3" name="Alt Başlık 2"/>
          <p:cNvSpPr>
            <a:spLocks noGrp="1"/>
          </p:cNvSpPr>
          <p:nvPr>
            <p:ph type="subTitle" idx="1"/>
          </p:nvPr>
        </p:nvSpPr>
        <p:spPr>
          <a:xfrm>
            <a:off x="1524000" y="5182873"/>
            <a:ext cx="9144000" cy="827881"/>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grpSp>
        <p:nvGrpSpPr>
          <p:cNvPr id="7" name="Grup 6"/>
          <p:cNvGrpSpPr/>
          <p:nvPr userDrawn="1"/>
        </p:nvGrpSpPr>
        <p:grpSpPr>
          <a:xfrm>
            <a:off x="151781" y="23813"/>
            <a:ext cx="8081974" cy="3126737"/>
            <a:chOff x="0" y="347375"/>
            <a:chExt cx="8082167" cy="3127345"/>
          </a:xfrm>
        </p:grpSpPr>
        <p:grpSp>
          <p:nvGrpSpPr>
            <p:cNvPr id="8" name="Grup 7"/>
            <p:cNvGrpSpPr/>
            <p:nvPr userDrawn="1"/>
          </p:nvGrpSpPr>
          <p:grpSpPr>
            <a:xfrm>
              <a:off x="0" y="408617"/>
              <a:ext cx="8082167" cy="3066103"/>
              <a:chOff x="0" y="856378"/>
              <a:chExt cx="8470941" cy="3285993"/>
            </a:xfrm>
          </p:grpSpPr>
          <p:sp>
            <p:nvSpPr>
              <p:cNvPr id="11" name="Rectangle 12"/>
              <p:cNvSpPr>
                <a:spLocks noChangeArrowheads="1"/>
              </p:cNvSpPr>
              <p:nvPr userDrawn="1"/>
            </p:nvSpPr>
            <p:spPr bwMode="auto">
              <a:xfrm rot="16200000">
                <a:off x="8441714" y="1339324"/>
                <a:ext cx="6153" cy="523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tr-TR"/>
              </a:p>
            </p:txBody>
          </p:sp>
          <p:sp>
            <p:nvSpPr>
              <p:cNvPr id="12" name="Прямоугольник 1"/>
              <p:cNvSpPr/>
              <p:nvPr userDrawn="1"/>
            </p:nvSpPr>
            <p:spPr>
              <a:xfrm>
                <a:off x="1404487" y="1785042"/>
                <a:ext cx="6963028" cy="1484714"/>
              </a:xfrm>
              <a:prstGeom prst="rect">
                <a:avLst/>
              </a:prstGeom>
              <a:solidFill>
                <a:srgbClr val="C80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3" name="Прямоугольник 3"/>
              <p:cNvSpPr/>
              <p:nvPr userDrawn="1"/>
            </p:nvSpPr>
            <p:spPr>
              <a:xfrm rot="2700000">
                <a:off x="1034369" y="2941441"/>
                <a:ext cx="695885" cy="695885"/>
              </a:xfrm>
              <a:prstGeom prst="rect">
                <a:avLst/>
              </a:prstGeom>
              <a:solidFill>
                <a:srgbClr val="F8A90C"/>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4" name="Прямоугольник 75"/>
              <p:cNvSpPr/>
              <p:nvPr userDrawn="1"/>
            </p:nvSpPr>
            <p:spPr>
              <a:xfrm rot="2700000">
                <a:off x="522132" y="2429204"/>
                <a:ext cx="695885" cy="695885"/>
              </a:xfrm>
              <a:prstGeom prst="rect">
                <a:avLst/>
              </a:prstGeom>
              <a:solidFill>
                <a:schemeClr val="bg1">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5" name="Прямоугольник 76"/>
              <p:cNvSpPr/>
              <p:nvPr userDrawn="1"/>
            </p:nvSpPr>
            <p:spPr>
              <a:xfrm rot="2700000">
                <a:off x="10086" y="1908996"/>
                <a:ext cx="695885" cy="695885"/>
              </a:xfrm>
              <a:prstGeom prst="rect">
                <a:avLst/>
              </a:prstGeom>
              <a:solidFill>
                <a:schemeClr val="bg1">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6" name="Прямоугольник 77"/>
              <p:cNvSpPr/>
              <p:nvPr userDrawn="1"/>
            </p:nvSpPr>
            <p:spPr>
              <a:xfrm rot="2700000">
                <a:off x="655832" y="1048438"/>
                <a:ext cx="1451816" cy="1416004"/>
              </a:xfrm>
              <a:prstGeom prst="rect">
                <a:avLst/>
              </a:prstGeom>
              <a:solidFill>
                <a:srgbClr val="AAAAAA"/>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7" name="Прямоугольник 78"/>
              <p:cNvSpPr/>
              <p:nvPr userDrawn="1"/>
            </p:nvSpPr>
            <p:spPr>
              <a:xfrm rot="2700000">
                <a:off x="0" y="856378"/>
                <a:ext cx="695885" cy="695885"/>
              </a:xfrm>
              <a:prstGeom prst="rect">
                <a:avLst/>
              </a:prstGeom>
              <a:solidFill>
                <a:srgbClr val="C80D1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8" name="Прямоугольник 79"/>
              <p:cNvSpPr/>
              <p:nvPr userDrawn="1"/>
            </p:nvSpPr>
            <p:spPr>
              <a:xfrm rot="2700000">
                <a:off x="532218" y="3446486"/>
                <a:ext cx="695885" cy="695885"/>
              </a:xfrm>
              <a:prstGeom prst="rect">
                <a:avLst/>
              </a:prstGeom>
              <a:solidFill>
                <a:srgbClr val="EA506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9" name="Shape 1420"/>
              <p:cNvSpPr/>
              <p:nvPr userDrawn="1"/>
            </p:nvSpPr>
            <p:spPr bwMode="auto">
              <a:xfrm>
                <a:off x="1231147" y="1596434"/>
                <a:ext cx="361087" cy="345038"/>
              </a:xfrm>
              <a:custGeom>
                <a:avLst/>
                <a:gdLst/>
                <a:ahLst/>
                <a:cxnLst>
                  <a:cxn ang="0">
                    <a:pos x="wd2" y="hd2"/>
                  </a:cxn>
                  <a:cxn ang="5400000">
                    <a:pos x="wd2" y="hd2"/>
                  </a:cxn>
                  <a:cxn ang="10800000">
                    <a:pos x="wd2" y="hd2"/>
                  </a:cxn>
                  <a:cxn ang="16200000">
                    <a:pos x="wd2" y="hd2"/>
                  </a:cxn>
                </a:cxnLst>
                <a:rect l="0" t="0" r="r" b="b"/>
                <a:pathLst>
                  <a:path w="21600" h="21600" extrusionOk="0">
                    <a:moveTo>
                      <a:pt x="4277" y="7976"/>
                    </a:moveTo>
                    <a:cubicBezTo>
                      <a:pt x="3988" y="7976"/>
                      <a:pt x="3706" y="8031"/>
                      <a:pt x="3435" y="8149"/>
                    </a:cubicBezTo>
                    <a:cubicBezTo>
                      <a:pt x="3161" y="8266"/>
                      <a:pt x="2904" y="8428"/>
                      <a:pt x="2666" y="8628"/>
                    </a:cubicBezTo>
                    <a:cubicBezTo>
                      <a:pt x="2429" y="8830"/>
                      <a:pt x="2220" y="9071"/>
                      <a:pt x="2044" y="9344"/>
                    </a:cubicBezTo>
                    <a:cubicBezTo>
                      <a:pt x="1868" y="9621"/>
                      <a:pt x="1731" y="9926"/>
                      <a:pt x="1628" y="10252"/>
                    </a:cubicBezTo>
                    <a:lnTo>
                      <a:pt x="0" y="16271"/>
                    </a:lnTo>
                    <a:lnTo>
                      <a:pt x="0" y="1619"/>
                    </a:lnTo>
                    <a:cubicBezTo>
                      <a:pt x="0" y="1178"/>
                      <a:pt x="132" y="796"/>
                      <a:pt x="399" y="479"/>
                    </a:cubicBezTo>
                    <a:cubicBezTo>
                      <a:pt x="663" y="162"/>
                      <a:pt x="982" y="0"/>
                      <a:pt x="1349" y="0"/>
                    </a:cubicBezTo>
                    <a:lnTo>
                      <a:pt x="9460" y="0"/>
                    </a:lnTo>
                    <a:cubicBezTo>
                      <a:pt x="9824" y="0"/>
                      <a:pt x="10140" y="162"/>
                      <a:pt x="10407" y="479"/>
                    </a:cubicBezTo>
                    <a:cubicBezTo>
                      <a:pt x="10674" y="796"/>
                      <a:pt x="10806" y="1178"/>
                      <a:pt x="10806" y="1619"/>
                    </a:cubicBezTo>
                    <a:cubicBezTo>
                      <a:pt x="10806" y="2059"/>
                      <a:pt x="10938" y="2438"/>
                      <a:pt x="11198" y="2750"/>
                    </a:cubicBezTo>
                    <a:cubicBezTo>
                      <a:pt x="11460" y="3064"/>
                      <a:pt x="11773" y="3223"/>
                      <a:pt x="12143" y="3223"/>
                    </a:cubicBezTo>
                    <a:lnTo>
                      <a:pt x="17333" y="3223"/>
                    </a:lnTo>
                    <a:cubicBezTo>
                      <a:pt x="17700" y="3223"/>
                      <a:pt x="18016" y="3384"/>
                      <a:pt x="18278" y="3713"/>
                    </a:cubicBezTo>
                    <a:cubicBezTo>
                      <a:pt x="18540" y="4042"/>
                      <a:pt x="18670" y="4427"/>
                      <a:pt x="18670" y="4868"/>
                    </a:cubicBezTo>
                    <a:lnTo>
                      <a:pt x="18670" y="7976"/>
                    </a:lnTo>
                    <a:lnTo>
                      <a:pt x="4277" y="7976"/>
                    </a:lnTo>
                    <a:close/>
                    <a:moveTo>
                      <a:pt x="21600" y="10141"/>
                    </a:moveTo>
                    <a:lnTo>
                      <a:pt x="18552" y="20801"/>
                    </a:lnTo>
                    <a:cubicBezTo>
                      <a:pt x="18506" y="21015"/>
                      <a:pt x="18386" y="21203"/>
                      <a:pt x="18195" y="21362"/>
                    </a:cubicBezTo>
                    <a:cubicBezTo>
                      <a:pt x="18004" y="21521"/>
                      <a:pt x="17818" y="21600"/>
                      <a:pt x="17639" y="21600"/>
                    </a:cubicBezTo>
                    <a:lnTo>
                      <a:pt x="504" y="21600"/>
                    </a:lnTo>
                    <a:lnTo>
                      <a:pt x="3388" y="10913"/>
                    </a:lnTo>
                    <a:cubicBezTo>
                      <a:pt x="3435" y="10699"/>
                      <a:pt x="3552" y="10517"/>
                      <a:pt x="3746" y="10364"/>
                    </a:cubicBezTo>
                    <a:cubicBezTo>
                      <a:pt x="3937" y="10214"/>
                      <a:pt x="4120" y="10141"/>
                      <a:pt x="4301" y="10141"/>
                    </a:cubicBezTo>
                    <a:lnTo>
                      <a:pt x="21600" y="10141"/>
                    </a:lnTo>
                    <a:close/>
                  </a:path>
                </a:pathLst>
              </a:custGeom>
              <a:solidFill>
                <a:schemeClr val="bg1"/>
              </a:solidFill>
              <a:ln w="12700" cap="flat">
                <a:noFill/>
                <a:miter lim="400000"/>
              </a:ln>
              <a:effectLst/>
            </p:spPr>
            <p:txBody>
              <a:bodyPr lIns="28575" tIns="28575" rIns="28575" bIns="28575" anchor="ctr"/>
              <a:lstStyle/>
              <a:p>
                <a:endParaRPr lang="tr-TR"/>
              </a:p>
            </p:txBody>
          </p:sp>
          <p:sp>
            <p:nvSpPr>
              <p:cNvPr id="20" name="Shape 1458"/>
              <p:cNvSpPr/>
              <p:nvPr userDrawn="1"/>
            </p:nvSpPr>
            <p:spPr bwMode="auto">
              <a:xfrm>
                <a:off x="175278" y="2073390"/>
                <a:ext cx="365500" cy="357074"/>
              </a:xfrm>
              <a:custGeom>
                <a:avLst/>
                <a:gdLst/>
                <a:ahLst/>
                <a:cxnLst>
                  <a:cxn ang="0">
                    <a:pos x="wd2" y="hd2"/>
                  </a:cxn>
                  <a:cxn ang="5400000">
                    <a:pos x="wd2" y="hd2"/>
                  </a:cxn>
                  <a:cxn ang="10800000">
                    <a:pos x="wd2" y="hd2"/>
                  </a:cxn>
                  <a:cxn ang="16200000">
                    <a:pos x="wd2" y="hd2"/>
                  </a:cxn>
                </a:cxnLst>
                <a:rect l="0" t="0" r="r" b="b"/>
                <a:pathLst>
                  <a:path w="21600" h="21600" extrusionOk="0">
                    <a:moveTo>
                      <a:pt x="17909" y="6867"/>
                    </a:moveTo>
                    <a:cubicBezTo>
                      <a:pt x="18210" y="7364"/>
                      <a:pt x="18439" y="7917"/>
                      <a:pt x="18600" y="8530"/>
                    </a:cubicBezTo>
                    <a:cubicBezTo>
                      <a:pt x="19045" y="8620"/>
                      <a:pt x="19513" y="8680"/>
                      <a:pt x="20005" y="8705"/>
                    </a:cubicBezTo>
                    <a:cubicBezTo>
                      <a:pt x="20498" y="8733"/>
                      <a:pt x="20957" y="8821"/>
                      <a:pt x="21382" y="8976"/>
                    </a:cubicBezTo>
                    <a:cubicBezTo>
                      <a:pt x="21526" y="9013"/>
                      <a:pt x="21600" y="9092"/>
                      <a:pt x="21600" y="9219"/>
                    </a:cubicBezTo>
                    <a:lnTo>
                      <a:pt x="21600" y="12410"/>
                    </a:lnTo>
                    <a:cubicBezTo>
                      <a:pt x="21600" y="12517"/>
                      <a:pt x="21464" y="12613"/>
                      <a:pt x="21198" y="12697"/>
                    </a:cubicBezTo>
                    <a:cubicBezTo>
                      <a:pt x="20932" y="12788"/>
                      <a:pt x="20623" y="12853"/>
                      <a:pt x="20269" y="12909"/>
                    </a:cubicBezTo>
                    <a:cubicBezTo>
                      <a:pt x="19918" y="12963"/>
                      <a:pt x="19575" y="13002"/>
                      <a:pt x="19241" y="13031"/>
                    </a:cubicBezTo>
                    <a:cubicBezTo>
                      <a:pt x="18904" y="13056"/>
                      <a:pt x="18683" y="13079"/>
                      <a:pt x="18575" y="13098"/>
                    </a:cubicBezTo>
                    <a:cubicBezTo>
                      <a:pt x="18448" y="13612"/>
                      <a:pt x="18238" y="14137"/>
                      <a:pt x="17938" y="14680"/>
                    </a:cubicBezTo>
                    <a:cubicBezTo>
                      <a:pt x="18433" y="15417"/>
                      <a:pt x="18983" y="16125"/>
                      <a:pt x="19578" y="16803"/>
                    </a:cubicBezTo>
                    <a:lnTo>
                      <a:pt x="19660" y="17006"/>
                    </a:lnTo>
                    <a:cubicBezTo>
                      <a:pt x="19660" y="17077"/>
                      <a:pt x="19535" y="17252"/>
                      <a:pt x="19286" y="17523"/>
                    </a:cubicBezTo>
                    <a:cubicBezTo>
                      <a:pt x="19037" y="17800"/>
                      <a:pt x="18756" y="18096"/>
                      <a:pt x="18439" y="18412"/>
                    </a:cubicBezTo>
                    <a:cubicBezTo>
                      <a:pt x="18122" y="18726"/>
                      <a:pt x="17822" y="19008"/>
                      <a:pt x="17538" y="19257"/>
                    </a:cubicBezTo>
                    <a:cubicBezTo>
                      <a:pt x="17252" y="19505"/>
                      <a:pt x="17068" y="19626"/>
                      <a:pt x="16989" y="19626"/>
                    </a:cubicBezTo>
                    <a:cubicBezTo>
                      <a:pt x="16969" y="19626"/>
                      <a:pt x="16850" y="19542"/>
                      <a:pt x="16629" y="19378"/>
                    </a:cubicBezTo>
                    <a:cubicBezTo>
                      <a:pt x="16408" y="19211"/>
                      <a:pt x="16165" y="19025"/>
                      <a:pt x="15896" y="18822"/>
                    </a:cubicBezTo>
                    <a:cubicBezTo>
                      <a:pt x="15629" y="18621"/>
                      <a:pt x="15377" y="18426"/>
                      <a:pt x="15136" y="18240"/>
                    </a:cubicBezTo>
                    <a:cubicBezTo>
                      <a:pt x="14898" y="18056"/>
                      <a:pt x="14746" y="17946"/>
                      <a:pt x="14683" y="17910"/>
                    </a:cubicBezTo>
                    <a:cubicBezTo>
                      <a:pt x="14420" y="18054"/>
                      <a:pt x="14156" y="18178"/>
                      <a:pt x="13890" y="18282"/>
                    </a:cubicBezTo>
                    <a:cubicBezTo>
                      <a:pt x="13624" y="18384"/>
                      <a:pt x="13355" y="18472"/>
                      <a:pt x="13083" y="18545"/>
                    </a:cubicBezTo>
                    <a:cubicBezTo>
                      <a:pt x="13066" y="18655"/>
                      <a:pt x="13040" y="18875"/>
                      <a:pt x="13009" y="19214"/>
                    </a:cubicBezTo>
                    <a:cubicBezTo>
                      <a:pt x="12978" y="19553"/>
                      <a:pt x="12933" y="19895"/>
                      <a:pt x="12879" y="20242"/>
                    </a:cubicBezTo>
                    <a:cubicBezTo>
                      <a:pt x="12825" y="20589"/>
                      <a:pt x="12763" y="20903"/>
                      <a:pt x="12692" y="21179"/>
                    </a:cubicBezTo>
                    <a:cubicBezTo>
                      <a:pt x="12618" y="21462"/>
                      <a:pt x="12522" y="21600"/>
                      <a:pt x="12406" y="21600"/>
                    </a:cubicBezTo>
                    <a:lnTo>
                      <a:pt x="9191" y="21600"/>
                    </a:lnTo>
                    <a:cubicBezTo>
                      <a:pt x="9064" y="21600"/>
                      <a:pt x="8979" y="21521"/>
                      <a:pt x="8933" y="21371"/>
                    </a:cubicBezTo>
                    <a:cubicBezTo>
                      <a:pt x="8806" y="20928"/>
                      <a:pt x="8721" y="20462"/>
                      <a:pt x="8679" y="19979"/>
                    </a:cubicBezTo>
                    <a:cubicBezTo>
                      <a:pt x="8630" y="19494"/>
                      <a:pt x="8582" y="19031"/>
                      <a:pt x="8528" y="18585"/>
                    </a:cubicBezTo>
                    <a:cubicBezTo>
                      <a:pt x="7976" y="18424"/>
                      <a:pt x="7446" y="18198"/>
                      <a:pt x="6942" y="17910"/>
                    </a:cubicBezTo>
                    <a:cubicBezTo>
                      <a:pt x="6568" y="18192"/>
                      <a:pt x="6203" y="18460"/>
                      <a:pt x="5843" y="18726"/>
                    </a:cubicBezTo>
                    <a:cubicBezTo>
                      <a:pt x="5481" y="18994"/>
                      <a:pt x="5124" y="19276"/>
                      <a:pt x="4773" y="19573"/>
                    </a:cubicBezTo>
                    <a:lnTo>
                      <a:pt x="4608" y="19626"/>
                    </a:lnTo>
                    <a:cubicBezTo>
                      <a:pt x="4555" y="19626"/>
                      <a:pt x="4387" y="19505"/>
                      <a:pt x="4107" y="19256"/>
                    </a:cubicBezTo>
                    <a:cubicBezTo>
                      <a:pt x="3827" y="19008"/>
                      <a:pt x="3535" y="18726"/>
                      <a:pt x="3232" y="18412"/>
                    </a:cubicBezTo>
                    <a:cubicBezTo>
                      <a:pt x="2929" y="18096"/>
                      <a:pt x="2654" y="17800"/>
                      <a:pt x="2405" y="17523"/>
                    </a:cubicBezTo>
                    <a:cubicBezTo>
                      <a:pt x="2155" y="17252"/>
                      <a:pt x="2031" y="17077"/>
                      <a:pt x="2031" y="17006"/>
                    </a:cubicBezTo>
                    <a:cubicBezTo>
                      <a:pt x="2031" y="16986"/>
                      <a:pt x="2104" y="16868"/>
                      <a:pt x="2249" y="16647"/>
                    </a:cubicBezTo>
                    <a:cubicBezTo>
                      <a:pt x="2393" y="16427"/>
                      <a:pt x="2563" y="16184"/>
                      <a:pt x="2759" y="15925"/>
                    </a:cubicBezTo>
                    <a:cubicBezTo>
                      <a:pt x="2951" y="15662"/>
                      <a:pt x="3141" y="15411"/>
                      <a:pt x="3328" y="15174"/>
                    </a:cubicBezTo>
                    <a:cubicBezTo>
                      <a:pt x="3512" y="14934"/>
                      <a:pt x="3631" y="14778"/>
                      <a:pt x="3688" y="14705"/>
                    </a:cubicBezTo>
                    <a:cubicBezTo>
                      <a:pt x="3388" y="14211"/>
                      <a:pt x="3158" y="13658"/>
                      <a:pt x="2997" y="13045"/>
                    </a:cubicBezTo>
                    <a:cubicBezTo>
                      <a:pt x="2535" y="12951"/>
                      <a:pt x="2062" y="12898"/>
                      <a:pt x="1578" y="12870"/>
                    </a:cubicBezTo>
                    <a:cubicBezTo>
                      <a:pt x="1093" y="12841"/>
                      <a:pt x="640" y="12751"/>
                      <a:pt x="215" y="12599"/>
                    </a:cubicBezTo>
                    <a:cubicBezTo>
                      <a:pt x="71" y="12562"/>
                      <a:pt x="0" y="12480"/>
                      <a:pt x="0" y="12353"/>
                    </a:cubicBezTo>
                    <a:lnTo>
                      <a:pt x="0" y="9162"/>
                    </a:lnTo>
                    <a:cubicBezTo>
                      <a:pt x="0" y="9055"/>
                      <a:pt x="136" y="8959"/>
                      <a:pt x="414" y="8874"/>
                    </a:cubicBezTo>
                    <a:cubicBezTo>
                      <a:pt x="688" y="8790"/>
                      <a:pt x="997" y="8716"/>
                      <a:pt x="1340" y="8666"/>
                    </a:cubicBezTo>
                    <a:cubicBezTo>
                      <a:pt x="1685" y="8612"/>
                      <a:pt x="2020" y="8570"/>
                      <a:pt x="2345" y="8544"/>
                    </a:cubicBezTo>
                    <a:cubicBezTo>
                      <a:pt x="2668" y="8516"/>
                      <a:pt x="2886" y="8493"/>
                      <a:pt x="2997" y="8473"/>
                    </a:cubicBezTo>
                    <a:cubicBezTo>
                      <a:pt x="3158" y="7926"/>
                      <a:pt x="3379" y="7398"/>
                      <a:pt x="3659" y="6895"/>
                    </a:cubicBezTo>
                    <a:cubicBezTo>
                      <a:pt x="3161" y="6155"/>
                      <a:pt x="2620" y="5447"/>
                      <a:pt x="2031" y="4772"/>
                    </a:cubicBezTo>
                    <a:lnTo>
                      <a:pt x="1937" y="4571"/>
                    </a:lnTo>
                    <a:cubicBezTo>
                      <a:pt x="1937" y="4498"/>
                      <a:pt x="2065" y="4323"/>
                      <a:pt x="2317" y="4049"/>
                    </a:cubicBezTo>
                    <a:cubicBezTo>
                      <a:pt x="2569" y="3775"/>
                      <a:pt x="2852" y="3479"/>
                      <a:pt x="3164" y="3162"/>
                    </a:cubicBezTo>
                    <a:cubicBezTo>
                      <a:pt x="3478" y="2849"/>
                      <a:pt x="3778" y="2569"/>
                      <a:pt x="4067" y="2321"/>
                    </a:cubicBezTo>
                    <a:cubicBezTo>
                      <a:pt x="4356" y="2073"/>
                      <a:pt x="4538" y="1945"/>
                      <a:pt x="4608" y="1945"/>
                    </a:cubicBezTo>
                    <a:cubicBezTo>
                      <a:pt x="4625" y="1945"/>
                      <a:pt x="4747" y="2030"/>
                      <a:pt x="4968" y="2197"/>
                    </a:cubicBezTo>
                    <a:cubicBezTo>
                      <a:pt x="5189" y="2363"/>
                      <a:pt x="5435" y="2550"/>
                      <a:pt x="5707" y="2750"/>
                    </a:cubicBezTo>
                    <a:cubicBezTo>
                      <a:pt x="5976" y="2953"/>
                      <a:pt x="6234" y="3148"/>
                      <a:pt x="6472" y="3332"/>
                    </a:cubicBezTo>
                    <a:cubicBezTo>
                      <a:pt x="6713" y="3515"/>
                      <a:pt x="6860" y="3628"/>
                      <a:pt x="6914" y="3662"/>
                    </a:cubicBezTo>
                    <a:cubicBezTo>
                      <a:pt x="7174" y="3518"/>
                      <a:pt x="7441" y="3399"/>
                      <a:pt x="7707" y="3303"/>
                    </a:cubicBezTo>
                    <a:cubicBezTo>
                      <a:pt x="7973" y="3210"/>
                      <a:pt x="8248" y="3120"/>
                      <a:pt x="8528" y="3030"/>
                    </a:cubicBezTo>
                    <a:cubicBezTo>
                      <a:pt x="8528" y="2922"/>
                      <a:pt x="8540" y="2699"/>
                      <a:pt x="8568" y="2363"/>
                    </a:cubicBezTo>
                    <a:cubicBezTo>
                      <a:pt x="8596" y="2033"/>
                      <a:pt x="8636" y="1694"/>
                      <a:pt x="8690" y="1352"/>
                    </a:cubicBezTo>
                    <a:cubicBezTo>
                      <a:pt x="8744" y="1011"/>
                      <a:pt x="8814" y="697"/>
                      <a:pt x="8899" y="418"/>
                    </a:cubicBezTo>
                    <a:cubicBezTo>
                      <a:pt x="8984" y="141"/>
                      <a:pt x="9084" y="0"/>
                      <a:pt x="9191" y="0"/>
                    </a:cubicBezTo>
                    <a:lnTo>
                      <a:pt x="12406" y="0"/>
                    </a:lnTo>
                    <a:cubicBezTo>
                      <a:pt x="12531" y="0"/>
                      <a:pt x="12618" y="68"/>
                      <a:pt x="12664" y="203"/>
                    </a:cubicBezTo>
                    <a:cubicBezTo>
                      <a:pt x="12771" y="644"/>
                      <a:pt x="12848" y="1107"/>
                      <a:pt x="12893" y="1595"/>
                    </a:cubicBezTo>
                    <a:cubicBezTo>
                      <a:pt x="12938" y="2084"/>
                      <a:pt x="13001" y="2561"/>
                      <a:pt x="13083" y="3030"/>
                    </a:cubicBezTo>
                    <a:cubicBezTo>
                      <a:pt x="13363" y="3100"/>
                      <a:pt x="13632" y="3185"/>
                      <a:pt x="13890" y="3284"/>
                    </a:cubicBezTo>
                    <a:cubicBezTo>
                      <a:pt x="14148" y="3385"/>
                      <a:pt x="14403" y="3512"/>
                      <a:pt x="14655" y="3662"/>
                    </a:cubicBezTo>
                    <a:cubicBezTo>
                      <a:pt x="14729" y="3611"/>
                      <a:pt x="14881" y="3490"/>
                      <a:pt x="15117" y="3303"/>
                    </a:cubicBezTo>
                    <a:cubicBezTo>
                      <a:pt x="15352" y="3120"/>
                      <a:pt x="15604" y="2925"/>
                      <a:pt x="15870" y="2722"/>
                    </a:cubicBezTo>
                    <a:cubicBezTo>
                      <a:pt x="16136" y="2521"/>
                      <a:pt x="16377" y="2341"/>
                      <a:pt x="16589" y="2183"/>
                    </a:cubicBezTo>
                    <a:cubicBezTo>
                      <a:pt x="16802" y="2024"/>
                      <a:pt x="16935" y="1945"/>
                      <a:pt x="16989" y="1945"/>
                    </a:cubicBezTo>
                    <a:cubicBezTo>
                      <a:pt x="17043" y="1945"/>
                      <a:pt x="17210" y="2072"/>
                      <a:pt x="17490" y="2321"/>
                    </a:cubicBezTo>
                    <a:cubicBezTo>
                      <a:pt x="17771" y="2569"/>
                      <a:pt x="18065" y="2849"/>
                      <a:pt x="18371" y="3162"/>
                    </a:cubicBezTo>
                    <a:cubicBezTo>
                      <a:pt x="18680" y="3479"/>
                      <a:pt x="18957" y="3775"/>
                      <a:pt x="19207" y="4049"/>
                    </a:cubicBezTo>
                    <a:cubicBezTo>
                      <a:pt x="19453" y="4323"/>
                      <a:pt x="19578" y="4498"/>
                      <a:pt x="19578" y="4571"/>
                    </a:cubicBezTo>
                    <a:cubicBezTo>
                      <a:pt x="19578" y="4605"/>
                      <a:pt x="19498" y="4735"/>
                      <a:pt x="19343" y="4955"/>
                    </a:cubicBezTo>
                    <a:cubicBezTo>
                      <a:pt x="19184" y="5175"/>
                      <a:pt x="19008" y="5416"/>
                      <a:pt x="18813" y="5678"/>
                    </a:cubicBezTo>
                    <a:cubicBezTo>
                      <a:pt x="18617" y="5938"/>
                      <a:pt x="18428" y="6189"/>
                      <a:pt x="18241" y="6429"/>
                    </a:cubicBezTo>
                    <a:cubicBezTo>
                      <a:pt x="18057" y="6667"/>
                      <a:pt x="17946" y="6813"/>
                      <a:pt x="17909" y="6867"/>
                    </a:cubicBezTo>
                    <a:moveTo>
                      <a:pt x="10806" y="14044"/>
                    </a:moveTo>
                    <a:cubicBezTo>
                      <a:pt x="11248" y="14044"/>
                      <a:pt x="11670" y="13957"/>
                      <a:pt x="12066" y="13779"/>
                    </a:cubicBezTo>
                    <a:cubicBezTo>
                      <a:pt x="12463" y="13607"/>
                      <a:pt x="12805" y="13370"/>
                      <a:pt x="13091" y="13070"/>
                    </a:cubicBezTo>
                    <a:cubicBezTo>
                      <a:pt x="13375" y="12774"/>
                      <a:pt x="13604" y="12429"/>
                      <a:pt x="13783" y="12031"/>
                    </a:cubicBezTo>
                    <a:cubicBezTo>
                      <a:pt x="13958" y="11633"/>
                      <a:pt x="14046" y="11215"/>
                      <a:pt x="14046" y="10775"/>
                    </a:cubicBezTo>
                    <a:cubicBezTo>
                      <a:pt x="14046" y="10334"/>
                      <a:pt x="13958" y="9919"/>
                      <a:pt x="13783" y="9530"/>
                    </a:cubicBezTo>
                    <a:cubicBezTo>
                      <a:pt x="13604" y="9143"/>
                      <a:pt x="13375" y="8801"/>
                      <a:pt x="13091" y="8502"/>
                    </a:cubicBezTo>
                    <a:cubicBezTo>
                      <a:pt x="12805" y="8206"/>
                      <a:pt x="12463" y="7974"/>
                      <a:pt x="12066" y="7808"/>
                    </a:cubicBezTo>
                    <a:cubicBezTo>
                      <a:pt x="11670" y="7641"/>
                      <a:pt x="11248" y="7556"/>
                      <a:pt x="10806" y="7556"/>
                    </a:cubicBezTo>
                    <a:cubicBezTo>
                      <a:pt x="10361" y="7556"/>
                      <a:pt x="9939" y="7641"/>
                      <a:pt x="9537" y="7808"/>
                    </a:cubicBezTo>
                    <a:cubicBezTo>
                      <a:pt x="9135" y="7974"/>
                      <a:pt x="8786" y="8206"/>
                      <a:pt x="8494" y="8502"/>
                    </a:cubicBezTo>
                    <a:cubicBezTo>
                      <a:pt x="8200" y="8801"/>
                      <a:pt x="7970" y="9143"/>
                      <a:pt x="7800" y="9530"/>
                    </a:cubicBezTo>
                    <a:cubicBezTo>
                      <a:pt x="7633" y="9919"/>
                      <a:pt x="7551" y="10334"/>
                      <a:pt x="7551" y="10775"/>
                    </a:cubicBezTo>
                    <a:cubicBezTo>
                      <a:pt x="7551" y="11215"/>
                      <a:pt x="7633" y="11633"/>
                      <a:pt x="7800" y="12031"/>
                    </a:cubicBezTo>
                    <a:cubicBezTo>
                      <a:pt x="7970" y="12429"/>
                      <a:pt x="8200" y="12774"/>
                      <a:pt x="8494" y="13070"/>
                    </a:cubicBezTo>
                    <a:cubicBezTo>
                      <a:pt x="8786" y="13370"/>
                      <a:pt x="9135" y="13607"/>
                      <a:pt x="9537" y="13779"/>
                    </a:cubicBezTo>
                    <a:cubicBezTo>
                      <a:pt x="9939" y="13957"/>
                      <a:pt x="10361" y="14044"/>
                      <a:pt x="10806" y="14044"/>
                    </a:cubicBezTo>
                  </a:path>
                </a:pathLst>
              </a:custGeom>
              <a:solidFill>
                <a:schemeClr val="bg1"/>
              </a:solidFill>
              <a:ln w="12700" cap="flat">
                <a:noFill/>
                <a:miter lim="400000"/>
              </a:ln>
              <a:effectLst/>
            </p:spPr>
            <p:txBody>
              <a:bodyPr lIns="28575" tIns="28575" rIns="28575" bIns="28575" anchor="ctr"/>
              <a:lstStyle/>
              <a:p>
                <a:endParaRPr lang="tr-TR"/>
              </a:p>
            </p:txBody>
          </p:sp>
          <p:sp>
            <p:nvSpPr>
              <p:cNvPr id="21" name="Shape 1486"/>
              <p:cNvSpPr/>
              <p:nvPr userDrawn="1"/>
            </p:nvSpPr>
            <p:spPr bwMode="auto">
              <a:xfrm>
                <a:off x="721711" y="2626985"/>
                <a:ext cx="308929" cy="353063"/>
              </a:xfrm>
              <a:custGeom>
                <a:avLst/>
                <a:gdLst/>
                <a:ahLst/>
                <a:cxnLst>
                  <a:cxn ang="0">
                    <a:pos x="wd2" y="hd2"/>
                  </a:cxn>
                  <a:cxn ang="5400000">
                    <a:pos x="wd2" y="hd2"/>
                  </a:cxn>
                  <a:cxn ang="10800000">
                    <a:pos x="wd2" y="hd2"/>
                  </a:cxn>
                  <a:cxn ang="16200000">
                    <a:pos x="wd2" y="hd2"/>
                  </a:cxn>
                </a:cxnLst>
                <a:rect l="0" t="0" r="r" b="b"/>
                <a:pathLst>
                  <a:path w="21600" h="21600" extrusionOk="0">
                    <a:moveTo>
                      <a:pt x="536" y="6464"/>
                    </a:moveTo>
                    <a:cubicBezTo>
                      <a:pt x="386" y="6464"/>
                      <a:pt x="262" y="6412"/>
                      <a:pt x="155" y="6306"/>
                    </a:cubicBezTo>
                    <a:cubicBezTo>
                      <a:pt x="49" y="6202"/>
                      <a:pt x="0" y="6075"/>
                      <a:pt x="0" y="5925"/>
                    </a:cubicBezTo>
                    <a:lnTo>
                      <a:pt x="0" y="538"/>
                    </a:lnTo>
                    <a:cubicBezTo>
                      <a:pt x="0" y="389"/>
                      <a:pt x="49" y="265"/>
                      <a:pt x="155" y="158"/>
                    </a:cubicBezTo>
                    <a:cubicBezTo>
                      <a:pt x="262" y="52"/>
                      <a:pt x="386" y="0"/>
                      <a:pt x="536" y="0"/>
                    </a:cubicBezTo>
                    <a:lnTo>
                      <a:pt x="5925" y="0"/>
                    </a:lnTo>
                    <a:cubicBezTo>
                      <a:pt x="6072" y="0"/>
                      <a:pt x="6202" y="52"/>
                      <a:pt x="6320" y="158"/>
                    </a:cubicBezTo>
                    <a:cubicBezTo>
                      <a:pt x="6432" y="265"/>
                      <a:pt x="6487" y="389"/>
                      <a:pt x="6487" y="538"/>
                    </a:cubicBezTo>
                    <a:lnTo>
                      <a:pt x="6487" y="5925"/>
                    </a:lnTo>
                    <a:cubicBezTo>
                      <a:pt x="6487" y="6075"/>
                      <a:pt x="6432" y="6202"/>
                      <a:pt x="6320" y="6306"/>
                    </a:cubicBezTo>
                    <a:cubicBezTo>
                      <a:pt x="6202" y="6412"/>
                      <a:pt x="6072" y="6464"/>
                      <a:pt x="5925" y="6464"/>
                    </a:cubicBezTo>
                    <a:lnTo>
                      <a:pt x="536" y="6464"/>
                    </a:lnTo>
                    <a:close/>
                    <a:moveTo>
                      <a:pt x="21059" y="8105"/>
                    </a:moveTo>
                    <a:cubicBezTo>
                      <a:pt x="21206" y="8105"/>
                      <a:pt x="21335" y="8157"/>
                      <a:pt x="21439" y="8258"/>
                    </a:cubicBezTo>
                    <a:cubicBezTo>
                      <a:pt x="21542" y="8358"/>
                      <a:pt x="21600" y="8488"/>
                      <a:pt x="21600" y="8643"/>
                    </a:cubicBezTo>
                    <a:lnTo>
                      <a:pt x="21600" y="12614"/>
                    </a:lnTo>
                    <a:cubicBezTo>
                      <a:pt x="21600" y="13855"/>
                      <a:pt x="21315" y="15021"/>
                      <a:pt x="20751" y="16115"/>
                    </a:cubicBezTo>
                    <a:cubicBezTo>
                      <a:pt x="20183" y="17209"/>
                      <a:pt x="19412" y="18159"/>
                      <a:pt x="18433" y="18968"/>
                    </a:cubicBezTo>
                    <a:cubicBezTo>
                      <a:pt x="17454" y="19775"/>
                      <a:pt x="16314" y="20417"/>
                      <a:pt x="15001" y="20892"/>
                    </a:cubicBezTo>
                    <a:cubicBezTo>
                      <a:pt x="13691" y="21364"/>
                      <a:pt x="12291" y="21600"/>
                      <a:pt x="10803" y="21600"/>
                    </a:cubicBezTo>
                    <a:cubicBezTo>
                      <a:pt x="9297" y="21600"/>
                      <a:pt x="7892" y="21364"/>
                      <a:pt x="6588" y="20892"/>
                    </a:cubicBezTo>
                    <a:cubicBezTo>
                      <a:pt x="5283" y="20417"/>
                      <a:pt x="4140" y="19775"/>
                      <a:pt x="3161" y="18968"/>
                    </a:cubicBezTo>
                    <a:cubicBezTo>
                      <a:pt x="2182" y="18159"/>
                      <a:pt x="1411" y="17212"/>
                      <a:pt x="844" y="16121"/>
                    </a:cubicBezTo>
                    <a:cubicBezTo>
                      <a:pt x="279" y="15032"/>
                      <a:pt x="0" y="13866"/>
                      <a:pt x="0" y="12614"/>
                    </a:cubicBezTo>
                    <a:lnTo>
                      <a:pt x="0" y="8643"/>
                    </a:lnTo>
                    <a:cubicBezTo>
                      <a:pt x="0" y="8496"/>
                      <a:pt x="49" y="8370"/>
                      <a:pt x="155" y="8263"/>
                    </a:cubicBezTo>
                    <a:cubicBezTo>
                      <a:pt x="262" y="8160"/>
                      <a:pt x="386" y="8105"/>
                      <a:pt x="536" y="8105"/>
                    </a:cubicBezTo>
                    <a:lnTo>
                      <a:pt x="5925" y="8105"/>
                    </a:lnTo>
                    <a:cubicBezTo>
                      <a:pt x="6072" y="8105"/>
                      <a:pt x="6202" y="8157"/>
                      <a:pt x="6320" y="8257"/>
                    </a:cubicBezTo>
                    <a:cubicBezTo>
                      <a:pt x="6432" y="8358"/>
                      <a:pt x="6487" y="8488"/>
                      <a:pt x="6487" y="8643"/>
                    </a:cubicBezTo>
                    <a:lnTo>
                      <a:pt x="6487" y="12614"/>
                    </a:lnTo>
                    <a:cubicBezTo>
                      <a:pt x="6487" y="12881"/>
                      <a:pt x="6596" y="13155"/>
                      <a:pt x="6801" y="13440"/>
                    </a:cubicBezTo>
                    <a:cubicBezTo>
                      <a:pt x="7005" y="13725"/>
                      <a:pt x="7299" y="13993"/>
                      <a:pt x="7676" y="14246"/>
                    </a:cubicBezTo>
                    <a:cubicBezTo>
                      <a:pt x="8050" y="14500"/>
                      <a:pt x="8505" y="14704"/>
                      <a:pt x="9032" y="14865"/>
                    </a:cubicBezTo>
                    <a:cubicBezTo>
                      <a:pt x="9562" y="15029"/>
                      <a:pt x="10152" y="15107"/>
                      <a:pt x="10803" y="15107"/>
                    </a:cubicBezTo>
                    <a:cubicBezTo>
                      <a:pt x="11448" y="15107"/>
                      <a:pt x="12038" y="15029"/>
                      <a:pt x="12577" y="14865"/>
                    </a:cubicBezTo>
                    <a:cubicBezTo>
                      <a:pt x="13112" y="14704"/>
                      <a:pt x="13567" y="14500"/>
                      <a:pt x="13944" y="14246"/>
                    </a:cubicBezTo>
                    <a:cubicBezTo>
                      <a:pt x="14321" y="13993"/>
                      <a:pt x="14615" y="13722"/>
                      <a:pt x="14822" y="13440"/>
                    </a:cubicBezTo>
                    <a:cubicBezTo>
                      <a:pt x="15030" y="13155"/>
                      <a:pt x="15130" y="12881"/>
                      <a:pt x="15130" y="12614"/>
                    </a:cubicBezTo>
                    <a:lnTo>
                      <a:pt x="15130" y="8643"/>
                    </a:lnTo>
                    <a:cubicBezTo>
                      <a:pt x="15130" y="8286"/>
                      <a:pt x="15312" y="8105"/>
                      <a:pt x="15672" y="8105"/>
                    </a:cubicBezTo>
                    <a:lnTo>
                      <a:pt x="21059" y="8105"/>
                    </a:lnTo>
                    <a:close/>
                    <a:moveTo>
                      <a:pt x="21059" y="3"/>
                    </a:moveTo>
                    <a:cubicBezTo>
                      <a:pt x="21206" y="3"/>
                      <a:pt x="21335" y="55"/>
                      <a:pt x="21439" y="161"/>
                    </a:cubicBezTo>
                    <a:cubicBezTo>
                      <a:pt x="21542" y="268"/>
                      <a:pt x="21600" y="392"/>
                      <a:pt x="21600" y="541"/>
                    </a:cubicBezTo>
                    <a:lnTo>
                      <a:pt x="21600" y="5928"/>
                    </a:lnTo>
                    <a:cubicBezTo>
                      <a:pt x="21600" y="6078"/>
                      <a:pt x="21542" y="6205"/>
                      <a:pt x="21439" y="6308"/>
                    </a:cubicBezTo>
                    <a:cubicBezTo>
                      <a:pt x="21335" y="6415"/>
                      <a:pt x="21206" y="6467"/>
                      <a:pt x="21059" y="6467"/>
                    </a:cubicBezTo>
                    <a:lnTo>
                      <a:pt x="15672" y="6467"/>
                    </a:lnTo>
                    <a:cubicBezTo>
                      <a:pt x="15312" y="6467"/>
                      <a:pt x="15130" y="6288"/>
                      <a:pt x="15130" y="5928"/>
                    </a:cubicBezTo>
                    <a:lnTo>
                      <a:pt x="15130" y="541"/>
                    </a:lnTo>
                    <a:cubicBezTo>
                      <a:pt x="15130" y="392"/>
                      <a:pt x="15182" y="268"/>
                      <a:pt x="15283" y="161"/>
                    </a:cubicBezTo>
                    <a:cubicBezTo>
                      <a:pt x="15384" y="55"/>
                      <a:pt x="15513" y="3"/>
                      <a:pt x="15672" y="3"/>
                    </a:cubicBezTo>
                    <a:lnTo>
                      <a:pt x="21059" y="3"/>
                    </a:lnTo>
                    <a:close/>
                  </a:path>
                </a:pathLst>
              </a:custGeom>
              <a:solidFill>
                <a:schemeClr val="bg1"/>
              </a:solidFill>
              <a:ln w="12700" cap="flat">
                <a:noFill/>
                <a:miter lim="400000"/>
              </a:ln>
              <a:effectLst/>
            </p:spPr>
            <p:txBody>
              <a:bodyPr lIns="28575" tIns="28575" rIns="28575" bIns="28575" anchor="ctr"/>
              <a:lstStyle/>
              <a:p>
                <a:endParaRPr lang="tr-TR"/>
              </a:p>
            </p:txBody>
          </p:sp>
          <p:sp>
            <p:nvSpPr>
              <p:cNvPr id="22" name="Shape 1492"/>
              <p:cNvSpPr/>
              <p:nvPr userDrawn="1"/>
            </p:nvSpPr>
            <p:spPr bwMode="auto">
              <a:xfrm>
                <a:off x="709702" y="3619143"/>
                <a:ext cx="361087" cy="345038"/>
              </a:xfrm>
              <a:custGeom>
                <a:avLst/>
                <a:gdLst/>
                <a:ahLst/>
                <a:cxnLst>
                  <a:cxn ang="0">
                    <a:pos x="wd2" y="hd2"/>
                  </a:cxn>
                  <a:cxn ang="5400000">
                    <a:pos x="wd2" y="hd2"/>
                  </a:cxn>
                  <a:cxn ang="10800000">
                    <a:pos x="wd2" y="hd2"/>
                  </a:cxn>
                  <a:cxn ang="16200000">
                    <a:pos x="wd2" y="hd2"/>
                  </a:cxn>
                </a:cxnLst>
                <a:rect l="0" t="0" r="r" b="b"/>
                <a:pathLst>
                  <a:path w="21591" h="21498" extrusionOk="0">
                    <a:moveTo>
                      <a:pt x="14059" y="6524"/>
                    </a:moveTo>
                    <a:cubicBezTo>
                      <a:pt x="13646" y="6524"/>
                      <a:pt x="13257" y="6670"/>
                      <a:pt x="12887" y="6962"/>
                    </a:cubicBezTo>
                    <a:cubicBezTo>
                      <a:pt x="12520" y="7257"/>
                      <a:pt x="12156" y="7651"/>
                      <a:pt x="11798" y="8139"/>
                    </a:cubicBezTo>
                    <a:cubicBezTo>
                      <a:pt x="11441" y="8626"/>
                      <a:pt x="11081" y="9184"/>
                      <a:pt x="10727" y="9814"/>
                    </a:cubicBezTo>
                    <a:cubicBezTo>
                      <a:pt x="10372" y="10445"/>
                      <a:pt x="10017" y="11093"/>
                      <a:pt x="9665" y="11765"/>
                    </a:cubicBezTo>
                    <a:cubicBezTo>
                      <a:pt x="9234" y="12585"/>
                      <a:pt x="8794" y="13394"/>
                      <a:pt x="8336" y="14196"/>
                    </a:cubicBezTo>
                    <a:cubicBezTo>
                      <a:pt x="7876" y="14996"/>
                      <a:pt x="7384" y="15717"/>
                      <a:pt x="6858" y="16357"/>
                    </a:cubicBezTo>
                    <a:cubicBezTo>
                      <a:pt x="6330" y="16996"/>
                      <a:pt x="5752" y="17510"/>
                      <a:pt x="5119" y="17898"/>
                    </a:cubicBezTo>
                    <a:cubicBezTo>
                      <a:pt x="4485" y="18289"/>
                      <a:pt x="3788" y="18488"/>
                      <a:pt x="3022" y="18488"/>
                    </a:cubicBezTo>
                    <a:lnTo>
                      <a:pt x="458" y="18488"/>
                    </a:lnTo>
                    <a:cubicBezTo>
                      <a:pt x="333" y="18488"/>
                      <a:pt x="225" y="18432"/>
                      <a:pt x="135" y="18324"/>
                    </a:cubicBezTo>
                    <a:cubicBezTo>
                      <a:pt x="44" y="18219"/>
                      <a:pt x="0" y="18091"/>
                      <a:pt x="0" y="17942"/>
                    </a:cubicBezTo>
                    <a:lnTo>
                      <a:pt x="0" y="15790"/>
                    </a:lnTo>
                    <a:cubicBezTo>
                      <a:pt x="0" y="15638"/>
                      <a:pt x="44" y="15513"/>
                      <a:pt x="135" y="15411"/>
                    </a:cubicBezTo>
                    <a:cubicBezTo>
                      <a:pt x="225" y="15311"/>
                      <a:pt x="333" y="15256"/>
                      <a:pt x="458" y="15256"/>
                    </a:cubicBezTo>
                    <a:lnTo>
                      <a:pt x="3022" y="15256"/>
                    </a:lnTo>
                    <a:cubicBezTo>
                      <a:pt x="3421" y="15256"/>
                      <a:pt x="3810" y="15113"/>
                      <a:pt x="4189" y="14824"/>
                    </a:cubicBezTo>
                    <a:cubicBezTo>
                      <a:pt x="4568" y="14538"/>
                      <a:pt x="4933" y="14150"/>
                      <a:pt x="5285" y="13665"/>
                    </a:cubicBezTo>
                    <a:cubicBezTo>
                      <a:pt x="5637" y="13180"/>
                      <a:pt x="5985" y="12623"/>
                      <a:pt x="6340" y="11995"/>
                    </a:cubicBezTo>
                    <a:cubicBezTo>
                      <a:pt x="6692" y="11367"/>
                      <a:pt x="7042" y="10716"/>
                      <a:pt x="7394" y="10045"/>
                    </a:cubicBezTo>
                    <a:cubicBezTo>
                      <a:pt x="7822" y="9225"/>
                      <a:pt x="8270" y="8407"/>
                      <a:pt x="8735" y="7599"/>
                    </a:cubicBezTo>
                    <a:cubicBezTo>
                      <a:pt x="9200" y="6790"/>
                      <a:pt x="9696" y="6063"/>
                      <a:pt x="10223" y="5421"/>
                    </a:cubicBezTo>
                    <a:cubicBezTo>
                      <a:pt x="10749" y="4776"/>
                      <a:pt x="11324" y="4262"/>
                      <a:pt x="11950" y="3876"/>
                    </a:cubicBezTo>
                    <a:cubicBezTo>
                      <a:pt x="12574" y="3488"/>
                      <a:pt x="13276" y="3293"/>
                      <a:pt x="14057" y="3293"/>
                    </a:cubicBezTo>
                    <a:lnTo>
                      <a:pt x="16435" y="3293"/>
                    </a:lnTo>
                    <a:lnTo>
                      <a:pt x="16435" y="712"/>
                    </a:lnTo>
                    <a:cubicBezTo>
                      <a:pt x="16435" y="329"/>
                      <a:pt x="16530" y="102"/>
                      <a:pt x="16721" y="23"/>
                    </a:cubicBezTo>
                    <a:cubicBezTo>
                      <a:pt x="16914" y="-50"/>
                      <a:pt x="17147" y="49"/>
                      <a:pt x="17418" y="318"/>
                    </a:cubicBezTo>
                    <a:lnTo>
                      <a:pt x="21331" y="4203"/>
                    </a:lnTo>
                    <a:cubicBezTo>
                      <a:pt x="21512" y="4373"/>
                      <a:pt x="21598" y="4583"/>
                      <a:pt x="21588" y="4834"/>
                    </a:cubicBezTo>
                    <a:cubicBezTo>
                      <a:pt x="21588" y="5103"/>
                      <a:pt x="21502" y="5322"/>
                      <a:pt x="21331" y="5488"/>
                    </a:cubicBezTo>
                    <a:lnTo>
                      <a:pt x="17418" y="9362"/>
                    </a:lnTo>
                    <a:cubicBezTo>
                      <a:pt x="17147" y="9630"/>
                      <a:pt x="16914" y="9727"/>
                      <a:pt x="16721" y="9645"/>
                    </a:cubicBezTo>
                    <a:cubicBezTo>
                      <a:pt x="16530" y="9569"/>
                      <a:pt x="16435" y="9338"/>
                      <a:pt x="16435" y="8956"/>
                    </a:cubicBezTo>
                    <a:lnTo>
                      <a:pt x="16435" y="6524"/>
                    </a:lnTo>
                    <a:lnTo>
                      <a:pt x="14059" y="6524"/>
                    </a:lnTo>
                    <a:close/>
                    <a:moveTo>
                      <a:pt x="462" y="6495"/>
                    </a:moveTo>
                    <a:cubicBezTo>
                      <a:pt x="338" y="6495"/>
                      <a:pt x="230" y="6449"/>
                      <a:pt x="139" y="6349"/>
                    </a:cubicBezTo>
                    <a:cubicBezTo>
                      <a:pt x="49" y="6250"/>
                      <a:pt x="5" y="6127"/>
                      <a:pt x="5" y="5978"/>
                    </a:cubicBezTo>
                    <a:lnTo>
                      <a:pt x="5" y="3824"/>
                    </a:lnTo>
                    <a:cubicBezTo>
                      <a:pt x="5" y="3462"/>
                      <a:pt x="157" y="3287"/>
                      <a:pt x="462" y="3293"/>
                    </a:cubicBezTo>
                    <a:lnTo>
                      <a:pt x="3027" y="3293"/>
                    </a:lnTo>
                    <a:cubicBezTo>
                      <a:pt x="3560" y="3293"/>
                      <a:pt x="4054" y="3389"/>
                      <a:pt x="4514" y="3573"/>
                    </a:cubicBezTo>
                    <a:cubicBezTo>
                      <a:pt x="4974" y="3763"/>
                      <a:pt x="5410" y="4022"/>
                      <a:pt x="5821" y="4358"/>
                    </a:cubicBezTo>
                    <a:cubicBezTo>
                      <a:pt x="6229" y="4691"/>
                      <a:pt x="6609" y="5085"/>
                      <a:pt x="6963" y="5532"/>
                    </a:cubicBezTo>
                    <a:cubicBezTo>
                      <a:pt x="7318" y="5979"/>
                      <a:pt x="7656" y="6463"/>
                      <a:pt x="7994" y="6983"/>
                    </a:cubicBezTo>
                    <a:cubicBezTo>
                      <a:pt x="7519" y="7824"/>
                      <a:pt x="7059" y="8653"/>
                      <a:pt x="6621" y="9473"/>
                    </a:cubicBezTo>
                    <a:cubicBezTo>
                      <a:pt x="6589" y="9549"/>
                      <a:pt x="6557" y="9610"/>
                      <a:pt x="6516" y="9668"/>
                    </a:cubicBezTo>
                    <a:cubicBezTo>
                      <a:pt x="6477" y="9727"/>
                      <a:pt x="6442" y="9794"/>
                      <a:pt x="6410" y="9876"/>
                    </a:cubicBezTo>
                    <a:cubicBezTo>
                      <a:pt x="5862" y="8927"/>
                      <a:pt x="5319" y="8127"/>
                      <a:pt x="4776" y="7473"/>
                    </a:cubicBezTo>
                    <a:cubicBezTo>
                      <a:pt x="4233" y="6822"/>
                      <a:pt x="3651" y="6495"/>
                      <a:pt x="3024" y="6495"/>
                    </a:cubicBezTo>
                    <a:lnTo>
                      <a:pt x="462" y="6495"/>
                    </a:lnTo>
                    <a:close/>
                    <a:moveTo>
                      <a:pt x="21333" y="15997"/>
                    </a:moveTo>
                    <a:cubicBezTo>
                      <a:pt x="21514" y="16167"/>
                      <a:pt x="21600" y="16386"/>
                      <a:pt x="21590" y="16657"/>
                    </a:cubicBezTo>
                    <a:cubicBezTo>
                      <a:pt x="21590" y="16908"/>
                      <a:pt x="21505" y="17116"/>
                      <a:pt x="21333" y="17285"/>
                    </a:cubicBezTo>
                    <a:lnTo>
                      <a:pt x="17421" y="21182"/>
                    </a:lnTo>
                    <a:cubicBezTo>
                      <a:pt x="17149" y="21454"/>
                      <a:pt x="16917" y="21550"/>
                      <a:pt x="16724" y="21471"/>
                    </a:cubicBezTo>
                    <a:cubicBezTo>
                      <a:pt x="16533" y="21392"/>
                      <a:pt x="16437" y="21162"/>
                      <a:pt x="16437" y="20779"/>
                    </a:cubicBezTo>
                    <a:lnTo>
                      <a:pt x="16437" y="18432"/>
                    </a:lnTo>
                    <a:lnTo>
                      <a:pt x="14059" y="18432"/>
                    </a:lnTo>
                    <a:cubicBezTo>
                      <a:pt x="13528" y="18432"/>
                      <a:pt x="13031" y="18336"/>
                      <a:pt x="12574" y="18143"/>
                    </a:cubicBezTo>
                    <a:cubicBezTo>
                      <a:pt x="12114" y="17953"/>
                      <a:pt x="11681" y="17691"/>
                      <a:pt x="11280" y="17355"/>
                    </a:cubicBezTo>
                    <a:cubicBezTo>
                      <a:pt x="10878" y="17019"/>
                      <a:pt x="10497" y="16628"/>
                      <a:pt x="10137" y="16181"/>
                    </a:cubicBezTo>
                    <a:cubicBezTo>
                      <a:pt x="9780" y="15732"/>
                      <a:pt x="9440" y="15253"/>
                      <a:pt x="9119" y="14739"/>
                    </a:cubicBezTo>
                    <a:cubicBezTo>
                      <a:pt x="9344" y="14360"/>
                      <a:pt x="9567" y="13963"/>
                      <a:pt x="9780" y="13551"/>
                    </a:cubicBezTo>
                    <a:cubicBezTo>
                      <a:pt x="9995" y="13142"/>
                      <a:pt x="10218" y="12740"/>
                      <a:pt x="10443" y="12337"/>
                    </a:cubicBezTo>
                    <a:cubicBezTo>
                      <a:pt x="10475" y="12246"/>
                      <a:pt x="10514" y="12165"/>
                      <a:pt x="10560" y="12091"/>
                    </a:cubicBezTo>
                    <a:cubicBezTo>
                      <a:pt x="10609" y="12024"/>
                      <a:pt x="10646" y="11940"/>
                      <a:pt x="10680" y="11846"/>
                    </a:cubicBezTo>
                    <a:cubicBezTo>
                      <a:pt x="11226" y="12798"/>
                      <a:pt x="11769" y="13592"/>
                      <a:pt x="12315" y="14231"/>
                    </a:cubicBezTo>
                    <a:cubicBezTo>
                      <a:pt x="12855" y="14868"/>
                      <a:pt x="13440" y="15189"/>
                      <a:pt x="14064" y="15189"/>
                    </a:cubicBezTo>
                    <a:lnTo>
                      <a:pt x="16442" y="15189"/>
                    </a:lnTo>
                    <a:lnTo>
                      <a:pt x="16442" y="12532"/>
                    </a:lnTo>
                    <a:cubicBezTo>
                      <a:pt x="16442" y="12153"/>
                      <a:pt x="16538" y="11922"/>
                      <a:pt x="16728" y="11846"/>
                    </a:cubicBezTo>
                    <a:cubicBezTo>
                      <a:pt x="16922" y="11773"/>
                      <a:pt x="17154" y="11867"/>
                      <a:pt x="17426" y="12126"/>
                    </a:cubicBezTo>
                    <a:lnTo>
                      <a:pt x="21333" y="15997"/>
                    </a:lnTo>
                    <a:close/>
                  </a:path>
                </a:pathLst>
              </a:custGeom>
              <a:solidFill>
                <a:schemeClr val="bg1"/>
              </a:solidFill>
              <a:ln w="12700" cap="flat">
                <a:noFill/>
                <a:miter lim="400000"/>
              </a:ln>
              <a:effectLst/>
            </p:spPr>
            <p:txBody>
              <a:bodyPr lIns="28575" tIns="28575" rIns="28575" bIns="28575" anchor="ctr"/>
              <a:lstStyle/>
              <a:p>
                <a:endParaRPr lang="tr-TR"/>
              </a:p>
            </p:txBody>
          </p:sp>
          <p:sp>
            <p:nvSpPr>
              <p:cNvPr id="23" name="Прямоугольник 88"/>
              <p:cNvSpPr/>
              <p:nvPr userDrawn="1"/>
            </p:nvSpPr>
            <p:spPr>
              <a:xfrm>
                <a:off x="2439606" y="2017291"/>
                <a:ext cx="5461172" cy="861172"/>
              </a:xfrm>
              <a:prstGeom prst="rect">
                <a:avLst/>
              </a:prstGeom>
            </p:spPr>
            <p:txBody>
              <a:bodyPr wrap="square">
                <a:noAutofit/>
              </a:bodyPr>
              <a:lstStyle/>
              <a:p>
                <a:pPr algn="just">
                  <a:spcAft>
                    <a:spcPts val="0"/>
                  </a:spcAft>
                </a:pPr>
                <a:r>
                  <a:rPr lang="en-US" sz="2000" b="1" dirty="0">
                    <a:solidFill>
                      <a:srgbClr val="FFFFFF"/>
                    </a:solidFill>
                    <a:effectLst/>
                    <a:latin typeface="+mn-lt"/>
                    <a:ea typeface="Times New Roman" panose="02020603050405020304" pitchFamily="18" charset="0"/>
                  </a:rPr>
                  <a:t>ANKARA ÜNİVERSİTESİ </a:t>
                </a:r>
                <a:endParaRPr lang="tr-TR" sz="2000" dirty="0">
                  <a:effectLst/>
                  <a:latin typeface="+mn-lt"/>
                  <a:ea typeface="Times New Roman" panose="02020603050405020304" pitchFamily="18" charset="0"/>
                </a:endParaRPr>
              </a:p>
              <a:p>
                <a:pPr algn="just">
                  <a:spcAft>
                    <a:spcPts val="0"/>
                  </a:spcAft>
                </a:pPr>
                <a:r>
                  <a:rPr lang="en-US" sz="2000" b="1" dirty="0">
                    <a:solidFill>
                      <a:srgbClr val="FFFFFF"/>
                    </a:solidFill>
                    <a:effectLst/>
                    <a:latin typeface="+mn-lt"/>
                    <a:ea typeface="Times New Roman" panose="02020603050405020304" pitchFamily="18" charset="0"/>
                  </a:rPr>
                  <a:t>ORTAK DERSLER BÖLÜM BAŞKANLIĞI</a:t>
                </a:r>
                <a:endParaRPr lang="tr-TR" sz="2000" dirty="0">
                  <a:effectLst/>
                  <a:latin typeface="+mn-lt"/>
                  <a:ea typeface="Times New Roman" panose="02020603050405020304" pitchFamily="18" charset="0"/>
                </a:endParaRPr>
              </a:p>
            </p:txBody>
          </p:sp>
        </p:grpSp>
        <p:sp>
          <p:nvSpPr>
            <p:cNvPr id="9" name="Metin Kutusu 31"/>
            <p:cNvSpPr txBox="1"/>
            <p:nvPr userDrawn="1"/>
          </p:nvSpPr>
          <p:spPr>
            <a:xfrm>
              <a:off x="95250" y="347375"/>
              <a:ext cx="540000" cy="684000"/>
            </a:xfrm>
            <a:prstGeom prst="rect">
              <a:avLst/>
            </a:prstGeom>
            <a:noFill/>
            <a:ln>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tr-TR" sz="3600" b="1">
                  <a:ln w="9525" cap="rnd" cmpd="sng" algn="ctr">
                    <a:solidFill>
                      <a:srgbClr val="FFFFFF"/>
                    </a:solidFill>
                    <a:prstDash val="solid"/>
                    <a:bevel/>
                  </a:ln>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A</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18993701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1867239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a:t>Asıl başlık stili için tıklatın</a:t>
            </a: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3067396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838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172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fld id="{99DC0B09-C194-4317-A071-144CAF089B48}" type="datetimeFigureOut">
              <a:rPr lang="tr-TR" smtClean="0"/>
              <a:t>16.04.2025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20892439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a:t>Asıl başlık stili için tıklatın</a:t>
            </a: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fld id="{99DC0B09-C194-4317-A071-144CAF089B48}" type="datetimeFigureOut">
              <a:rPr lang="tr-TR" smtClean="0"/>
              <a:t>16.04.2025</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31363053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99DC0B09-C194-4317-A071-144CAF089B48}" type="datetimeFigureOut">
              <a:rPr lang="tr-TR" smtClean="0"/>
              <a:t>16.04.2025</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15714971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99DC0B09-C194-4317-A071-144CAF089B48}" type="datetimeFigureOut">
              <a:rPr lang="tr-TR" smtClean="0"/>
              <a:t>16.04.2025</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16087518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99DC0B09-C194-4317-A071-144CAF089B48}" type="datetimeFigureOut">
              <a:rPr lang="tr-TR" smtClean="0"/>
              <a:t>16.04.2025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4050471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99DC0B09-C194-4317-A071-144CAF089B48}" type="datetimeFigureOut">
              <a:rPr lang="tr-TR" smtClean="0"/>
              <a:t>16.04.2025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1416260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6272871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31751254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2581373" y="-49030"/>
            <a:ext cx="8772427" cy="1325563"/>
          </a:xfrm>
          <a:prstGeom prst="rect">
            <a:avLst/>
          </a:prstGeom>
        </p:spPr>
        <p:txBody>
          <a:bodyPr vert="horz" lIns="91440" tIns="45720" rIns="91440" bIns="45720" rtlCol="0" anchor="ctr">
            <a:normAutofit/>
          </a:bodyPr>
          <a:lstStyle/>
          <a:p>
            <a:r>
              <a:rPr lang="tr-TR" dirty="0"/>
              <a:t>Asıl başlık stili için tıklatın</a:t>
            </a: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dirty="0"/>
              <a:t>Asıl metin stillerini düzenle</a:t>
            </a:r>
          </a:p>
          <a:p>
            <a:pPr lvl="1"/>
            <a:r>
              <a:rPr lang="tr-TR" dirty="0"/>
              <a:t>İkinci düzey</a:t>
            </a:r>
          </a:p>
          <a:p>
            <a:pPr lvl="2"/>
            <a:r>
              <a:rPr lang="tr-TR" dirty="0"/>
              <a:t>Üçüncü düzey</a:t>
            </a:r>
          </a:p>
          <a:p>
            <a:pPr lvl="3"/>
            <a:r>
              <a:rPr lang="tr-TR" dirty="0"/>
              <a:t>Dördüncü düzey</a:t>
            </a:r>
          </a:p>
          <a:p>
            <a:pPr lvl="4"/>
            <a:r>
              <a:rPr lang="tr-TR" dirty="0"/>
              <a:t>Beşinci düzey</a:t>
            </a: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DC0B09-C194-4317-A071-144CAF089B48}" type="datetimeFigureOut">
              <a:rPr lang="tr-TR" smtClean="0"/>
              <a:t>16.04.2025</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0DAFA5-30B9-4F24-A34A-484B4F8B7274}" type="slidenum">
              <a:rPr lang="tr-TR" smtClean="0"/>
              <a:t>‹#›</a:t>
            </a:fld>
            <a:endParaRPr lang="tr-TR"/>
          </a:p>
        </p:txBody>
      </p:sp>
      <p:grpSp>
        <p:nvGrpSpPr>
          <p:cNvPr id="7" name="Grup 6"/>
          <p:cNvGrpSpPr/>
          <p:nvPr userDrawn="1"/>
        </p:nvGrpSpPr>
        <p:grpSpPr>
          <a:xfrm>
            <a:off x="838199" y="230189"/>
            <a:ext cx="10515601" cy="1371758"/>
            <a:chOff x="0" y="0"/>
            <a:chExt cx="6217484" cy="574292"/>
          </a:xfrm>
        </p:grpSpPr>
        <p:grpSp>
          <p:nvGrpSpPr>
            <p:cNvPr id="8" name="Grup 7"/>
            <p:cNvGrpSpPr/>
            <p:nvPr userDrawn="1"/>
          </p:nvGrpSpPr>
          <p:grpSpPr>
            <a:xfrm>
              <a:off x="0" y="0"/>
              <a:ext cx="997181" cy="574292"/>
              <a:chOff x="0" y="0"/>
              <a:chExt cx="997181" cy="574292"/>
            </a:xfrm>
          </p:grpSpPr>
          <p:sp>
            <p:nvSpPr>
              <p:cNvPr id="11" name="Прямоугольник 1"/>
              <p:cNvSpPr/>
              <p:nvPr userDrawn="1"/>
            </p:nvSpPr>
            <p:spPr>
              <a:xfrm>
                <a:off x="817181" y="0"/>
                <a:ext cx="180000" cy="180000"/>
              </a:xfrm>
              <a:prstGeom prst="rect">
                <a:avLst/>
              </a:prstGeom>
              <a:solidFill>
                <a:srgbClr val="F561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2" name="Прямоугольник 7"/>
              <p:cNvSpPr/>
              <p:nvPr userDrawn="1"/>
            </p:nvSpPr>
            <p:spPr>
              <a:xfrm>
                <a:off x="603688" y="0"/>
                <a:ext cx="180000" cy="180000"/>
              </a:xfrm>
              <a:prstGeom prst="rect">
                <a:avLst/>
              </a:prstGeom>
              <a:solidFill>
                <a:srgbClr val="F8A9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3" name="Прямоугольник 8"/>
              <p:cNvSpPr/>
              <p:nvPr userDrawn="1"/>
            </p:nvSpPr>
            <p:spPr>
              <a:xfrm>
                <a:off x="390194" y="0"/>
                <a:ext cx="180000" cy="180000"/>
              </a:xfrm>
              <a:prstGeom prst="rect">
                <a:avLst/>
              </a:prstGeom>
              <a:solidFill>
                <a:srgbClr val="C80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4" name="Прямоугольник 21"/>
              <p:cNvSpPr/>
              <p:nvPr userDrawn="1"/>
            </p:nvSpPr>
            <p:spPr>
              <a:xfrm>
                <a:off x="603687" y="189743"/>
                <a:ext cx="180000" cy="180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5" name="Прямоугольник 22"/>
              <p:cNvSpPr/>
              <p:nvPr userDrawn="1"/>
            </p:nvSpPr>
            <p:spPr>
              <a:xfrm>
                <a:off x="391844" y="189743"/>
                <a:ext cx="180000" cy="180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6" name="Прямоугольник 23"/>
              <p:cNvSpPr/>
              <p:nvPr userDrawn="1"/>
            </p:nvSpPr>
            <p:spPr>
              <a:xfrm>
                <a:off x="180000" y="189743"/>
                <a:ext cx="180000" cy="180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7" name="Прямоугольник 24"/>
              <p:cNvSpPr/>
              <p:nvPr userDrawn="1"/>
            </p:nvSpPr>
            <p:spPr>
              <a:xfrm>
                <a:off x="192116" y="394292"/>
                <a:ext cx="180000" cy="180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8" name="Прямоугольник 26"/>
              <p:cNvSpPr/>
              <p:nvPr userDrawn="1"/>
            </p:nvSpPr>
            <p:spPr>
              <a:xfrm>
                <a:off x="0" y="394292"/>
                <a:ext cx="180000" cy="180000"/>
              </a:xfrm>
              <a:prstGeom prst="rect">
                <a:avLst/>
              </a:prstGeom>
              <a:solidFill>
                <a:srgbClr val="F8A9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9" name="Прямоугольник 28"/>
              <p:cNvSpPr/>
              <p:nvPr userDrawn="1"/>
            </p:nvSpPr>
            <p:spPr>
              <a:xfrm>
                <a:off x="386894" y="394292"/>
                <a:ext cx="180000" cy="180000"/>
              </a:xfrm>
              <a:prstGeom prst="rect">
                <a:avLst/>
              </a:prstGeom>
              <a:solidFill>
                <a:srgbClr val="A50B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grpSp>
        <p:cxnSp>
          <p:nvCxnSpPr>
            <p:cNvPr id="9" name="Düz Bağlayıcı 8"/>
            <p:cNvCxnSpPr/>
            <p:nvPr userDrawn="1"/>
          </p:nvCxnSpPr>
          <p:spPr>
            <a:xfrm>
              <a:off x="885797" y="428437"/>
              <a:ext cx="4419628" cy="19238"/>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Düz Bağlayıcı 9"/>
            <p:cNvCxnSpPr/>
            <p:nvPr userDrawn="1"/>
          </p:nvCxnSpPr>
          <p:spPr>
            <a:xfrm>
              <a:off x="1638191" y="533166"/>
              <a:ext cx="4579293" cy="19284"/>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986992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2800" b="1" kern="1200">
          <a:solidFill>
            <a:srgbClr val="C00000"/>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C00000"/>
        </a:buClr>
        <a:buFont typeface="Wingdings" panose="05000000000000000000" pitchFamily="2" charset="2"/>
        <a:buChar char="ü"/>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p:cNvSpPr>
            <a:spLocks noGrp="1"/>
          </p:cNvSpPr>
          <p:nvPr>
            <p:ph type="ctrTitle"/>
          </p:nvPr>
        </p:nvSpPr>
        <p:spPr/>
        <p:txBody>
          <a:bodyPr/>
          <a:lstStyle/>
          <a:p>
            <a:r>
              <a:rPr lang="tr-TR" dirty="0" smtClean="0"/>
              <a:t>ANLATIM TÜRLERİ 1</a:t>
            </a:r>
            <a:endParaRPr lang="tr-TR" dirty="0"/>
          </a:p>
        </p:txBody>
      </p:sp>
      <p:sp>
        <p:nvSpPr>
          <p:cNvPr id="5" name="Alt Başlık 4"/>
          <p:cNvSpPr>
            <a:spLocks noGrp="1"/>
          </p:cNvSpPr>
          <p:nvPr>
            <p:ph type="subTitle" idx="1"/>
          </p:nvPr>
        </p:nvSpPr>
        <p:spPr/>
        <p:txBody>
          <a:bodyPr/>
          <a:lstStyle/>
          <a:p>
            <a:r>
              <a:rPr lang="tr-TR" dirty="0" smtClean="0"/>
              <a:t>ROMAN</a:t>
            </a:r>
            <a:endParaRPr lang="tr-TR" dirty="0"/>
          </a:p>
        </p:txBody>
      </p:sp>
    </p:spTree>
    <p:extLst>
      <p:ext uri="{BB962C8B-B14F-4D97-AF65-F5344CB8AC3E}">
        <p14:creationId xmlns:p14="http://schemas.microsoft.com/office/powerpoint/2010/main" val="4137445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Giriş (1)</a:t>
            </a:r>
            <a:endParaRPr lang="tr-TR" dirty="0"/>
          </a:p>
        </p:txBody>
      </p:sp>
      <p:sp>
        <p:nvSpPr>
          <p:cNvPr id="3" name="İçerik Yer Tutucusu 2"/>
          <p:cNvSpPr>
            <a:spLocks noGrp="1"/>
          </p:cNvSpPr>
          <p:nvPr>
            <p:ph idx="1"/>
          </p:nvPr>
        </p:nvSpPr>
        <p:spPr/>
        <p:txBody>
          <a:bodyPr/>
          <a:lstStyle/>
          <a:p>
            <a:r>
              <a:rPr lang="tr-TR" dirty="0"/>
              <a:t>Anlatım türleri; biçimlerine, yazılma amaçlarına, ağırlıklı ögelerine, kurgularına, işlevlerine, dil özelliklerine göre farklılıklar gösterir. Sözgelimi, bilgi verme amaçlı bir metinle duygusal etki yaratma amaçlı bir metin aynı türe girmez. </a:t>
            </a:r>
            <a:endParaRPr lang="tr-TR" dirty="0" smtClean="0"/>
          </a:p>
          <a:p>
            <a:r>
              <a:rPr lang="tr-TR" dirty="0" smtClean="0"/>
              <a:t>Yine</a:t>
            </a:r>
            <a:r>
              <a:rPr lang="tr-TR" dirty="0"/>
              <a:t>, olaya dayalı bir metnin türü ile </a:t>
            </a:r>
            <a:r>
              <a:rPr lang="tr-TR" dirty="0" err="1"/>
              <a:t>öyküleyici</a:t>
            </a:r>
            <a:r>
              <a:rPr lang="tr-TR" dirty="0"/>
              <a:t> anlatıma hiç yer verilmeyen bir metnin türü de farklı olacaktır. Pek çok etken ve özellikler bütünü, metinlerin türsel ayrışımının temelinde yer alır. </a:t>
            </a:r>
          </a:p>
          <a:p>
            <a:endParaRPr lang="tr-TR" dirty="0"/>
          </a:p>
        </p:txBody>
      </p:sp>
    </p:spTree>
    <p:extLst>
      <p:ext uri="{BB962C8B-B14F-4D97-AF65-F5344CB8AC3E}">
        <p14:creationId xmlns:p14="http://schemas.microsoft.com/office/powerpoint/2010/main" val="21714570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Giriş (2)</a:t>
            </a:r>
            <a:endParaRPr lang="tr-TR" dirty="0"/>
          </a:p>
        </p:txBody>
      </p:sp>
      <p:sp>
        <p:nvSpPr>
          <p:cNvPr id="3" name="İçerik Yer Tutucusu 2"/>
          <p:cNvSpPr>
            <a:spLocks noGrp="1"/>
          </p:cNvSpPr>
          <p:nvPr>
            <p:ph idx="1"/>
          </p:nvPr>
        </p:nvSpPr>
        <p:spPr/>
        <p:txBody>
          <a:bodyPr/>
          <a:lstStyle/>
          <a:p>
            <a:r>
              <a:rPr lang="tr-TR" dirty="0"/>
              <a:t>Kendilerine ait temel özellikleri ya da en belirgin çizgileri korumakla birlikte türler arasında yakınlaşmalar, benzerlikler ve ortaklıklar da olabilmektedir. Özellikle yakın dönemde hız kazanan bir eğilim olduğu gözlenen bu durum, teknik bir kusur ya da sorun olarak değerlendirilmemelidir. Türler arası </a:t>
            </a:r>
            <a:r>
              <a:rPr lang="tr-TR" dirty="0" err="1"/>
              <a:t>geçişlilikler</a:t>
            </a:r>
            <a:r>
              <a:rPr lang="tr-TR" dirty="0"/>
              <a:t>, ödünçlemeler; anlatım olanaklarını zenginleştirme yolundaki düşünsel ve sanatsal arayışların doğal bir sonucudur. </a:t>
            </a:r>
          </a:p>
          <a:p>
            <a:r>
              <a:rPr lang="tr-TR" dirty="0"/>
              <a:t>Anlatım türleri, kurmaca/ kurgusal (sanat ağırlıklı) ve kurmaca olmayan (düşünce ağırlıklı) olmak üzere iki grupta değerlendirilir. </a:t>
            </a:r>
          </a:p>
        </p:txBody>
      </p:sp>
    </p:spTree>
    <p:extLst>
      <p:ext uri="{BB962C8B-B14F-4D97-AF65-F5344CB8AC3E}">
        <p14:creationId xmlns:p14="http://schemas.microsoft.com/office/powerpoint/2010/main" val="33228995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Kurmaca/ Kurgusal (Sanat Ağırlıklı) Türler (1) </a:t>
            </a:r>
            <a:endParaRPr lang="tr-TR" dirty="0"/>
          </a:p>
        </p:txBody>
      </p:sp>
      <p:sp>
        <p:nvSpPr>
          <p:cNvPr id="3" name="İçerik Yer Tutucusu 2"/>
          <p:cNvSpPr>
            <a:spLocks noGrp="1"/>
          </p:cNvSpPr>
          <p:nvPr>
            <p:ph idx="1"/>
          </p:nvPr>
        </p:nvSpPr>
        <p:spPr/>
        <p:txBody>
          <a:bodyPr>
            <a:normAutofit fontScale="92500" lnSpcReduction="20000"/>
          </a:bodyPr>
          <a:lstStyle/>
          <a:p>
            <a:r>
              <a:rPr lang="tr-TR" dirty="0"/>
              <a:t>Bu niteleme, genel olarak yaratıcı imgelem ürünü olan edebiyat türlerini adlandırmak için kullanılmaktadır. İnsan imgeleminin gerçeklik karşısında iki temel durumundan söz edilebilir: </a:t>
            </a:r>
            <a:r>
              <a:rPr lang="tr-TR" dirty="0">
                <a:solidFill>
                  <a:srgbClr val="C00000"/>
                </a:solidFill>
              </a:rPr>
              <a:t>Yineleme, yeniden üretme</a:t>
            </a:r>
            <a:r>
              <a:rPr lang="tr-TR" dirty="0"/>
              <a:t>. </a:t>
            </a:r>
            <a:endParaRPr lang="tr-TR" dirty="0" smtClean="0"/>
          </a:p>
          <a:p>
            <a:r>
              <a:rPr lang="tr-TR" dirty="0" smtClean="0"/>
              <a:t>Yaratıcı </a:t>
            </a:r>
            <a:r>
              <a:rPr lang="tr-TR" dirty="0"/>
              <a:t>imgelem, gerçekliği değiştirip dönüştürerek yeni bir bağlamda yeniden üretir. </a:t>
            </a:r>
            <a:endParaRPr lang="tr-TR" dirty="0" smtClean="0"/>
          </a:p>
          <a:p>
            <a:r>
              <a:rPr lang="tr-TR" dirty="0" smtClean="0"/>
              <a:t>Başka </a:t>
            </a:r>
            <a:r>
              <a:rPr lang="tr-TR" dirty="0"/>
              <a:t>bir deyişle, yaratıcı imgelemin işlevi; okuduklarından, duyduklarından, gözlemlerinden, düşündüklerinden yaptığı soyutlamaları bir seçmeye tabi tutarak özgün bir kurguya göre yeniden düzenlemek ve ilişkilendirmektir. </a:t>
            </a:r>
            <a:endParaRPr lang="tr-TR" dirty="0" smtClean="0"/>
          </a:p>
          <a:p>
            <a:r>
              <a:rPr lang="tr-TR" dirty="0" smtClean="0"/>
              <a:t>Bu </a:t>
            </a:r>
            <a:r>
              <a:rPr lang="tr-TR" dirty="0"/>
              <a:t>şekilde değiştirilip dönüştürülmüş biçimiyle gerçeklik, kurgunun bağlamına göre yeniden üretilmiş olur. </a:t>
            </a:r>
            <a:endParaRPr lang="tr-TR" dirty="0" smtClean="0"/>
          </a:p>
          <a:p>
            <a:r>
              <a:rPr lang="tr-TR" dirty="0" smtClean="0"/>
              <a:t>Kurmaca </a:t>
            </a:r>
            <a:r>
              <a:rPr lang="tr-TR" dirty="0"/>
              <a:t>metinde, nesnel gerçekliğin olduğu gibi yansıtılması amaçlanmaz. </a:t>
            </a:r>
          </a:p>
          <a:p>
            <a:endParaRPr lang="tr-TR" dirty="0"/>
          </a:p>
        </p:txBody>
      </p:sp>
    </p:spTree>
    <p:extLst>
      <p:ext uri="{BB962C8B-B14F-4D97-AF65-F5344CB8AC3E}">
        <p14:creationId xmlns:p14="http://schemas.microsoft.com/office/powerpoint/2010/main" val="10172180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Kurmaca/ Kurgusal (Sanat Ağırlıklı) Türler (2) </a:t>
            </a:r>
            <a:endParaRPr lang="tr-TR" dirty="0"/>
          </a:p>
        </p:txBody>
      </p:sp>
      <p:sp>
        <p:nvSpPr>
          <p:cNvPr id="3" name="İçerik Yer Tutucusu 2"/>
          <p:cNvSpPr>
            <a:spLocks noGrp="1"/>
          </p:cNvSpPr>
          <p:nvPr>
            <p:ph idx="1"/>
          </p:nvPr>
        </p:nvSpPr>
        <p:spPr/>
        <p:txBody>
          <a:bodyPr>
            <a:normAutofit/>
          </a:bodyPr>
          <a:lstStyle/>
          <a:p>
            <a:r>
              <a:rPr lang="tr-TR" dirty="0"/>
              <a:t>Edebiyatı bir sanat hâline getiren de büyük oranda bu imgelem biçimine dayanmasıdır. Arapça “</a:t>
            </a:r>
            <a:r>
              <a:rPr lang="tr-TR" dirty="0" err="1"/>
              <a:t>edeb</a:t>
            </a:r>
            <a:r>
              <a:rPr lang="tr-TR" dirty="0"/>
              <a:t>” sözcüğünden türetilmiş olan “edebiyat,” bugünkü anlamıyla Tanzimat Dönemi yazarlarımızca kullanılmaya başlanmıştır. Fransızcadaki karşılığı olan “</a:t>
            </a:r>
            <a:r>
              <a:rPr lang="tr-TR" dirty="0" err="1"/>
              <a:t>litterature</a:t>
            </a:r>
            <a:r>
              <a:rPr lang="tr-TR" dirty="0"/>
              <a:t>” sözcüğü gibi kimi zaman “yazılı bütün </a:t>
            </a:r>
            <a:r>
              <a:rPr lang="tr-TR" dirty="0" err="1"/>
              <a:t>eserler”i</a:t>
            </a:r>
            <a:r>
              <a:rPr lang="tr-TR" dirty="0"/>
              <a:t> ifade etmek üzere kullanıldığı da görülen “edebiyat;” terim olarak, sanat değeri taşıyan yazılı ve sözlü eserleri karşılar. </a:t>
            </a:r>
          </a:p>
          <a:p>
            <a:pPr marL="0" indent="0">
              <a:buNone/>
            </a:pPr>
            <a:endParaRPr lang="tr-TR" dirty="0"/>
          </a:p>
        </p:txBody>
      </p:sp>
    </p:spTree>
    <p:extLst>
      <p:ext uri="{BB962C8B-B14F-4D97-AF65-F5344CB8AC3E}">
        <p14:creationId xmlns:p14="http://schemas.microsoft.com/office/powerpoint/2010/main" val="13993062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Kurmaca/ Kurgusal (Sanat Ağırlıklı) Türler (3) </a:t>
            </a:r>
            <a:endParaRPr lang="tr-TR" dirty="0"/>
          </a:p>
        </p:txBody>
      </p:sp>
      <p:sp>
        <p:nvSpPr>
          <p:cNvPr id="3" name="İçerik Yer Tutucusu 2"/>
          <p:cNvSpPr>
            <a:spLocks noGrp="1"/>
          </p:cNvSpPr>
          <p:nvPr>
            <p:ph idx="1"/>
          </p:nvPr>
        </p:nvSpPr>
        <p:spPr/>
        <p:txBody>
          <a:bodyPr>
            <a:normAutofit/>
          </a:bodyPr>
          <a:lstStyle/>
          <a:p>
            <a:r>
              <a:rPr lang="tr-TR" dirty="0"/>
              <a:t>Bugün için, belirli bir alanın yazılı eserlerini adlandırmak üzere “literatür” sözcüğünün daha fazla tercih edildiğini söyleyebiliriz (tıp literatürü, hukuk literatürü gibi). Latince </a:t>
            </a:r>
            <a:r>
              <a:rPr lang="tr-TR" dirty="0">
                <a:solidFill>
                  <a:srgbClr val="C00000"/>
                </a:solidFill>
              </a:rPr>
              <a:t>harf </a:t>
            </a:r>
            <a:r>
              <a:rPr lang="tr-TR" dirty="0"/>
              <a:t>anlamına gelen </a:t>
            </a:r>
            <a:r>
              <a:rPr lang="tr-TR" dirty="0" err="1">
                <a:solidFill>
                  <a:srgbClr val="C00000"/>
                </a:solidFill>
              </a:rPr>
              <a:t>littera</a:t>
            </a:r>
            <a:r>
              <a:rPr lang="tr-TR" dirty="0" err="1"/>
              <a:t>’dan</a:t>
            </a:r>
            <a:r>
              <a:rPr lang="tr-TR" dirty="0"/>
              <a:t> türetilerek İngilizcede </a:t>
            </a:r>
            <a:r>
              <a:rPr lang="tr-TR" dirty="0" err="1">
                <a:solidFill>
                  <a:srgbClr val="C00000"/>
                </a:solidFill>
              </a:rPr>
              <a:t>literature</a:t>
            </a:r>
            <a:r>
              <a:rPr lang="tr-TR" dirty="0"/>
              <a:t>,  Fransızcada </a:t>
            </a:r>
            <a:r>
              <a:rPr lang="tr-TR" dirty="0" err="1">
                <a:solidFill>
                  <a:srgbClr val="C00000"/>
                </a:solidFill>
              </a:rPr>
              <a:t>littérature</a:t>
            </a:r>
            <a:r>
              <a:rPr lang="tr-TR" dirty="0">
                <a:solidFill>
                  <a:srgbClr val="C00000"/>
                </a:solidFill>
              </a:rPr>
              <a:t> </a:t>
            </a:r>
            <a:r>
              <a:rPr lang="tr-TR" dirty="0"/>
              <a:t>biçimlerinde kullanılan sözcüklerin bu nüansı vermede yetersiz kalmasından dolayı; </a:t>
            </a:r>
            <a:r>
              <a:rPr lang="tr-TR" dirty="0">
                <a:solidFill>
                  <a:srgbClr val="C00000"/>
                </a:solidFill>
              </a:rPr>
              <a:t>güzel</a:t>
            </a:r>
            <a:r>
              <a:rPr lang="tr-TR" dirty="0"/>
              <a:t> anlamındaki belle sıfatından yararlanılarak İngilizcede </a:t>
            </a:r>
            <a:r>
              <a:rPr lang="tr-TR" dirty="0" err="1">
                <a:solidFill>
                  <a:srgbClr val="C00000"/>
                </a:solidFill>
              </a:rPr>
              <a:t>belletristic</a:t>
            </a:r>
            <a:r>
              <a:rPr lang="tr-TR" dirty="0">
                <a:solidFill>
                  <a:srgbClr val="C00000"/>
                </a:solidFill>
              </a:rPr>
              <a:t> </a:t>
            </a:r>
            <a:r>
              <a:rPr lang="tr-TR" dirty="0" err="1">
                <a:solidFill>
                  <a:srgbClr val="C00000"/>
                </a:solidFill>
              </a:rPr>
              <a:t>literature</a:t>
            </a:r>
            <a:r>
              <a:rPr lang="tr-TR" dirty="0"/>
              <a:t>, Fransızcada </a:t>
            </a:r>
            <a:r>
              <a:rPr lang="tr-TR" dirty="0" err="1">
                <a:solidFill>
                  <a:srgbClr val="C00000"/>
                </a:solidFill>
              </a:rPr>
              <a:t>belles-letters</a:t>
            </a:r>
            <a:r>
              <a:rPr lang="tr-TR" dirty="0"/>
              <a:t> sözcükleri türetilmiştir. </a:t>
            </a:r>
          </a:p>
          <a:p>
            <a:r>
              <a:rPr lang="tr-TR" dirty="0"/>
              <a:t>Türkçede, </a:t>
            </a:r>
            <a:r>
              <a:rPr lang="tr-TR" dirty="0">
                <a:solidFill>
                  <a:srgbClr val="C00000"/>
                </a:solidFill>
              </a:rPr>
              <a:t>edebiyat</a:t>
            </a:r>
            <a:r>
              <a:rPr lang="tr-TR" dirty="0"/>
              <a:t>la eşanlamlı olarak </a:t>
            </a:r>
            <a:r>
              <a:rPr lang="tr-TR" dirty="0">
                <a:solidFill>
                  <a:srgbClr val="C00000"/>
                </a:solidFill>
              </a:rPr>
              <a:t>yazın</a:t>
            </a:r>
            <a:r>
              <a:rPr lang="tr-TR" dirty="0"/>
              <a:t> sözcüğü de kullanılmaktadır. </a:t>
            </a:r>
          </a:p>
        </p:txBody>
      </p:sp>
    </p:spTree>
    <p:extLst>
      <p:ext uri="{BB962C8B-B14F-4D97-AF65-F5344CB8AC3E}">
        <p14:creationId xmlns:p14="http://schemas.microsoft.com/office/powerpoint/2010/main" val="40689037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Roman (1)</a:t>
            </a:r>
            <a:endParaRPr lang="tr-TR" dirty="0"/>
          </a:p>
        </p:txBody>
      </p:sp>
      <p:sp>
        <p:nvSpPr>
          <p:cNvPr id="3" name="İçerik Yer Tutucusu 2"/>
          <p:cNvSpPr>
            <a:spLocks noGrp="1"/>
          </p:cNvSpPr>
          <p:nvPr>
            <p:ph idx="1"/>
          </p:nvPr>
        </p:nvSpPr>
        <p:spPr/>
        <p:txBody>
          <a:bodyPr/>
          <a:lstStyle/>
          <a:p>
            <a:r>
              <a:rPr lang="tr-TR" dirty="0"/>
              <a:t>Edebiyat türlerinin tek ve kesin bir tanımını yapmak oldukça zordur; çünkü edebiyatın durağan bir yapısı yoktur. </a:t>
            </a:r>
            <a:endParaRPr lang="tr-TR" dirty="0" smtClean="0"/>
          </a:p>
          <a:p>
            <a:r>
              <a:rPr lang="tr-TR" dirty="0" smtClean="0"/>
              <a:t>Edebiyat </a:t>
            </a:r>
            <a:r>
              <a:rPr lang="tr-TR" dirty="0"/>
              <a:t>sanatı, başından beri sürekli bir arayış ve ona bağlı yeniliklerle gelişim göstermiştir; dolayısıyla edebî türler için bütün süreçleri ve örnekleri kapsayabilecek bir tanımın yapılması mümkün görünmemektir. </a:t>
            </a:r>
            <a:endParaRPr lang="tr-TR" dirty="0" smtClean="0"/>
          </a:p>
          <a:p>
            <a:r>
              <a:rPr lang="tr-TR" dirty="0" smtClean="0"/>
              <a:t>Bununla </a:t>
            </a:r>
            <a:r>
              <a:rPr lang="tr-TR" dirty="0"/>
              <a:t>birlikte, roman için genel kabul gören tanımlardan yola çıktığımızda şunu söyleyebiliriz: Olmuş, olabilir ya da kurmaca olayları kişi, zaman ve yer ögelerine bağlayarak kendine özgü bir teknik ve düzenle işleyen uzun soluklu anlatılardır. </a:t>
            </a:r>
          </a:p>
          <a:p>
            <a:endParaRPr lang="tr-TR" dirty="0"/>
          </a:p>
        </p:txBody>
      </p:sp>
    </p:spTree>
    <p:extLst>
      <p:ext uri="{BB962C8B-B14F-4D97-AF65-F5344CB8AC3E}">
        <p14:creationId xmlns:p14="http://schemas.microsoft.com/office/powerpoint/2010/main" val="11016064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Roman (2)</a:t>
            </a:r>
            <a:endParaRPr lang="tr-TR" dirty="0"/>
          </a:p>
        </p:txBody>
      </p:sp>
      <p:sp>
        <p:nvSpPr>
          <p:cNvPr id="3" name="İçerik Yer Tutucusu 2"/>
          <p:cNvSpPr>
            <a:spLocks noGrp="1"/>
          </p:cNvSpPr>
          <p:nvPr>
            <p:ph idx="1"/>
          </p:nvPr>
        </p:nvSpPr>
        <p:spPr/>
        <p:txBody>
          <a:bodyPr/>
          <a:lstStyle/>
          <a:p>
            <a:r>
              <a:rPr lang="tr-TR" dirty="0"/>
              <a:t>Latinceden türemiş diller ve Roma İmparatorluğu zamanında halkın konuştuğu dil anlamına gelen “roman” sözcüğü, bu dillerde yazılan destan ve halk hikâyelerini adlandırmak için de kullanılmıştır. </a:t>
            </a:r>
            <a:endParaRPr lang="tr-TR" dirty="0" smtClean="0"/>
          </a:p>
          <a:p>
            <a:r>
              <a:rPr lang="tr-TR" dirty="0" smtClean="0"/>
              <a:t>Romanın </a:t>
            </a:r>
            <a:r>
              <a:rPr lang="tr-TR" dirty="0"/>
              <a:t>kendine özgü niteliklerinin belirginleşip bir tür hâline gelmesi ise 17. yüzyıldadır. </a:t>
            </a:r>
            <a:endParaRPr lang="tr-TR" dirty="0" smtClean="0"/>
          </a:p>
          <a:p>
            <a:r>
              <a:rPr lang="tr-TR" dirty="0" smtClean="0"/>
              <a:t>Bugünkü </a:t>
            </a:r>
            <a:r>
              <a:rPr lang="tr-TR" dirty="0"/>
              <a:t>anlamıyla roman türünün ilk başarılı örneği, </a:t>
            </a:r>
            <a:r>
              <a:rPr lang="tr-TR" dirty="0" err="1"/>
              <a:t>Miguel</a:t>
            </a:r>
            <a:r>
              <a:rPr lang="tr-TR" dirty="0"/>
              <a:t> Cervantes tarafından 17. yüzyılda yazılmış olan Don </a:t>
            </a:r>
            <a:r>
              <a:rPr lang="tr-TR" dirty="0" err="1"/>
              <a:t>Kişot</a:t>
            </a:r>
            <a:r>
              <a:rPr lang="tr-TR" dirty="0"/>
              <a:t> adlı eserdir. Sonraki yüzyıllarda bu türün Fransa, İngiltere ve Rusya’da hızlı bir gelişim içine girdiği görülür.</a:t>
            </a:r>
          </a:p>
        </p:txBody>
      </p:sp>
    </p:spTree>
    <p:extLst>
      <p:ext uri="{BB962C8B-B14F-4D97-AF65-F5344CB8AC3E}">
        <p14:creationId xmlns:p14="http://schemas.microsoft.com/office/powerpoint/2010/main" val="37246787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Roman (3)</a:t>
            </a:r>
            <a:endParaRPr lang="tr-TR" dirty="0"/>
          </a:p>
        </p:txBody>
      </p:sp>
      <p:sp>
        <p:nvSpPr>
          <p:cNvPr id="3" name="İçerik Yer Tutucusu 2"/>
          <p:cNvSpPr>
            <a:spLocks noGrp="1"/>
          </p:cNvSpPr>
          <p:nvPr>
            <p:ph idx="1"/>
          </p:nvPr>
        </p:nvSpPr>
        <p:spPr/>
        <p:txBody>
          <a:bodyPr/>
          <a:lstStyle/>
          <a:p>
            <a:r>
              <a:rPr lang="tr-TR" dirty="0"/>
              <a:t>Türk edebiyatında da bazı ögeleri ve kurgusu yönünden romana benzeyen Leyla ve Mecnun, Hüsrev ve Şirin, Yusuf ve Züleyha gibi hem sözlü hem de yazılı biçimleri bulunan anlatılarla destanlar, halk masalları ve halk hikâyeleri Türk romanının temeli sayılabilir. </a:t>
            </a:r>
          </a:p>
        </p:txBody>
      </p:sp>
    </p:spTree>
    <p:extLst>
      <p:ext uri="{BB962C8B-B14F-4D97-AF65-F5344CB8AC3E}">
        <p14:creationId xmlns:p14="http://schemas.microsoft.com/office/powerpoint/2010/main" val="34381186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Roman (4)</a:t>
            </a:r>
            <a:endParaRPr lang="tr-TR" dirty="0"/>
          </a:p>
        </p:txBody>
      </p:sp>
      <p:sp>
        <p:nvSpPr>
          <p:cNvPr id="3" name="İçerik Yer Tutucusu 2"/>
          <p:cNvSpPr>
            <a:spLocks noGrp="1"/>
          </p:cNvSpPr>
          <p:nvPr>
            <p:ph idx="1"/>
          </p:nvPr>
        </p:nvSpPr>
        <p:spPr/>
        <p:txBody>
          <a:bodyPr>
            <a:normAutofit fontScale="92500" lnSpcReduction="10000"/>
          </a:bodyPr>
          <a:lstStyle/>
          <a:p>
            <a:r>
              <a:rPr lang="tr-TR" dirty="0"/>
              <a:t>Türkçede modern anlamıyla ilk roman örneği, Yusuf Kâmil Paşa’nın Fransız yazar </a:t>
            </a:r>
            <a:r>
              <a:rPr lang="tr-TR" dirty="0" err="1">
                <a:solidFill>
                  <a:srgbClr val="C00000"/>
                </a:solidFill>
              </a:rPr>
              <a:t>Fenelon</a:t>
            </a:r>
            <a:r>
              <a:rPr lang="tr-TR" dirty="0" err="1"/>
              <a:t>’dan</a:t>
            </a:r>
            <a:r>
              <a:rPr lang="tr-TR" dirty="0"/>
              <a:t> yaptığı </a:t>
            </a:r>
            <a:r>
              <a:rPr lang="tr-TR" dirty="0" err="1">
                <a:solidFill>
                  <a:srgbClr val="C00000"/>
                </a:solidFill>
              </a:rPr>
              <a:t>Telemak</a:t>
            </a:r>
            <a:r>
              <a:rPr lang="tr-TR" dirty="0"/>
              <a:t> çevirisidir. Bunu </a:t>
            </a:r>
            <a:r>
              <a:rPr lang="tr-TR" dirty="0" err="1">
                <a:solidFill>
                  <a:srgbClr val="C00000"/>
                </a:solidFill>
              </a:rPr>
              <a:t>Robenson</a:t>
            </a:r>
            <a:r>
              <a:rPr lang="tr-TR" dirty="0">
                <a:solidFill>
                  <a:srgbClr val="C00000"/>
                </a:solidFill>
              </a:rPr>
              <a:t> </a:t>
            </a:r>
            <a:r>
              <a:rPr lang="tr-TR" dirty="0" err="1">
                <a:solidFill>
                  <a:srgbClr val="C00000"/>
                </a:solidFill>
              </a:rPr>
              <a:t>Crusoe</a:t>
            </a:r>
            <a:r>
              <a:rPr lang="tr-TR" dirty="0">
                <a:solidFill>
                  <a:srgbClr val="C00000"/>
                </a:solidFill>
              </a:rPr>
              <a:t>, Monte </a:t>
            </a:r>
            <a:r>
              <a:rPr lang="tr-TR" dirty="0" err="1">
                <a:solidFill>
                  <a:srgbClr val="C00000"/>
                </a:solidFill>
              </a:rPr>
              <a:t>Kristo</a:t>
            </a:r>
            <a:r>
              <a:rPr lang="tr-TR" dirty="0">
                <a:solidFill>
                  <a:srgbClr val="C00000"/>
                </a:solidFill>
              </a:rPr>
              <a:t>, Sefiller </a:t>
            </a:r>
            <a:r>
              <a:rPr lang="tr-TR" dirty="0"/>
              <a:t>gibi başka çeviriler izlemiştir. </a:t>
            </a:r>
            <a:endParaRPr lang="tr-TR" dirty="0" smtClean="0"/>
          </a:p>
          <a:p>
            <a:r>
              <a:rPr lang="tr-TR" dirty="0" smtClean="0"/>
              <a:t>İlk </a:t>
            </a:r>
            <a:r>
              <a:rPr lang="tr-TR" dirty="0"/>
              <a:t>yerli roman ise Şemsettin Sami’nin 1872’de yazdığı </a:t>
            </a:r>
            <a:r>
              <a:rPr lang="tr-TR" dirty="0">
                <a:solidFill>
                  <a:srgbClr val="C00000"/>
                </a:solidFill>
              </a:rPr>
              <a:t>Taaşşuk-i Talat ve </a:t>
            </a:r>
            <a:r>
              <a:rPr lang="tr-TR" dirty="0" err="1">
                <a:solidFill>
                  <a:srgbClr val="C00000"/>
                </a:solidFill>
              </a:rPr>
              <a:t>Fıtnat</a:t>
            </a:r>
            <a:r>
              <a:rPr lang="tr-TR" dirty="0" err="1"/>
              <a:t>’tır</a:t>
            </a:r>
            <a:r>
              <a:rPr lang="tr-TR" dirty="0"/>
              <a:t>. </a:t>
            </a:r>
            <a:endParaRPr lang="tr-TR" dirty="0" smtClean="0"/>
          </a:p>
          <a:p>
            <a:r>
              <a:rPr lang="tr-TR" dirty="0" smtClean="0"/>
              <a:t>Yerli </a:t>
            </a:r>
            <a:r>
              <a:rPr lang="tr-TR" dirty="0"/>
              <a:t>romanlar arasında ilk edebî roman olarak, </a:t>
            </a:r>
            <a:r>
              <a:rPr lang="tr-TR" dirty="0">
                <a:solidFill>
                  <a:srgbClr val="C00000"/>
                </a:solidFill>
              </a:rPr>
              <a:t>Namık Kemal’in İntibah </a:t>
            </a:r>
            <a:r>
              <a:rPr lang="tr-TR" dirty="0"/>
              <a:t>adlı eseri kabul edilmektedir. </a:t>
            </a:r>
            <a:endParaRPr lang="tr-TR" dirty="0" smtClean="0"/>
          </a:p>
          <a:p>
            <a:r>
              <a:rPr lang="tr-TR" dirty="0" smtClean="0"/>
              <a:t>Türk </a:t>
            </a:r>
            <a:r>
              <a:rPr lang="tr-TR" dirty="0"/>
              <a:t>edebiyatında romanın asıl başarılı örnekleri, </a:t>
            </a:r>
            <a:r>
              <a:rPr lang="tr-TR" dirty="0">
                <a:solidFill>
                  <a:srgbClr val="C00000"/>
                </a:solidFill>
              </a:rPr>
              <a:t>Servet-i </a:t>
            </a:r>
            <a:r>
              <a:rPr lang="tr-TR" dirty="0" err="1">
                <a:solidFill>
                  <a:srgbClr val="C00000"/>
                </a:solidFill>
              </a:rPr>
              <a:t>Fünun</a:t>
            </a:r>
            <a:r>
              <a:rPr lang="tr-TR" dirty="0">
                <a:solidFill>
                  <a:srgbClr val="C00000"/>
                </a:solidFill>
              </a:rPr>
              <a:t> Dönemi</a:t>
            </a:r>
            <a:r>
              <a:rPr lang="tr-TR" dirty="0"/>
              <a:t>nde verilmiştir. </a:t>
            </a:r>
            <a:endParaRPr lang="tr-TR" dirty="0" smtClean="0"/>
          </a:p>
          <a:p>
            <a:r>
              <a:rPr lang="tr-TR" dirty="0" smtClean="0"/>
              <a:t>Halit </a:t>
            </a:r>
            <a:r>
              <a:rPr lang="tr-TR" dirty="0"/>
              <a:t>Ziya Uşaklıgil’in </a:t>
            </a:r>
            <a:r>
              <a:rPr lang="tr-TR" dirty="0">
                <a:solidFill>
                  <a:srgbClr val="C00000"/>
                </a:solidFill>
              </a:rPr>
              <a:t>Mai ve </a:t>
            </a:r>
            <a:r>
              <a:rPr lang="tr-TR" dirty="0" err="1">
                <a:solidFill>
                  <a:srgbClr val="C00000"/>
                </a:solidFill>
              </a:rPr>
              <a:t>Siyah</a:t>
            </a:r>
            <a:r>
              <a:rPr lang="tr-TR" dirty="0" err="1"/>
              <a:t>’ı</a:t>
            </a:r>
            <a:r>
              <a:rPr lang="tr-TR" dirty="0"/>
              <a:t> ile </a:t>
            </a:r>
            <a:r>
              <a:rPr lang="tr-TR" dirty="0">
                <a:solidFill>
                  <a:srgbClr val="C00000"/>
                </a:solidFill>
              </a:rPr>
              <a:t>Aşk-ı </a:t>
            </a:r>
            <a:r>
              <a:rPr lang="tr-TR" dirty="0" err="1">
                <a:solidFill>
                  <a:srgbClr val="C00000"/>
                </a:solidFill>
              </a:rPr>
              <a:t>Memnu</a:t>
            </a:r>
            <a:r>
              <a:rPr lang="tr-TR" dirty="0" err="1"/>
              <a:t>’su</a:t>
            </a:r>
            <a:r>
              <a:rPr lang="tr-TR" dirty="0"/>
              <a:t>, bu örneklerin başında gelir.</a:t>
            </a:r>
          </a:p>
        </p:txBody>
      </p:sp>
    </p:spTree>
    <p:extLst>
      <p:ext uri="{BB962C8B-B14F-4D97-AF65-F5344CB8AC3E}">
        <p14:creationId xmlns:p14="http://schemas.microsoft.com/office/powerpoint/2010/main" val="17758522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Roman </a:t>
            </a:r>
            <a:r>
              <a:rPr lang="tr-TR" dirty="0" smtClean="0"/>
              <a:t>(5)</a:t>
            </a:r>
            <a:endParaRPr lang="tr-TR" dirty="0"/>
          </a:p>
        </p:txBody>
      </p:sp>
      <p:sp>
        <p:nvSpPr>
          <p:cNvPr id="3" name="İçerik Yer Tutucusu 2"/>
          <p:cNvSpPr>
            <a:spLocks noGrp="1"/>
          </p:cNvSpPr>
          <p:nvPr>
            <p:ph idx="1"/>
          </p:nvPr>
        </p:nvSpPr>
        <p:spPr/>
        <p:txBody>
          <a:bodyPr>
            <a:normAutofit lnSpcReduction="10000"/>
          </a:bodyPr>
          <a:lstStyle/>
          <a:p>
            <a:r>
              <a:rPr lang="tr-TR" dirty="0"/>
              <a:t>Sonraki yıllarda Türk romanı büyük bir ilerleme kaydetmiş, konusu ve tekniği yönünden özgün örnekleri ortaya konulmuştur. </a:t>
            </a:r>
            <a:endParaRPr lang="tr-TR" dirty="0" smtClean="0"/>
          </a:p>
          <a:p>
            <a:r>
              <a:rPr lang="tr-TR" dirty="0" smtClean="0"/>
              <a:t>Bu </a:t>
            </a:r>
            <a:r>
              <a:rPr lang="tr-TR" dirty="0"/>
              <a:t>türde verdiği eserlerle tanınan yazarlarımız arasında Halit Ziya Uşaklıgil, Hüseyin Rahmi Gürpınar, Halide Edip Adıvar, Yakup Kadri Karaosmanoğlu, Reşat Nuri Güntekin, Peyami Safa, Refik Halit Karay, Ahmet Hamdi Tanpınar, Kemal Tahir, Orhan Kemal, Yaşar Kemal, Tarık Buğra, Fakir Baykurt, Tarık Dursun K., Abbas Sayar, Yusuf Atılgan, Pınar Kür, Adalet Ağaoğlu, Leyla Erbil, Sevgi Soysal, Emine Işınsu, Sevinç </a:t>
            </a:r>
            <a:r>
              <a:rPr lang="tr-TR" dirty="0" err="1"/>
              <a:t>Çokum</a:t>
            </a:r>
            <a:r>
              <a:rPr lang="tr-TR" dirty="0"/>
              <a:t>, Mehmet Eroğlu, Erdal Öz, Bilge Karasu, Oğuz Atay, Orhan Pamuk, Burhan Günel, Selim İleri, Latife Tekin, Hulki Aktunç, Nazan Bekiroğlu, Hasan Ali Toptaş gibi isimleri sayabiliriz.</a:t>
            </a:r>
          </a:p>
          <a:p>
            <a:endParaRPr lang="tr-TR" dirty="0"/>
          </a:p>
        </p:txBody>
      </p:sp>
    </p:spTree>
    <p:extLst>
      <p:ext uri="{BB962C8B-B14F-4D97-AF65-F5344CB8AC3E}">
        <p14:creationId xmlns:p14="http://schemas.microsoft.com/office/powerpoint/2010/main" val="42552514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p:cNvSpPr>
            <a:spLocks noGrp="1"/>
          </p:cNvSpPr>
          <p:nvPr>
            <p:ph type="ctrTitle"/>
          </p:nvPr>
        </p:nvSpPr>
        <p:spPr/>
        <p:txBody>
          <a:bodyPr/>
          <a:lstStyle/>
          <a:p>
            <a:r>
              <a:rPr lang="tr-TR" dirty="0" smtClean="0"/>
              <a:t>ROMANIN BAŞLICA ÖGELERİ</a:t>
            </a:r>
            <a:endParaRPr lang="tr-TR" dirty="0"/>
          </a:p>
        </p:txBody>
      </p:sp>
      <p:sp>
        <p:nvSpPr>
          <p:cNvPr id="5" name="Alt Başlık 4"/>
          <p:cNvSpPr>
            <a:spLocks noGrp="1"/>
          </p:cNvSpPr>
          <p:nvPr>
            <p:ph type="subTitle" idx="1"/>
          </p:nvPr>
        </p:nvSpPr>
        <p:spPr/>
        <p:txBody>
          <a:bodyPr/>
          <a:lstStyle/>
          <a:p>
            <a:endParaRPr lang="tr-TR"/>
          </a:p>
        </p:txBody>
      </p:sp>
    </p:spTree>
    <p:extLst>
      <p:ext uri="{BB962C8B-B14F-4D97-AF65-F5344CB8AC3E}">
        <p14:creationId xmlns:p14="http://schemas.microsoft.com/office/powerpoint/2010/main" val="22589453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Olay (Vaka) (1)</a:t>
            </a:r>
            <a:endParaRPr lang="tr-TR" dirty="0"/>
          </a:p>
        </p:txBody>
      </p:sp>
      <p:sp>
        <p:nvSpPr>
          <p:cNvPr id="3" name="İçerik Yer Tutucusu 2"/>
          <p:cNvSpPr>
            <a:spLocks noGrp="1"/>
          </p:cNvSpPr>
          <p:nvPr>
            <p:ph idx="1"/>
          </p:nvPr>
        </p:nvSpPr>
        <p:spPr/>
        <p:txBody>
          <a:bodyPr/>
          <a:lstStyle/>
          <a:p>
            <a:r>
              <a:rPr lang="tr-TR" dirty="0"/>
              <a:t>Masal, öykü, manzum öykü, roman gibi yazın türleri olay üzerine kuruludur. </a:t>
            </a:r>
            <a:endParaRPr lang="tr-TR" dirty="0" smtClean="0"/>
          </a:p>
          <a:p>
            <a:r>
              <a:rPr lang="tr-TR" dirty="0" smtClean="0"/>
              <a:t>Yapıt</a:t>
            </a:r>
            <a:r>
              <a:rPr lang="tr-TR" dirty="0"/>
              <a:t>, bir ana olay çevresinde toplanan olaylar bütününden oluşur. </a:t>
            </a:r>
            <a:endParaRPr lang="tr-TR" dirty="0" smtClean="0"/>
          </a:p>
          <a:p>
            <a:r>
              <a:rPr lang="tr-TR" dirty="0" smtClean="0"/>
              <a:t>Olay</a:t>
            </a:r>
            <a:r>
              <a:rPr lang="tr-TR" dirty="0"/>
              <a:t>, kişi/kişilerin başından geçen belli bir mekânda, başı ve sonu belli bir süre içinde gerçekleşir. </a:t>
            </a:r>
            <a:endParaRPr lang="tr-TR" dirty="0" smtClean="0"/>
          </a:p>
          <a:p>
            <a:r>
              <a:rPr lang="tr-TR" dirty="0" smtClean="0"/>
              <a:t>Kişi</a:t>
            </a:r>
            <a:r>
              <a:rPr lang="tr-TR" dirty="0"/>
              <a:t>, zaman ya da mekândan herhangi biri değiştiğinde yeni bir olay ortaya çıkar. </a:t>
            </a:r>
          </a:p>
          <a:p>
            <a:endParaRPr lang="tr-TR" dirty="0"/>
          </a:p>
        </p:txBody>
      </p:sp>
    </p:spTree>
    <p:extLst>
      <p:ext uri="{BB962C8B-B14F-4D97-AF65-F5344CB8AC3E}">
        <p14:creationId xmlns:p14="http://schemas.microsoft.com/office/powerpoint/2010/main" val="40793633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Olay (Vaka) (2)</a:t>
            </a:r>
            <a:endParaRPr lang="tr-TR" dirty="0"/>
          </a:p>
        </p:txBody>
      </p:sp>
      <p:sp>
        <p:nvSpPr>
          <p:cNvPr id="3" name="İçerik Yer Tutucusu 2"/>
          <p:cNvSpPr>
            <a:spLocks noGrp="1"/>
          </p:cNvSpPr>
          <p:nvPr>
            <p:ph idx="1"/>
          </p:nvPr>
        </p:nvSpPr>
        <p:spPr/>
        <p:txBody>
          <a:bodyPr/>
          <a:lstStyle/>
          <a:p>
            <a:r>
              <a:rPr lang="tr-TR" dirty="0"/>
              <a:t>Romanda bireysel, toplumsal, tarihsel nitelikli tüm olaylar işlenebilir. </a:t>
            </a:r>
            <a:endParaRPr lang="tr-TR" dirty="0" smtClean="0"/>
          </a:p>
          <a:p>
            <a:r>
              <a:rPr lang="tr-TR" dirty="0" smtClean="0"/>
              <a:t>Yazar</a:t>
            </a:r>
            <a:r>
              <a:rPr lang="tr-TR" dirty="0"/>
              <a:t>, gerçek ya da olası olaylardan yola çıksa bile sadece bunları nakletmekle yetinemez; olayın, romana özgü bir teknikle işlenmesi gerekir. </a:t>
            </a:r>
            <a:endParaRPr lang="tr-TR" dirty="0" smtClean="0"/>
          </a:p>
          <a:p>
            <a:r>
              <a:rPr lang="tr-TR" dirty="0" smtClean="0"/>
              <a:t>Verilen </a:t>
            </a:r>
            <a:r>
              <a:rPr lang="tr-TR" dirty="0"/>
              <a:t>olayların gerçeğe uygunluk derecesi ile eserin edebî değeri arasında doğrudan bir ilişki yoktur; olayların gerçeklik etkisi yaratması, yazarın kurgudaki becerisi ve anlatım ustalığı ile ilgilidir. </a:t>
            </a:r>
          </a:p>
        </p:txBody>
      </p:sp>
    </p:spTree>
    <p:extLst>
      <p:ext uri="{BB962C8B-B14F-4D97-AF65-F5344CB8AC3E}">
        <p14:creationId xmlns:p14="http://schemas.microsoft.com/office/powerpoint/2010/main" val="18904143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Olay Örgüsü (1)</a:t>
            </a:r>
            <a:endParaRPr lang="tr-TR" dirty="0"/>
          </a:p>
        </p:txBody>
      </p:sp>
      <p:sp>
        <p:nvSpPr>
          <p:cNvPr id="3" name="İçerik Yer Tutucusu 2"/>
          <p:cNvSpPr>
            <a:spLocks noGrp="1"/>
          </p:cNvSpPr>
          <p:nvPr>
            <p:ph idx="1"/>
          </p:nvPr>
        </p:nvSpPr>
        <p:spPr/>
        <p:txBody>
          <a:bodyPr/>
          <a:lstStyle/>
          <a:p>
            <a:r>
              <a:rPr lang="tr-TR" dirty="0"/>
              <a:t>Olay çevresinde gelişen yazın metinlerinde olayların belli bir amaca uygun olarak düzenlenmesine olay örgüsü denir. </a:t>
            </a:r>
          </a:p>
          <a:p>
            <a:r>
              <a:rPr lang="tr-TR" dirty="0"/>
              <a:t>Bir başka deyişle birbirini izleyen olaylar dizisinin neden-sonuç ilişkisi içinde oluşturduğu bütünlüğe olay örgüsü denir. </a:t>
            </a:r>
          </a:p>
          <a:p>
            <a:r>
              <a:rPr lang="tr-TR" dirty="0">
                <a:solidFill>
                  <a:srgbClr val="C00000"/>
                </a:solidFill>
              </a:rPr>
              <a:t>«Sonra ne oldu?» </a:t>
            </a:r>
            <a:r>
              <a:rPr lang="tr-TR" dirty="0"/>
              <a:t>sorusuyla olayları, </a:t>
            </a:r>
            <a:r>
              <a:rPr lang="tr-TR" dirty="0">
                <a:solidFill>
                  <a:srgbClr val="C00000"/>
                </a:solidFill>
              </a:rPr>
              <a:t>«Niçin oldu?» </a:t>
            </a:r>
            <a:r>
              <a:rPr lang="tr-TR" dirty="0"/>
              <a:t>sorusuyla da olay örgüsünü izleyebiliriz.</a:t>
            </a:r>
          </a:p>
          <a:p>
            <a:r>
              <a:rPr lang="tr-TR" dirty="0"/>
              <a:t>«Kral öldü, arkasından kraliçe öldü.» dersek öykü olur. «Kral öldü, sonra üzüntüsünden kraliçe de öldü.» dersek </a:t>
            </a:r>
            <a:r>
              <a:rPr lang="tr-TR" dirty="0">
                <a:solidFill>
                  <a:srgbClr val="C00000"/>
                </a:solidFill>
              </a:rPr>
              <a:t>olay örgüsü </a:t>
            </a:r>
            <a:r>
              <a:rPr lang="tr-TR" dirty="0"/>
              <a:t>olur.</a:t>
            </a:r>
          </a:p>
        </p:txBody>
      </p:sp>
    </p:spTree>
    <p:extLst>
      <p:ext uri="{BB962C8B-B14F-4D97-AF65-F5344CB8AC3E}">
        <p14:creationId xmlns:p14="http://schemas.microsoft.com/office/powerpoint/2010/main" val="18103792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Olay Örgüsü (2)</a:t>
            </a:r>
            <a:endParaRPr lang="tr-TR" dirty="0"/>
          </a:p>
        </p:txBody>
      </p:sp>
      <p:sp>
        <p:nvSpPr>
          <p:cNvPr id="3" name="İçerik Yer Tutucusu 2"/>
          <p:cNvSpPr>
            <a:spLocks noGrp="1"/>
          </p:cNvSpPr>
          <p:nvPr>
            <p:ph idx="1"/>
          </p:nvPr>
        </p:nvSpPr>
        <p:spPr/>
        <p:txBody>
          <a:bodyPr/>
          <a:lstStyle/>
          <a:p>
            <a:r>
              <a:rPr lang="tr-TR" dirty="0"/>
              <a:t>Olay örgüsü; </a:t>
            </a:r>
            <a:r>
              <a:rPr lang="tr-TR" dirty="0">
                <a:solidFill>
                  <a:srgbClr val="C00000"/>
                </a:solidFill>
              </a:rPr>
              <a:t>serim, düğüm ve çözüm </a:t>
            </a:r>
            <a:r>
              <a:rPr lang="tr-TR" dirty="0"/>
              <a:t>bölümlerinden oluşur. Kişilerin ve çevrenin tanıtıldığı, konunun işlenmeye başlandığı bölüm “</a:t>
            </a:r>
            <a:r>
              <a:rPr lang="tr-TR" dirty="0">
                <a:solidFill>
                  <a:srgbClr val="C00000"/>
                </a:solidFill>
              </a:rPr>
              <a:t>serim</a:t>
            </a:r>
            <a:r>
              <a:rPr lang="tr-TR" dirty="0"/>
              <a:t>;” olayların ayrıntılarıyla işlendiği, çelişki ve çatışmaların iç içe geçerek okuru sonuca ilişkin merak içinde bıraktığı bölüm “</a:t>
            </a:r>
            <a:r>
              <a:rPr lang="tr-TR" dirty="0">
                <a:solidFill>
                  <a:srgbClr val="C00000"/>
                </a:solidFill>
              </a:rPr>
              <a:t>düğüm</a:t>
            </a:r>
            <a:r>
              <a:rPr lang="tr-TR" dirty="0"/>
              <a:t>;” anlatılanların bir sonuca bağlandığı bölüm “</a:t>
            </a:r>
            <a:r>
              <a:rPr lang="tr-TR" dirty="0">
                <a:solidFill>
                  <a:srgbClr val="C00000"/>
                </a:solidFill>
              </a:rPr>
              <a:t>çözüm</a:t>
            </a:r>
            <a:r>
              <a:rPr lang="tr-TR" dirty="0"/>
              <a:t>” olarak adlandırılır.</a:t>
            </a:r>
          </a:p>
          <a:p>
            <a:r>
              <a:rPr lang="tr-TR" dirty="0"/>
              <a:t>Bir başka deyişle olay başladığında anlatılan durum, dönüştürücü olaylarla gelişir, doruk noktasına ulaşır ve yine dönüştürücü bir olayla bitiş, çözüm durumuna geçer.</a:t>
            </a:r>
          </a:p>
        </p:txBody>
      </p:sp>
    </p:spTree>
    <p:extLst>
      <p:ext uri="{BB962C8B-B14F-4D97-AF65-F5344CB8AC3E}">
        <p14:creationId xmlns:p14="http://schemas.microsoft.com/office/powerpoint/2010/main" val="4368087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Kişi (1)</a:t>
            </a:r>
            <a:endParaRPr lang="tr-TR" dirty="0"/>
          </a:p>
        </p:txBody>
      </p:sp>
      <p:sp>
        <p:nvSpPr>
          <p:cNvPr id="3" name="İçerik Yer Tutucusu 2"/>
          <p:cNvSpPr>
            <a:spLocks noGrp="1"/>
          </p:cNvSpPr>
          <p:nvPr>
            <p:ph idx="1"/>
          </p:nvPr>
        </p:nvSpPr>
        <p:spPr/>
        <p:txBody>
          <a:bodyPr/>
          <a:lstStyle/>
          <a:p>
            <a:r>
              <a:rPr lang="tr-TR" dirty="0"/>
              <a:t>Romanda kişi terimi, anlatılan olayla doğrudan ya da dolaylı ilişkisi bulunan ve olay akışı içinde rol alan bütün varlıklar için kullanılır. Bunlar insan olabileceği gibi kişileştirilmiş başka varlıklar da olabilir. </a:t>
            </a:r>
            <a:endParaRPr lang="tr-TR" dirty="0" smtClean="0"/>
          </a:p>
          <a:p>
            <a:r>
              <a:rPr lang="tr-TR" dirty="0" smtClean="0"/>
              <a:t>Bu </a:t>
            </a:r>
            <a:r>
              <a:rPr lang="tr-TR" dirty="0"/>
              <a:t>varlıkların tamamı “kişiler </a:t>
            </a:r>
            <a:r>
              <a:rPr lang="tr-TR" dirty="0" err="1"/>
              <a:t>kadrosu”nu</a:t>
            </a:r>
            <a:r>
              <a:rPr lang="tr-TR" dirty="0"/>
              <a:t> oluşturur. </a:t>
            </a:r>
            <a:endParaRPr lang="tr-TR" dirty="0" smtClean="0"/>
          </a:p>
          <a:p>
            <a:r>
              <a:rPr lang="tr-TR" dirty="0" smtClean="0"/>
              <a:t>Olayların </a:t>
            </a:r>
            <a:r>
              <a:rPr lang="tr-TR" dirty="0"/>
              <a:t>varlık nedeni olan, öbürlerinin ona göre tavır aldığı ya da konumlandığı kişiye “merkezî kişi” denir. </a:t>
            </a:r>
            <a:endParaRPr lang="tr-TR" dirty="0" smtClean="0"/>
          </a:p>
          <a:p>
            <a:r>
              <a:rPr lang="tr-TR" dirty="0" smtClean="0"/>
              <a:t>Merkezî </a:t>
            </a:r>
            <a:r>
              <a:rPr lang="tr-TR" dirty="0"/>
              <a:t>kişi için “başkişi,” “temel kişi,” “başkahraman,” “asıl kahraman” gibi adlandırmalar da kullanılır. </a:t>
            </a:r>
          </a:p>
          <a:p>
            <a:endParaRPr lang="tr-TR" dirty="0"/>
          </a:p>
        </p:txBody>
      </p:sp>
    </p:spTree>
    <p:extLst>
      <p:ext uri="{BB962C8B-B14F-4D97-AF65-F5344CB8AC3E}">
        <p14:creationId xmlns:p14="http://schemas.microsoft.com/office/powerpoint/2010/main" val="12247344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Kişi (2)</a:t>
            </a:r>
            <a:endParaRPr lang="tr-TR" dirty="0"/>
          </a:p>
        </p:txBody>
      </p:sp>
      <p:sp>
        <p:nvSpPr>
          <p:cNvPr id="3" name="İçerik Yer Tutucusu 2"/>
          <p:cNvSpPr>
            <a:spLocks noGrp="1"/>
          </p:cNvSpPr>
          <p:nvPr>
            <p:ph idx="1"/>
          </p:nvPr>
        </p:nvSpPr>
        <p:spPr/>
        <p:txBody>
          <a:bodyPr>
            <a:normAutofit lnSpcReduction="10000"/>
          </a:bodyPr>
          <a:lstStyle/>
          <a:p>
            <a:r>
              <a:rPr lang="tr-TR" dirty="0"/>
              <a:t>Belirli bir grubun ya da sınıfın temsilcisi olarak romanda yer alan; davranış ve konuşmaları ile ait olduğu topluluğun kültürünü, dünya görüşünü, genel özelliklerini yansıtan kişilere </a:t>
            </a:r>
            <a:r>
              <a:rPr lang="tr-TR" dirty="0">
                <a:solidFill>
                  <a:srgbClr val="C00000"/>
                </a:solidFill>
              </a:rPr>
              <a:t>tip</a:t>
            </a:r>
            <a:r>
              <a:rPr lang="tr-TR" dirty="0"/>
              <a:t> denir. Murtaza, </a:t>
            </a:r>
            <a:r>
              <a:rPr lang="tr-TR" dirty="0" err="1"/>
              <a:t>Oblomov</a:t>
            </a:r>
            <a:r>
              <a:rPr lang="tr-TR" dirty="0"/>
              <a:t>, Don </a:t>
            </a:r>
            <a:r>
              <a:rPr lang="tr-TR" dirty="0" err="1"/>
              <a:t>Kişot</a:t>
            </a:r>
            <a:r>
              <a:rPr lang="tr-TR" dirty="0"/>
              <a:t>, </a:t>
            </a:r>
            <a:r>
              <a:rPr lang="tr-TR" dirty="0" err="1"/>
              <a:t>Goriot</a:t>
            </a:r>
            <a:r>
              <a:rPr lang="tr-TR" dirty="0"/>
              <a:t> Baba gibi…</a:t>
            </a:r>
          </a:p>
          <a:p>
            <a:r>
              <a:rPr lang="tr-TR" dirty="0"/>
              <a:t>Bu sınırlamaya dâhil edilemeyecek biçimde bireysel özellikleri öne çıkan; bunlarla belirli bir toplumsal grup ya da sınıfı değil, kendi kişiliğini yansıtan kişilere ise </a:t>
            </a:r>
            <a:r>
              <a:rPr lang="tr-TR" dirty="0">
                <a:solidFill>
                  <a:srgbClr val="C00000"/>
                </a:solidFill>
              </a:rPr>
              <a:t>karakter</a:t>
            </a:r>
            <a:r>
              <a:rPr lang="tr-TR" dirty="0"/>
              <a:t> adı verilir. </a:t>
            </a:r>
          </a:p>
          <a:p>
            <a:r>
              <a:rPr lang="tr-TR" dirty="0"/>
              <a:t>Bir başka deyişle karakter, sürekli olarak kendini yeniden kuran, sürekli değişen kişidir. Bu yönüyle kendine özgüdür, biriciktir. Tip gibi temsil niteliği yoktur. Olaylar, mekân, toplumsal çevre, hepsi karakteri ortaya çıkarmaya yöneliktir.</a:t>
            </a:r>
          </a:p>
        </p:txBody>
      </p:sp>
    </p:spTree>
    <p:extLst>
      <p:ext uri="{BB962C8B-B14F-4D97-AF65-F5344CB8AC3E}">
        <p14:creationId xmlns:p14="http://schemas.microsoft.com/office/powerpoint/2010/main" val="9780595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Yer </a:t>
            </a:r>
            <a:r>
              <a:rPr lang="tr-TR" dirty="0"/>
              <a:t>(Mekân/Uzam</a:t>
            </a:r>
            <a:r>
              <a:rPr lang="tr-TR" dirty="0" smtClean="0"/>
              <a:t>)</a:t>
            </a:r>
            <a:endParaRPr lang="tr-TR" dirty="0"/>
          </a:p>
        </p:txBody>
      </p:sp>
      <p:sp>
        <p:nvSpPr>
          <p:cNvPr id="3" name="İçerik Yer Tutucusu 2"/>
          <p:cNvSpPr>
            <a:spLocks noGrp="1"/>
          </p:cNvSpPr>
          <p:nvPr>
            <p:ph idx="1"/>
          </p:nvPr>
        </p:nvSpPr>
        <p:spPr/>
        <p:txBody>
          <a:bodyPr/>
          <a:lstStyle/>
          <a:p>
            <a:r>
              <a:rPr lang="tr-TR" dirty="0"/>
              <a:t>Mekân, olay ya da olayların gerçekleştiği, hareketlerin sergilendiği yerdir. Romanda kent, kasaba, köy, kır, dağ, deniz gibi yerler için “somut;” cennet, cehennem gibi yerler için “soyut” sıfatları kullanılır. Yine oda, ev, daire, iş yeri, okul, hapishane, hastane gibi yerler için “kapalı” ya da “iç;” dağ, ova, deniz, bahçe gibi yerler için “açık” ya da “dış” nitelemeleri kullanılır. </a:t>
            </a:r>
          </a:p>
          <a:p>
            <a:r>
              <a:rPr lang="tr-TR" dirty="0"/>
              <a:t>Yazar, yerlere ait ayrıntıları, olayı ve kişileri aydınlatacak biçimde seçer.</a:t>
            </a:r>
          </a:p>
          <a:p>
            <a:pPr marL="0" indent="0">
              <a:buNone/>
            </a:pPr>
            <a:endParaRPr lang="tr-TR" dirty="0"/>
          </a:p>
          <a:p>
            <a:endParaRPr lang="tr-TR" dirty="0"/>
          </a:p>
          <a:p>
            <a:endParaRPr lang="tr-TR" dirty="0"/>
          </a:p>
        </p:txBody>
      </p:sp>
    </p:spTree>
    <p:extLst>
      <p:ext uri="{BB962C8B-B14F-4D97-AF65-F5344CB8AC3E}">
        <p14:creationId xmlns:p14="http://schemas.microsoft.com/office/powerpoint/2010/main" val="40221225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Zaman</a:t>
            </a:r>
            <a:endParaRPr lang="tr-TR" dirty="0"/>
          </a:p>
        </p:txBody>
      </p:sp>
      <p:sp>
        <p:nvSpPr>
          <p:cNvPr id="3" name="İçerik Yer Tutucusu 2"/>
          <p:cNvSpPr>
            <a:spLocks noGrp="1"/>
          </p:cNvSpPr>
          <p:nvPr>
            <p:ph idx="1"/>
          </p:nvPr>
        </p:nvSpPr>
        <p:spPr/>
        <p:txBody>
          <a:bodyPr>
            <a:normAutofit fontScale="92500" lnSpcReduction="10000"/>
          </a:bodyPr>
          <a:lstStyle/>
          <a:p>
            <a:r>
              <a:rPr lang="tr-TR" dirty="0"/>
              <a:t>Romanda olaylar, başı ve sonu belli bir zaman dilimi içinde geçer. Bu süre içinde başlar, sürer ve biter. Nesnel zamanın tamamını kapsamayan, sadece olayların geçtiği süreyi kapsayan zaman dilimine </a:t>
            </a:r>
            <a:r>
              <a:rPr lang="tr-TR" dirty="0">
                <a:solidFill>
                  <a:srgbClr val="C00000"/>
                </a:solidFill>
              </a:rPr>
              <a:t>olay (vaka) zamanı (öykü zamanı / eş zaman) </a:t>
            </a:r>
            <a:r>
              <a:rPr lang="tr-TR" dirty="0"/>
              <a:t>denir. </a:t>
            </a:r>
          </a:p>
          <a:p>
            <a:r>
              <a:rPr lang="tr-TR" dirty="0"/>
              <a:t>Romanın dışında da var olan herkesin paylaştığı ortak zaman dilimine </a:t>
            </a:r>
            <a:r>
              <a:rPr lang="tr-TR" dirty="0">
                <a:solidFill>
                  <a:srgbClr val="C00000"/>
                </a:solidFill>
              </a:rPr>
              <a:t>nesnel (dış/çerçeve/ aktüel/ gerçek) </a:t>
            </a:r>
            <a:r>
              <a:rPr lang="tr-TR" dirty="0"/>
              <a:t>zaman denir. </a:t>
            </a:r>
            <a:r>
              <a:rPr lang="tr-TR" dirty="0">
                <a:solidFill>
                  <a:srgbClr val="C00000"/>
                </a:solidFill>
              </a:rPr>
              <a:t>Sessiz Ev</a:t>
            </a:r>
            <a:r>
              <a:rPr lang="tr-TR" dirty="0"/>
              <a:t>’in nesnel zamanı yedi günlük bir süreyi kapsar. </a:t>
            </a:r>
          </a:p>
          <a:p>
            <a:r>
              <a:rPr lang="tr-TR" dirty="0"/>
              <a:t>Yazarlar, bu zaman diliminde takvime bağlı zamanda kesintiler, atlamalar yapabilir. Romanda geçen olayların birisi tarafından öğrenilip anlatıldığı, aktarıldığı, okura sunulduğu zaman ise </a:t>
            </a:r>
            <a:r>
              <a:rPr lang="tr-TR" dirty="0">
                <a:solidFill>
                  <a:srgbClr val="C00000"/>
                </a:solidFill>
              </a:rPr>
              <a:t>anlatma zamanı </a:t>
            </a:r>
            <a:r>
              <a:rPr lang="tr-TR" dirty="0"/>
              <a:t>olarak adlandırılır. Olay ya sıcağı sıcağına ya da olup bittikten sonraki anımsamalara, tutulan kayıtlara göre aktarılır. </a:t>
            </a:r>
          </a:p>
        </p:txBody>
      </p:sp>
    </p:spTree>
    <p:extLst>
      <p:ext uri="{BB962C8B-B14F-4D97-AF65-F5344CB8AC3E}">
        <p14:creationId xmlns:p14="http://schemas.microsoft.com/office/powerpoint/2010/main" val="31200939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Anlatıcı ve Bakış Açısı (1)</a:t>
            </a:r>
            <a:endParaRPr lang="tr-TR" dirty="0"/>
          </a:p>
        </p:txBody>
      </p:sp>
      <p:sp>
        <p:nvSpPr>
          <p:cNvPr id="3" name="İçerik Yer Tutucusu 2"/>
          <p:cNvSpPr>
            <a:spLocks noGrp="1"/>
          </p:cNvSpPr>
          <p:nvPr>
            <p:ph idx="1"/>
          </p:nvPr>
        </p:nvSpPr>
        <p:spPr/>
        <p:txBody>
          <a:bodyPr/>
          <a:lstStyle/>
          <a:p>
            <a:r>
              <a:rPr lang="tr-TR" dirty="0"/>
              <a:t>Olaya dayalı edebiyat metinlerinde yazarın, anlattığı olayları okura aktarmak üzere seçtiği kişiye </a:t>
            </a:r>
            <a:r>
              <a:rPr lang="tr-TR" dirty="0">
                <a:solidFill>
                  <a:srgbClr val="C00000"/>
                </a:solidFill>
              </a:rPr>
              <a:t>anlatıcı</a:t>
            </a:r>
            <a:r>
              <a:rPr lang="tr-TR" dirty="0"/>
              <a:t> denir. </a:t>
            </a:r>
            <a:endParaRPr lang="tr-TR" dirty="0" smtClean="0"/>
          </a:p>
          <a:p>
            <a:r>
              <a:rPr lang="tr-TR" dirty="0" smtClean="0"/>
              <a:t>Olaylar</a:t>
            </a:r>
            <a:r>
              <a:rPr lang="tr-TR" dirty="0"/>
              <a:t>, birinci kişi, ikinci kişi ya da üçüncü kişi ağzıyla aktarılabilir. </a:t>
            </a:r>
            <a:endParaRPr lang="tr-TR" dirty="0" smtClean="0"/>
          </a:p>
          <a:p>
            <a:r>
              <a:rPr lang="tr-TR" dirty="0" smtClean="0"/>
              <a:t>Birinci </a:t>
            </a:r>
            <a:r>
              <a:rPr lang="tr-TR" dirty="0"/>
              <a:t>kişi (ben öyküsel) anlatıcı, olayın kahramanlarından biri olabileceği gibi gözlemci konumunda da bulunabilir. </a:t>
            </a:r>
            <a:endParaRPr lang="tr-TR" dirty="0" smtClean="0"/>
          </a:p>
          <a:p>
            <a:r>
              <a:rPr lang="tr-TR" dirty="0" smtClean="0"/>
              <a:t>Üçüncü </a:t>
            </a:r>
            <a:r>
              <a:rPr lang="tr-TR" dirty="0"/>
              <a:t>kişi de ya kendisini olayların gerisine çekerek sadece gördüklerini aktaran bir gözlemci konumundadır ya da kahramanların her durumunu, her yaşadığını, geçmiş ve gelecek içinde olayların görünen ve görünmeyen bütün yönlerini bilen “egemen (Tanrısal) </a:t>
            </a:r>
            <a:r>
              <a:rPr lang="tr-TR" dirty="0" err="1"/>
              <a:t>anlatıcı”dır</a:t>
            </a:r>
            <a:r>
              <a:rPr lang="tr-TR" dirty="0"/>
              <a:t>. </a:t>
            </a:r>
          </a:p>
          <a:p>
            <a:endParaRPr lang="tr-TR" dirty="0"/>
          </a:p>
          <a:p>
            <a:endParaRPr lang="tr-TR" dirty="0"/>
          </a:p>
        </p:txBody>
      </p:sp>
    </p:spTree>
    <p:extLst>
      <p:ext uri="{BB962C8B-B14F-4D97-AF65-F5344CB8AC3E}">
        <p14:creationId xmlns:p14="http://schemas.microsoft.com/office/powerpoint/2010/main" val="19653037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Anlatıcı ve Bakış Açısı </a:t>
            </a:r>
            <a:r>
              <a:rPr lang="tr-TR" dirty="0" smtClean="0"/>
              <a:t>(2)</a:t>
            </a:r>
            <a:endParaRPr lang="tr-TR" dirty="0"/>
          </a:p>
        </p:txBody>
      </p:sp>
      <p:sp>
        <p:nvSpPr>
          <p:cNvPr id="3" name="İçerik Yer Tutucusu 2"/>
          <p:cNvSpPr>
            <a:spLocks noGrp="1"/>
          </p:cNvSpPr>
          <p:nvPr>
            <p:ph idx="1"/>
          </p:nvPr>
        </p:nvSpPr>
        <p:spPr/>
        <p:txBody>
          <a:bodyPr>
            <a:normAutofit fontScale="85000" lnSpcReduction="20000"/>
          </a:bodyPr>
          <a:lstStyle/>
          <a:p>
            <a:r>
              <a:rPr lang="tr-TR" dirty="0"/>
              <a:t>Anlatıcı olayları, okura çeşitli bakış açılarından anlatabilir:</a:t>
            </a:r>
          </a:p>
          <a:p>
            <a:r>
              <a:rPr lang="tr-TR" b="1" dirty="0"/>
              <a:t>1. Sınırsız bakış açısı: </a:t>
            </a:r>
            <a:r>
              <a:rPr lang="tr-TR" dirty="0"/>
              <a:t>Bu her şeyi bilen, gören egemen anlatıcının bakış açısıdır. Bu tür anlatılarda anlatıcı her şeyi kendi bakış açısından anlatır.</a:t>
            </a:r>
          </a:p>
          <a:p>
            <a:r>
              <a:rPr lang="tr-TR" b="1" dirty="0"/>
              <a:t>2. Dıştan bakış açısı:</a:t>
            </a:r>
            <a:r>
              <a:rPr lang="tr-TR" dirty="0"/>
              <a:t> Anlatıcı olayın dışındadır. Gördüğünü duyduğunu nesnel biçimde anlatır ve betimler; kahramanların düşünceleriyle ilgili bilgileri ve her türlü öznelliği dışlar, yorum yapmaktan kaçınır. Olayları yansız ve nesnel bir biçimde, kahramanları da tamamen dışarıdan birinin gözlemleriyle verir. Kısaca, öykü kahramanından daha az bilen nesnel bir tanık tarafından anlatılır.</a:t>
            </a:r>
          </a:p>
          <a:p>
            <a:r>
              <a:rPr lang="tr-TR" b="1" dirty="0"/>
              <a:t>3. İçten bakış açısı / sınırlı bakış açısı: </a:t>
            </a:r>
            <a:r>
              <a:rPr lang="tr-TR" dirty="0"/>
              <a:t>Anlatıcı sanki kahramanın kişiliğine bürünmüş gibi  kişinin, yani kahramanın düşündüğü, hissettiği ve yaptığı şeyleri anlatır. Bu kişinin bakış açısı kurmacanın öznesi olduğu için ayrıcalıklı bir bakış açısıdır kuşkusuz, ancak öteki kişileri, olayları, yerleri kendi gözüyle anlatacağı için de sınırlı bir bakış açısıdır. Okur da her şeyi onun gözünden görür, onun düşünce ve heyecanlarını paylaşır; onun kadar bilir.</a:t>
            </a:r>
          </a:p>
          <a:p>
            <a:endParaRPr lang="tr-TR" dirty="0"/>
          </a:p>
        </p:txBody>
      </p:sp>
    </p:spTree>
    <p:extLst>
      <p:ext uri="{BB962C8B-B14F-4D97-AF65-F5344CB8AC3E}">
        <p14:creationId xmlns:p14="http://schemas.microsoft.com/office/powerpoint/2010/main" val="26031636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dirty="0"/>
              <a:t>BAŞLICA ROMAN TÜRLERİ</a:t>
            </a:r>
          </a:p>
        </p:txBody>
      </p:sp>
      <p:sp>
        <p:nvSpPr>
          <p:cNvPr id="3" name="Alt Başlık 2"/>
          <p:cNvSpPr>
            <a:spLocks noGrp="1"/>
          </p:cNvSpPr>
          <p:nvPr>
            <p:ph type="subTitle" idx="1"/>
          </p:nvPr>
        </p:nvSpPr>
        <p:spPr/>
        <p:txBody>
          <a:bodyPr/>
          <a:lstStyle/>
          <a:p>
            <a:endParaRPr lang="tr-TR"/>
          </a:p>
        </p:txBody>
      </p:sp>
    </p:spTree>
    <p:extLst>
      <p:ext uri="{BB962C8B-B14F-4D97-AF65-F5344CB8AC3E}">
        <p14:creationId xmlns:p14="http://schemas.microsoft.com/office/powerpoint/2010/main" val="26981724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Serüven (Macera) Romanı</a:t>
            </a:r>
            <a:endParaRPr lang="tr-TR" dirty="0"/>
          </a:p>
        </p:txBody>
      </p:sp>
      <p:sp>
        <p:nvSpPr>
          <p:cNvPr id="3" name="İçerik Yer Tutucusu 2"/>
          <p:cNvSpPr>
            <a:spLocks noGrp="1"/>
          </p:cNvSpPr>
          <p:nvPr>
            <p:ph idx="1"/>
          </p:nvPr>
        </p:nvSpPr>
        <p:spPr/>
        <p:txBody>
          <a:bodyPr>
            <a:normAutofit lnSpcReduction="10000"/>
          </a:bodyPr>
          <a:lstStyle/>
          <a:p>
            <a:r>
              <a:rPr lang="tr-TR" dirty="0"/>
              <a:t>Şaşırtıcı, beklenmedik ve gizemli olayların zaman zaman olağanüstülüklere de yer verilerek işlendiği romanlardır. Olay akışı ve mekân değişimleri çok hızlıdır. Kahramanlar, okurun merak duygusunu sürekli kamçılayacak biçimde heyecan verici serüvenler yaşarlar. Sürükleyicilik, esastır. Jules Verne’in </a:t>
            </a:r>
            <a:r>
              <a:rPr lang="tr-TR" dirty="0">
                <a:solidFill>
                  <a:srgbClr val="C00000"/>
                </a:solidFill>
              </a:rPr>
              <a:t>İki Sene Mektep Tatili</a:t>
            </a:r>
            <a:r>
              <a:rPr lang="tr-TR" dirty="0"/>
              <a:t>, </a:t>
            </a:r>
            <a:r>
              <a:rPr lang="tr-TR" dirty="0" err="1"/>
              <a:t>Stevenson’ın</a:t>
            </a:r>
            <a:r>
              <a:rPr lang="tr-TR" dirty="0"/>
              <a:t> </a:t>
            </a:r>
            <a:r>
              <a:rPr lang="tr-TR" dirty="0">
                <a:solidFill>
                  <a:srgbClr val="C00000"/>
                </a:solidFill>
              </a:rPr>
              <a:t>Define Adası </a:t>
            </a:r>
            <a:r>
              <a:rPr lang="tr-TR" dirty="0"/>
              <a:t>romanlarını örnek verebiliriz.</a:t>
            </a:r>
          </a:p>
          <a:p>
            <a:r>
              <a:rPr lang="tr-TR" dirty="0"/>
              <a:t>Ahmet Mithat Efendi’nin </a:t>
            </a:r>
            <a:r>
              <a:rPr lang="tr-TR" dirty="0">
                <a:solidFill>
                  <a:srgbClr val="C00000"/>
                </a:solidFill>
              </a:rPr>
              <a:t>Hasan </a:t>
            </a:r>
            <a:r>
              <a:rPr lang="tr-TR" dirty="0" err="1">
                <a:solidFill>
                  <a:srgbClr val="C00000"/>
                </a:solidFill>
              </a:rPr>
              <a:t>Mellah</a:t>
            </a:r>
            <a:r>
              <a:rPr lang="tr-TR" dirty="0">
                <a:solidFill>
                  <a:srgbClr val="C00000"/>
                </a:solidFill>
              </a:rPr>
              <a:t> </a:t>
            </a:r>
            <a:r>
              <a:rPr lang="tr-TR" dirty="0"/>
              <a:t>(1874) romanı bizdeki ilk serüven romanıdır. Esat Mahmut </a:t>
            </a:r>
            <a:r>
              <a:rPr lang="tr-TR" dirty="0" err="1"/>
              <a:t>Karakurt’un</a:t>
            </a:r>
            <a:r>
              <a:rPr lang="tr-TR" dirty="0"/>
              <a:t> </a:t>
            </a:r>
            <a:r>
              <a:rPr lang="tr-TR" dirty="0">
                <a:solidFill>
                  <a:srgbClr val="C00000"/>
                </a:solidFill>
              </a:rPr>
              <a:t>Çölde Bir İstanbul Kızı </a:t>
            </a:r>
            <a:r>
              <a:rPr lang="tr-TR" dirty="0"/>
              <a:t>ve Orhan Kemal’in </a:t>
            </a:r>
            <a:r>
              <a:rPr lang="tr-TR" dirty="0">
                <a:solidFill>
                  <a:srgbClr val="C00000"/>
                </a:solidFill>
              </a:rPr>
              <a:t>Vukuat Var </a:t>
            </a:r>
            <a:r>
              <a:rPr lang="tr-TR" dirty="0"/>
              <a:t>gibi romanları bu türdendir. Serüven romanları, popüler niteliklidir; yazarın öncelikli kaygısı eserinin edebî değer taşıması değildir.</a:t>
            </a:r>
          </a:p>
          <a:p>
            <a:pPr marL="0" indent="0">
              <a:buNone/>
            </a:pPr>
            <a:endParaRPr lang="tr-TR" dirty="0"/>
          </a:p>
        </p:txBody>
      </p:sp>
    </p:spTree>
    <p:extLst>
      <p:ext uri="{BB962C8B-B14F-4D97-AF65-F5344CB8AC3E}">
        <p14:creationId xmlns:p14="http://schemas.microsoft.com/office/powerpoint/2010/main" val="37043614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Tarihsel Roman (1)</a:t>
            </a:r>
            <a:endParaRPr lang="tr-TR" dirty="0"/>
          </a:p>
        </p:txBody>
      </p:sp>
      <p:sp>
        <p:nvSpPr>
          <p:cNvPr id="3" name="İçerik Yer Tutucusu 2"/>
          <p:cNvSpPr>
            <a:spLocks noGrp="1"/>
          </p:cNvSpPr>
          <p:nvPr>
            <p:ph idx="1"/>
          </p:nvPr>
        </p:nvSpPr>
        <p:spPr/>
        <p:txBody>
          <a:bodyPr/>
          <a:lstStyle/>
          <a:p>
            <a:r>
              <a:rPr lang="tr-TR" dirty="0"/>
              <a:t>Konusunu tarihsel olay ve kişilerden alan romanlardır. </a:t>
            </a:r>
            <a:endParaRPr lang="tr-TR" dirty="0" smtClean="0"/>
          </a:p>
          <a:p>
            <a:r>
              <a:rPr lang="tr-TR" dirty="0" smtClean="0"/>
              <a:t>Bunlar</a:t>
            </a:r>
            <a:r>
              <a:rPr lang="tr-TR" dirty="0"/>
              <a:t>, genellikle bilinen olay ve kişilerdir; ama yazar, bilinenleri olduğu gibi yineleyerek değil, roman tekniğine uygun bir kurgu içinde anlatır. </a:t>
            </a:r>
            <a:endParaRPr lang="tr-TR" dirty="0" smtClean="0"/>
          </a:p>
          <a:p>
            <a:r>
              <a:rPr lang="tr-TR" dirty="0" smtClean="0"/>
              <a:t>İşlediği </a:t>
            </a:r>
            <a:r>
              <a:rPr lang="tr-TR" dirty="0"/>
              <a:t>tarihsel dönemle ilgili ayrıntılı bilgiye sahip olmak, yazarın kurgu imkânını genişleteceği gibi romanın tarihsellik vasfını da güçlendirir ve etkileyiciliğini artırır</a:t>
            </a:r>
          </a:p>
        </p:txBody>
      </p:sp>
    </p:spTree>
    <p:extLst>
      <p:ext uri="{BB962C8B-B14F-4D97-AF65-F5344CB8AC3E}">
        <p14:creationId xmlns:p14="http://schemas.microsoft.com/office/powerpoint/2010/main" val="4321327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Tarihsel Roman </a:t>
            </a:r>
            <a:r>
              <a:rPr lang="tr-TR" dirty="0" smtClean="0"/>
              <a:t>(2)</a:t>
            </a:r>
            <a:endParaRPr lang="tr-TR" dirty="0"/>
          </a:p>
        </p:txBody>
      </p:sp>
      <p:sp>
        <p:nvSpPr>
          <p:cNvPr id="3" name="İçerik Yer Tutucusu 2"/>
          <p:cNvSpPr>
            <a:spLocks noGrp="1"/>
          </p:cNvSpPr>
          <p:nvPr>
            <p:ph idx="1"/>
          </p:nvPr>
        </p:nvSpPr>
        <p:spPr/>
        <p:txBody>
          <a:bodyPr/>
          <a:lstStyle/>
          <a:p>
            <a:r>
              <a:rPr lang="tr-TR" dirty="0"/>
              <a:t>İskoç yazar </a:t>
            </a:r>
            <a:r>
              <a:rPr lang="tr-TR" dirty="0" err="1"/>
              <a:t>Walter</a:t>
            </a:r>
            <a:r>
              <a:rPr lang="tr-TR" dirty="0"/>
              <a:t> </a:t>
            </a:r>
            <a:r>
              <a:rPr lang="tr-TR" dirty="0" err="1"/>
              <a:t>Scott’un</a:t>
            </a:r>
            <a:r>
              <a:rPr lang="tr-TR" dirty="0"/>
              <a:t> </a:t>
            </a:r>
            <a:r>
              <a:rPr lang="tr-TR" dirty="0" err="1"/>
              <a:t>Waverley</a:t>
            </a:r>
            <a:r>
              <a:rPr lang="tr-TR" dirty="0"/>
              <a:t> adlı romanı, ilk tarihsel roman sayılır. Türk edebiyatındaki ilk tarihsel roman ise Namık </a:t>
            </a:r>
            <a:r>
              <a:rPr lang="tr-TR" dirty="0" err="1"/>
              <a:t>Kemal’ın</a:t>
            </a:r>
            <a:r>
              <a:rPr lang="tr-TR" dirty="0"/>
              <a:t> </a:t>
            </a:r>
            <a:r>
              <a:rPr lang="tr-TR" dirty="0">
                <a:solidFill>
                  <a:srgbClr val="C00000"/>
                </a:solidFill>
              </a:rPr>
              <a:t>Cezmi </a:t>
            </a:r>
            <a:r>
              <a:rPr lang="tr-TR" dirty="0"/>
              <a:t>(1880) romanı değil, Ahmet Mithat Efendi’nin </a:t>
            </a:r>
            <a:r>
              <a:rPr lang="tr-TR" dirty="0">
                <a:solidFill>
                  <a:srgbClr val="C00000"/>
                </a:solidFill>
              </a:rPr>
              <a:t>Yeniçeriler</a:t>
            </a:r>
            <a:r>
              <a:rPr lang="tr-TR" dirty="0"/>
              <a:t> (1871) romanıdır. Mithat Cemal Kuntay’ın Üç İstanbul’u, Nahit Sırrı </a:t>
            </a:r>
            <a:r>
              <a:rPr lang="tr-TR" dirty="0" err="1"/>
              <a:t>Örik’in</a:t>
            </a:r>
            <a:r>
              <a:rPr lang="tr-TR" dirty="0"/>
              <a:t> Abdülhamit </a:t>
            </a:r>
            <a:r>
              <a:rPr lang="tr-TR" dirty="0" err="1"/>
              <a:t>Düşerken’i</a:t>
            </a:r>
            <a:r>
              <a:rPr lang="tr-TR" dirty="0"/>
              <a:t>, Kemal Tahir’in Devlet Ana’sı, Tarık Buğra’nın Küçük Ağa’sı, Safiye Erol’un Ciğerdelen’i tarihsel roman örneklerindendir. </a:t>
            </a:r>
          </a:p>
          <a:p>
            <a:endParaRPr lang="tr-TR" dirty="0"/>
          </a:p>
          <a:p>
            <a:endParaRPr lang="tr-TR" dirty="0"/>
          </a:p>
        </p:txBody>
      </p:sp>
    </p:spTree>
    <p:extLst>
      <p:ext uri="{BB962C8B-B14F-4D97-AF65-F5344CB8AC3E}">
        <p14:creationId xmlns:p14="http://schemas.microsoft.com/office/powerpoint/2010/main" val="25400981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smtClean="0"/>
              <a:t>Yaşamöyküsel</a:t>
            </a:r>
            <a:r>
              <a:rPr lang="tr-TR" dirty="0" smtClean="0"/>
              <a:t> (Biyografik) Roman (1)</a:t>
            </a:r>
            <a:endParaRPr lang="tr-TR" dirty="0"/>
          </a:p>
        </p:txBody>
      </p:sp>
      <p:sp>
        <p:nvSpPr>
          <p:cNvPr id="3" name="İçerik Yer Tutucusu 2"/>
          <p:cNvSpPr>
            <a:spLocks noGrp="1"/>
          </p:cNvSpPr>
          <p:nvPr>
            <p:ph idx="1"/>
          </p:nvPr>
        </p:nvSpPr>
        <p:spPr/>
        <p:txBody>
          <a:bodyPr/>
          <a:lstStyle/>
          <a:p>
            <a:r>
              <a:rPr lang="tr-TR" dirty="0"/>
              <a:t>Gerçek kişilerin yaşamından yola çıkarak yazılan romanlardır. Genellikle bilim, sanat, siyaset, ticaret, spor gibi alanlarda önemli bir yer edinmiş ya da toplumsal ve kültürel yaşamda bir iz bırakmış insanların yaşamını işleyen bu romanlarda; ele alınan kişilerin fiziksel ve ruhsal özellikleri, dünya görüşleri, davranışları, alışkanlıkları da ayrıntılı olarak verilir. </a:t>
            </a:r>
            <a:endParaRPr lang="tr-TR" dirty="0" smtClean="0"/>
          </a:p>
          <a:p>
            <a:r>
              <a:rPr lang="tr-TR" dirty="0" smtClean="0">
                <a:solidFill>
                  <a:srgbClr val="C00000"/>
                </a:solidFill>
              </a:rPr>
              <a:t>Bir </a:t>
            </a:r>
            <a:r>
              <a:rPr lang="tr-TR" dirty="0">
                <a:solidFill>
                  <a:srgbClr val="C00000"/>
                </a:solidFill>
              </a:rPr>
              <a:t>başka deyişle «</a:t>
            </a:r>
            <a:r>
              <a:rPr lang="tr-TR" dirty="0" err="1">
                <a:solidFill>
                  <a:srgbClr val="C00000"/>
                </a:solidFill>
              </a:rPr>
              <a:t>Yaşamöyküsel</a:t>
            </a:r>
            <a:r>
              <a:rPr lang="tr-TR" dirty="0">
                <a:solidFill>
                  <a:srgbClr val="C00000"/>
                </a:solidFill>
              </a:rPr>
              <a:t> romanda başarı/başarısızlık, çalışmalar ve işler, itirafnameler, krizler ve yeniden doğmalar vardır.»  </a:t>
            </a:r>
            <a:endParaRPr lang="tr-TR" dirty="0" smtClean="0">
              <a:solidFill>
                <a:srgbClr val="C00000"/>
              </a:solidFill>
            </a:endParaRPr>
          </a:p>
          <a:p>
            <a:r>
              <a:rPr lang="tr-TR" dirty="0" smtClean="0"/>
              <a:t>O </a:t>
            </a:r>
            <a:r>
              <a:rPr lang="tr-TR" dirty="0"/>
              <a:t>nedenle, roman kurgusu içinde yer alsa bile, bu bilgilerin gerçekle örtüşmesi gerekir. </a:t>
            </a:r>
          </a:p>
          <a:p>
            <a:endParaRPr lang="tr-TR" dirty="0"/>
          </a:p>
        </p:txBody>
      </p:sp>
    </p:spTree>
    <p:extLst>
      <p:ext uri="{BB962C8B-B14F-4D97-AF65-F5344CB8AC3E}">
        <p14:creationId xmlns:p14="http://schemas.microsoft.com/office/powerpoint/2010/main" val="12177449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a:t>Yaşamöyküsel</a:t>
            </a:r>
            <a:r>
              <a:rPr lang="tr-TR" dirty="0"/>
              <a:t> (Biyografik) Roman </a:t>
            </a:r>
            <a:r>
              <a:rPr lang="tr-TR" dirty="0" smtClean="0"/>
              <a:t>(2)</a:t>
            </a:r>
            <a:endParaRPr lang="tr-TR" dirty="0"/>
          </a:p>
        </p:txBody>
      </p:sp>
      <p:sp>
        <p:nvSpPr>
          <p:cNvPr id="3" name="İçerik Yer Tutucusu 2"/>
          <p:cNvSpPr>
            <a:spLocks noGrp="1"/>
          </p:cNvSpPr>
          <p:nvPr>
            <p:ph idx="1"/>
          </p:nvPr>
        </p:nvSpPr>
        <p:spPr/>
        <p:txBody>
          <a:bodyPr/>
          <a:lstStyle/>
          <a:p>
            <a:r>
              <a:rPr lang="tr-TR" dirty="0"/>
              <a:t>Hasan Âli Yücel’in Goethe: </a:t>
            </a:r>
            <a:r>
              <a:rPr lang="tr-TR" dirty="0">
                <a:solidFill>
                  <a:srgbClr val="C00000"/>
                </a:solidFill>
              </a:rPr>
              <a:t>Bir Dâhinin Romanı</a:t>
            </a:r>
            <a:r>
              <a:rPr lang="tr-TR" dirty="0"/>
              <a:t>, Tahir </a:t>
            </a:r>
            <a:r>
              <a:rPr lang="tr-TR" dirty="0" err="1"/>
              <a:t>Alangu’nun</a:t>
            </a:r>
            <a:r>
              <a:rPr lang="tr-TR" dirty="0"/>
              <a:t> </a:t>
            </a:r>
            <a:r>
              <a:rPr lang="tr-TR" dirty="0">
                <a:solidFill>
                  <a:srgbClr val="C00000"/>
                </a:solidFill>
              </a:rPr>
              <a:t>Ömer Seyfettin</a:t>
            </a:r>
            <a:r>
              <a:rPr lang="tr-TR" dirty="0"/>
              <a:t>, İlhan Selçuk’un </a:t>
            </a:r>
            <a:r>
              <a:rPr lang="tr-TR" dirty="0">
                <a:solidFill>
                  <a:srgbClr val="C00000"/>
                </a:solidFill>
              </a:rPr>
              <a:t>Yüzbaşı Selahattin</a:t>
            </a:r>
            <a:r>
              <a:rPr lang="tr-TR" dirty="0"/>
              <a:t>’in Romanı, Yaşar Kemal’in </a:t>
            </a:r>
            <a:r>
              <a:rPr lang="tr-TR" dirty="0">
                <a:solidFill>
                  <a:srgbClr val="C00000"/>
                </a:solidFill>
              </a:rPr>
              <a:t>Çakırcalı Efe</a:t>
            </a:r>
            <a:r>
              <a:rPr lang="tr-TR" dirty="0"/>
              <a:t>,  Oğuz Atay’ın </a:t>
            </a:r>
            <a:r>
              <a:rPr lang="tr-TR" dirty="0">
                <a:solidFill>
                  <a:srgbClr val="C00000"/>
                </a:solidFill>
              </a:rPr>
              <a:t>Bir Bilim Adamının </a:t>
            </a:r>
            <a:r>
              <a:rPr lang="tr-TR" dirty="0"/>
              <a:t>Romanı, Fakir Baykurt’un </a:t>
            </a:r>
            <a:r>
              <a:rPr lang="tr-TR" dirty="0">
                <a:solidFill>
                  <a:srgbClr val="C00000"/>
                </a:solidFill>
              </a:rPr>
              <a:t>Eşekli Kütüphaneci</a:t>
            </a:r>
            <a:r>
              <a:rPr lang="tr-TR" dirty="0"/>
              <a:t>, Ayşe </a:t>
            </a:r>
            <a:r>
              <a:rPr lang="tr-TR" dirty="0" err="1"/>
              <a:t>Kulin’in</a:t>
            </a:r>
            <a:r>
              <a:rPr lang="tr-TR" dirty="0"/>
              <a:t> </a:t>
            </a:r>
            <a:r>
              <a:rPr lang="tr-TR" dirty="0" err="1">
                <a:solidFill>
                  <a:srgbClr val="C00000"/>
                </a:solidFill>
              </a:rPr>
              <a:t>Füreya</a:t>
            </a:r>
            <a:r>
              <a:rPr lang="tr-TR" dirty="0"/>
              <a:t> adlı eserleri bu türdendir. </a:t>
            </a:r>
          </a:p>
          <a:p>
            <a:endParaRPr lang="tr-TR" dirty="0"/>
          </a:p>
          <a:p>
            <a:endParaRPr lang="tr-TR" dirty="0"/>
          </a:p>
        </p:txBody>
      </p:sp>
    </p:spTree>
    <p:extLst>
      <p:ext uri="{BB962C8B-B14F-4D97-AF65-F5344CB8AC3E}">
        <p14:creationId xmlns:p14="http://schemas.microsoft.com/office/powerpoint/2010/main" val="19182613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smtClean="0"/>
              <a:t>Özyaşamöyküsel</a:t>
            </a:r>
            <a:r>
              <a:rPr lang="tr-TR" dirty="0" smtClean="0"/>
              <a:t> (Otobiyografik) Roman</a:t>
            </a:r>
            <a:endParaRPr lang="tr-TR" dirty="0"/>
          </a:p>
        </p:txBody>
      </p:sp>
      <p:sp>
        <p:nvSpPr>
          <p:cNvPr id="3" name="İçerik Yer Tutucusu 2"/>
          <p:cNvSpPr>
            <a:spLocks noGrp="1"/>
          </p:cNvSpPr>
          <p:nvPr>
            <p:ph idx="1"/>
          </p:nvPr>
        </p:nvSpPr>
        <p:spPr/>
        <p:txBody>
          <a:bodyPr/>
          <a:lstStyle/>
          <a:p>
            <a:r>
              <a:rPr lang="tr-TR" dirty="0"/>
              <a:t>Bir romancının kendi yaşadığı olayları, hayat hikayesini, çocukluk, gençlik, yaşlılık yıllarını, ailesini, eşini dostunu, yaptığı işleri, iş ve meslek çevresini, görüp geçirdiklerini roman kurgusu içinde sunduğu romanlara </a:t>
            </a:r>
            <a:r>
              <a:rPr lang="tr-TR" b="1" dirty="0" err="1"/>
              <a:t>özyaşamöyküsel</a:t>
            </a:r>
            <a:r>
              <a:rPr lang="tr-TR" b="1" dirty="0"/>
              <a:t> roman </a:t>
            </a:r>
            <a:r>
              <a:rPr lang="tr-TR" dirty="0"/>
              <a:t>denir. Bir bakıma hatıra türüdür.</a:t>
            </a:r>
          </a:p>
          <a:p>
            <a:r>
              <a:rPr lang="tr-TR" dirty="0">
                <a:solidFill>
                  <a:srgbClr val="C00000"/>
                </a:solidFill>
              </a:rPr>
              <a:t>Dokuzuncu Hariciye Koğuşu </a:t>
            </a:r>
            <a:r>
              <a:rPr lang="tr-TR" dirty="0"/>
              <a:t>(Peyami Safa), </a:t>
            </a:r>
            <a:r>
              <a:rPr lang="tr-TR" dirty="0">
                <a:solidFill>
                  <a:srgbClr val="C00000"/>
                </a:solidFill>
              </a:rPr>
              <a:t>Aile Savaşları </a:t>
            </a:r>
            <a:r>
              <a:rPr lang="tr-TR" dirty="0"/>
              <a:t>(Bekir Yıldız), </a:t>
            </a:r>
            <a:r>
              <a:rPr lang="tr-TR" dirty="0">
                <a:solidFill>
                  <a:srgbClr val="C00000"/>
                </a:solidFill>
              </a:rPr>
              <a:t>Karartma Geceleri </a:t>
            </a:r>
            <a:r>
              <a:rPr lang="tr-TR" dirty="0"/>
              <a:t>(Rıfat Ilgaz), </a:t>
            </a:r>
            <a:r>
              <a:rPr lang="tr-TR" dirty="0">
                <a:solidFill>
                  <a:srgbClr val="C00000"/>
                </a:solidFill>
              </a:rPr>
              <a:t>Göç Temizliği </a:t>
            </a:r>
            <a:r>
              <a:rPr lang="tr-TR" dirty="0"/>
              <a:t>(Adalet Ağaoğlu), </a:t>
            </a:r>
            <a:r>
              <a:rPr lang="tr-TR" dirty="0" err="1">
                <a:solidFill>
                  <a:srgbClr val="C00000"/>
                </a:solidFill>
              </a:rPr>
              <a:t>Özyaşam</a:t>
            </a:r>
            <a:r>
              <a:rPr lang="tr-TR" dirty="0">
                <a:solidFill>
                  <a:srgbClr val="C00000"/>
                </a:solidFill>
              </a:rPr>
              <a:t> 1-8 </a:t>
            </a:r>
            <a:r>
              <a:rPr lang="tr-TR" dirty="0"/>
              <a:t>(Fakir Baykurt) bu türden romanlardır.</a:t>
            </a:r>
          </a:p>
          <a:p>
            <a:endParaRPr lang="tr-TR" dirty="0"/>
          </a:p>
        </p:txBody>
      </p:sp>
    </p:spTree>
    <p:extLst>
      <p:ext uri="{BB962C8B-B14F-4D97-AF65-F5344CB8AC3E}">
        <p14:creationId xmlns:p14="http://schemas.microsoft.com/office/powerpoint/2010/main" val="22700905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Toplumsal (Sosyal) Roman (1)</a:t>
            </a:r>
            <a:endParaRPr lang="tr-TR" dirty="0"/>
          </a:p>
        </p:txBody>
      </p:sp>
      <p:sp>
        <p:nvSpPr>
          <p:cNvPr id="3" name="İçerik Yer Tutucusu 2"/>
          <p:cNvSpPr>
            <a:spLocks noGrp="1"/>
          </p:cNvSpPr>
          <p:nvPr>
            <p:ph idx="1"/>
          </p:nvPr>
        </p:nvSpPr>
        <p:spPr/>
        <p:txBody>
          <a:bodyPr/>
          <a:lstStyle/>
          <a:p>
            <a:r>
              <a:rPr lang="tr-TR" dirty="0"/>
              <a:t>Çeşitli toplumsal sorunları belirli bir tez doğrultusunda ve nedenlerine inerek işleyen romanlardır. </a:t>
            </a:r>
            <a:endParaRPr lang="tr-TR" dirty="0" smtClean="0"/>
          </a:p>
          <a:p>
            <a:r>
              <a:rPr lang="tr-TR" dirty="0" smtClean="0"/>
              <a:t>Bu </a:t>
            </a:r>
            <a:r>
              <a:rPr lang="tr-TR" dirty="0"/>
              <a:t>tür romanların arka planında, genellikle yazarın kendi toplumunda yaşadığı, karşılaştığı, tanık olduğu olumsuz olaylara yönelik eleştirel bakışı bulunur. </a:t>
            </a:r>
            <a:endParaRPr lang="tr-TR" dirty="0" smtClean="0"/>
          </a:p>
          <a:p>
            <a:r>
              <a:rPr lang="tr-TR" dirty="0" smtClean="0"/>
              <a:t>Belirli </a:t>
            </a:r>
            <a:r>
              <a:rPr lang="tr-TR" dirty="0"/>
              <a:t>bir kişiyi değil, toplulukları ilgilendiren yoksulluk, adaletsizlik, ayrımcılık, sınıfsal kavgalar, törelerin geri bırakıcı yanları, köyden kente göç gibi sorunlar bu tür romanlarda öne çıkar. </a:t>
            </a:r>
          </a:p>
          <a:p>
            <a:endParaRPr lang="tr-TR" dirty="0"/>
          </a:p>
        </p:txBody>
      </p:sp>
    </p:spTree>
    <p:extLst>
      <p:ext uri="{BB962C8B-B14F-4D97-AF65-F5344CB8AC3E}">
        <p14:creationId xmlns:p14="http://schemas.microsoft.com/office/powerpoint/2010/main" val="26522753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Toplumsal (Sosyal) Roman (2)</a:t>
            </a:r>
            <a:endParaRPr lang="tr-TR" dirty="0"/>
          </a:p>
        </p:txBody>
      </p:sp>
      <p:sp>
        <p:nvSpPr>
          <p:cNvPr id="3" name="İçerik Yer Tutucusu 2"/>
          <p:cNvSpPr>
            <a:spLocks noGrp="1"/>
          </p:cNvSpPr>
          <p:nvPr>
            <p:ph idx="1"/>
          </p:nvPr>
        </p:nvSpPr>
        <p:spPr/>
        <p:txBody>
          <a:bodyPr/>
          <a:lstStyle/>
          <a:p>
            <a:r>
              <a:rPr lang="tr-TR" dirty="0"/>
              <a:t>Halide Edip Adıvar’ın </a:t>
            </a:r>
            <a:r>
              <a:rPr lang="tr-TR" dirty="0">
                <a:solidFill>
                  <a:srgbClr val="C00000"/>
                </a:solidFill>
              </a:rPr>
              <a:t>Sinekli Bakkal</a:t>
            </a:r>
            <a:r>
              <a:rPr lang="tr-TR" dirty="0"/>
              <a:t>’ı, Hüseyin Rahmi Gürpınar’ın </a:t>
            </a:r>
            <a:r>
              <a:rPr lang="tr-TR" dirty="0">
                <a:solidFill>
                  <a:srgbClr val="C00000"/>
                </a:solidFill>
              </a:rPr>
              <a:t>Ben Deli </a:t>
            </a:r>
            <a:r>
              <a:rPr lang="tr-TR" dirty="0" err="1">
                <a:solidFill>
                  <a:srgbClr val="C00000"/>
                </a:solidFill>
              </a:rPr>
              <a:t>miyim</a:t>
            </a:r>
            <a:r>
              <a:rPr lang="tr-TR" dirty="0" err="1"/>
              <a:t>’i</a:t>
            </a:r>
            <a:r>
              <a:rPr lang="tr-TR" dirty="0"/>
              <a:t>, Yaşar Kemal’in </a:t>
            </a:r>
            <a:r>
              <a:rPr lang="tr-TR" dirty="0">
                <a:solidFill>
                  <a:srgbClr val="C00000"/>
                </a:solidFill>
              </a:rPr>
              <a:t>İnce </a:t>
            </a:r>
            <a:r>
              <a:rPr lang="tr-TR" dirty="0" err="1">
                <a:solidFill>
                  <a:srgbClr val="C00000"/>
                </a:solidFill>
              </a:rPr>
              <a:t>Memet</a:t>
            </a:r>
            <a:r>
              <a:rPr lang="tr-TR" dirty="0" err="1"/>
              <a:t>’i</a:t>
            </a:r>
            <a:r>
              <a:rPr lang="tr-TR" dirty="0"/>
              <a:t>, Fakir Baykurt’un </a:t>
            </a:r>
            <a:r>
              <a:rPr lang="tr-TR" dirty="0">
                <a:solidFill>
                  <a:srgbClr val="C00000"/>
                </a:solidFill>
              </a:rPr>
              <a:t>Kara Ahmet Destanı</a:t>
            </a:r>
            <a:r>
              <a:rPr lang="tr-TR" dirty="0"/>
              <a:t> bu türün örnekleri arasında yer alır. </a:t>
            </a:r>
          </a:p>
          <a:p>
            <a:endParaRPr lang="tr-TR" dirty="0"/>
          </a:p>
        </p:txBody>
      </p:sp>
    </p:spTree>
    <p:extLst>
      <p:ext uri="{BB962C8B-B14F-4D97-AF65-F5344CB8AC3E}">
        <p14:creationId xmlns:p14="http://schemas.microsoft.com/office/powerpoint/2010/main" val="31555828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Polisiye Roman (1)</a:t>
            </a:r>
            <a:endParaRPr lang="tr-TR" dirty="0"/>
          </a:p>
        </p:txBody>
      </p:sp>
      <p:sp>
        <p:nvSpPr>
          <p:cNvPr id="3" name="İçerik Yer Tutucusu 2"/>
          <p:cNvSpPr>
            <a:spLocks noGrp="1"/>
          </p:cNvSpPr>
          <p:nvPr>
            <p:ph idx="1"/>
          </p:nvPr>
        </p:nvSpPr>
        <p:spPr/>
        <p:txBody>
          <a:bodyPr/>
          <a:lstStyle/>
          <a:p>
            <a:r>
              <a:rPr lang="tr-TR" dirty="0"/>
              <a:t>Cinayet, casusluk, soygun gibi konuları işleyen, bunlara ilişkin aydınlatma çabalarını konu alan romanlardır. </a:t>
            </a:r>
            <a:endParaRPr lang="tr-TR" dirty="0" smtClean="0"/>
          </a:p>
          <a:p>
            <a:r>
              <a:rPr lang="tr-TR" dirty="0" smtClean="0"/>
              <a:t>Bu </a:t>
            </a:r>
            <a:r>
              <a:rPr lang="tr-TR" dirty="0"/>
              <a:t>tür romanlarda, okurun; bir gizem perdesinin ardından olayları ve ona bağlı gelişmeleri takip ederken farklı çıkarım ve tahminler arasında merak duygusunu hep diri tutmak amaçlanır. </a:t>
            </a:r>
            <a:endParaRPr lang="tr-TR" dirty="0" smtClean="0"/>
          </a:p>
          <a:p>
            <a:r>
              <a:rPr lang="tr-TR" dirty="0" smtClean="0"/>
              <a:t>Korku</a:t>
            </a:r>
            <a:r>
              <a:rPr lang="tr-TR" dirty="0"/>
              <a:t>, gerilim, heyecan iç içedir. Kimi zaman entrikalarla da renklenen bir seyri vardır. </a:t>
            </a:r>
            <a:endParaRPr lang="tr-TR" dirty="0" smtClean="0"/>
          </a:p>
          <a:p>
            <a:r>
              <a:rPr lang="tr-TR" dirty="0" smtClean="0"/>
              <a:t>Sürükleyiciliği </a:t>
            </a:r>
            <a:r>
              <a:rPr lang="tr-TR" dirty="0"/>
              <a:t>sağlayan, hızlı bir olay akışı ya da hareketler zinciri yerine bir suç unsuruna bağlı süreçlerdir. </a:t>
            </a:r>
          </a:p>
          <a:p>
            <a:endParaRPr lang="tr-TR" dirty="0"/>
          </a:p>
        </p:txBody>
      </p:sp>
    </p:spTree>
    <p:extLst>
      <p:ext uri="{BB962C8B-B14F-4D97-AF65-F5344CB8AC3E}">
        <p14:creationId xmlns:p14="http://schemas.microsoft.com/office/powerpoint/2010/main" val="10735123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Polisiye Roman (2)</a:t>
            </a:r>
            <a:endParaRPr lang="tr-TR" dirty="0"/>
          </a:p>
        </p:txBody>
      </p:sp>
      <p:sp>
        <p:nvSpPr>
          <p:cNvPr id="3" name="İçerik Yer Tutucusu 2"/>
          <p:cNvSpPr>
            <a:spLocks noGrp="1"/>
          </p:cNvSpPr>
          <p:nvPr>
            <p:ph idx="1"/>
          </p:nvPr>
        </p:nvSpPr>
        <p:spPr/>
        <p:txBody>
          <a:bodyPr/>
          <a:lstStyle/>
          <a:p>
            <a:r>
              <a:rPr lang="tr-TR" dirty="0"/>
              <a:t>Edgar </a:t>
            </a:r>
            <a:r>
              <a:rPr lang="tr-TR" dirty="0" err="1"/>
              <a:t>Allen</a:t>
            </a:r>
            <a:r>
              <a:rPr lang="tr-TR" dirty="0"/>
              <a:t> </a:t>
            </a:r>
            <a:r>
              <a:rPr lang="tr-TR" dirty="0" err="1"/>
              <a:t>Poe’nin</a:t>
            </a:r>
            <a:r>
              <a:rPr lang="tr-TR" dirty="0"/>
              <a:t> 1841’de yayımlanan </a:t>
            </a:r>
            <a:r>
              <a:rPr lang="tr-TR" dirty="0">
                <a:solidFill>
                  <a:srgbClr val="C00000"/>
                </a:solidFill>
              </a:rPr>
              <a:t>Morg Sokağı Cinayeti </a:t>
            </a:r>
            <a:r>
              <a:rPr lang="tr-TR" dirty="0"/>
              <a:t>adlı eseri, polisiye romanın dünya edebiyatındaki ilk örneği olarak kabul edilir. Türk edebiyatında ise bu türün ilk örneğini, </a:t>
            </a:r>
            <a:r>
              <a:rPr lang="tr-TR" dirty="0">
                <a:solidFill>
                  <a:srgbClr val="C00000"/>
                </a:solidFill>
              </a:rPr>
              <a:t>Esrar-ı </a:t>
            </a:r>
            <a:r>
              <a:rPr lang="tr-TR" dirty="0" err="1">
                <a:solidFill>
                  <a:srgbClr val="C00000"/>
                </a:solidFill>
              </a:rPr>
              <a:t>Cinayât</a:t>
            </a:r>
            <a:r>
              <a:rPr lang="tr-TR" dirty="0">
                <a:solidFill>
                  <a:srgbClr val="C00000"/>
                </a:solidFill>
              </a:rPr>
              <a:t> </a:t>
            </a:r>
            <a:r>
              <a:rPr lang="tr-TR" dirty="0"/>
              <a:t>adlı romanıyla 1883’te Ahmet Mithat Efendi vermiştir. Peyami Safa’nın Server Bedi takma adıyla yazdığı </a:t>
            </a:r>
            <a:r>
              <a:rPr lang="tr-TR" dirty="0">
                <a:solidFill>
                  <a:srgbClr val="C00000"/>
                </a:solidFill>
              </a:rPr>
              <a:t>Cingöz Recai </a:t>
            </a:r>
            <a:r>
              <a:rPr lang="tr-TR" dirty="0"/>
              <a:t>serisi, Mahmut </a:t>
            </a:r>
            <a:r>
              <a:rPr lang="tr-TR" dirty="0" err="1"/>
              <a:t>Yesari’nin</a:t>
            </a:r>
            <a:r>
              <a:rPr lang="tr-TR" dirty="0"/>
              <a:t> </a:t>
            </a:r>
            <a:r>
              <a:rPr lang="tr-TR" dirty="0">
                <a:solidFill>
                  <a:srgbClr val="C00000"/>
                </a:solidFill>
              </a:rPr>
              <a:t>Kanlı </a:t>
            </a:r>
            <a:r>
              <a:rPr lang="tr-TR" dirty="0" err="1">
                <a:solidFill>
                  <a:srgbClr val="C00000"/>
                </a:solidFill>
              </a:rPr>
              <a:t>Sır</a:t>
            </a:r>
            <a:r>
              <a:rPr lang="tr-TR" dirty="0" err="1"/>
              <a:t>’ı</a:t>
            </a:r>
            <a:r>
              <a:rPr lang="tr-TR" dirty="0"/>
              <a:t>, Mehmet Seyda’nın </a:t>
            </a:r>
            <a:r>
              <a:rPr lang="tr-TR" dirty="0">
                <a:solidFill>
                  <a:srgbClr val="C00000"/>
                </a:solidFill>
              </a:rPr>
              <a:t>İpek Şal</a:t>
            </a:r>
            <a:r>
              <a:rPr lang="tr-TR" dirty="0"/>
              <a:t>’ı, Peride </a:t>
            </a:r>
            <a:r>
              <a:rPr lang="tr-TR" dirty="0" err="1"/>
              <a:t>Celal’ın</a:t>
            </a:r>
            <a:r>
              <a:rPr lang="tr-TR" dirty="0"/>
              <a:t> </a:t>
            </a:r>
            <a:r>
              <a:rPr lang="tr-TR" dirty="0">
                <a:solidFill>
                  <a:srgbClr val="C00000"/>
                </a:solidFill>
              </a:rPr>
              <a:t>Ben </a:t>
            </a:r>
            <a:r>
              <a:rPr lang="tr-TR" dirty="0" err="1">
                <a:solidFill>
                  <a:srgbClr val="C00000"/>
                </a:solidFill>
              </a:rPr>
              <a:t>Vurmadım</a:t>
            </a:r>
            <a:r>
              <a:rPr lang="tr-TR" dirty="0" err="1"/>
              <a:t>’ı</a:t>
            </a:r>
            <a:r>
              <a:rPr lang="tr-TR" dirty="0"/>
              <a:t>, Erhan Bener’in </a:t>
            </a:r>
            <a:r>
              <a:rPr lang="tr-TR" dirty="0">
                <a:solidFill>
                  <a:srgbClr val="C00000"/>
                </a:solidFill>
              </a:rPr>
              <a:t>Loş Ayna</a:t>
            </a:r>
            <a:r>
              <a:rPr lang="tr-TR" dirty="0"/>
              <a:t>’sı, Pınar Kür’ün </a:t>
            </a:r>
            <a:r>
              <a:rPr lang="tr-TR" dirty="0">
                <a:solidFill>
                  <a:srgbClr val="C00000"/>
                </a:solidFill>
              </a:rPr>
              <a:t>Bir Cinayet Romanı</a:t>
            </a:r>
            <a:r>
              <a:rPr lang="tr-TR" dirty="0"/>
              <a:t> ile Ahmet Ümit’in </a:t>
            </a:r>
            <a:r>
              <a:rPr lang="tr-TR" dirty="0">
                <a:solidFill>
                  <a:srgbClr val="C00000"/>
                </a:solidFill>
              </a:rPr>
              <a:t>Sis ve Gece</a:t>
            </a:r>
            <a:r>
              <a:rPr lang="tr-TR" dirty="0"/>
              <a:t>, Kukla, </a:t>
            </a:r>
            <a:r>
              <a:rPr lang="tr-TR" dirty="0">
                <a:solidFill>
                  <a:srgbClr val="C00000"/>
                </a:solidFill>
              </a:rPr>
              <a:t>Beyoğlu Rapsodisi </a:t>
            </a:r>
            <a:r>
              <a:rPr lang="tr-TR" dirty="0"/>
              <a:t>gibi romanları polisiye türündendir. </a:t>
            </a:r>
          </a:p>
          <a:p>
            <a:endParaRPr lang="tr-TR" dirty="0"/>
          </a:p>
          <a:p>
            <a:endParaRPr lang="tr-TR" dirty="0"/>
          </a:p>
        </p:txBody>
      </p:sp>
    </p:spTree>
    <p:extLst>
      <p:ext uri="{BB962C8B-B14F-4D97-AF65-F5344CB8AC3E}">
        <p14:creationId xmlns:p14="http://schemas.microsoft.com/office/powerpoint/2010/main" val="42853465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Polisiye Roman </a:t>
            </a:r>
            <a:r>
              <a:rPr lang="tr-TR" dirty="0" smtClean="0"/>
              <a:t>(3)</a:t>
            </a:r>
            <a:endParaRPr lang="tr-TR" dirty="0"/>
          </a:p>
        </p:txBody>
      </p:sp>
      <p:sp>
        <p:nvSpPr>
          <p:cNvPr id="3" name="İçerik Yer Tutucusu 2"/>
          <p:cNvSpPr>
            <a:spLocks noGrp="1"/>
          </p:cNvSpPr>
          <p:nvPr>
            <p:ph idx="1"/>
          </p:nvPr>
        </p:nvSpPr>
        <p:spPr/>
        <p:txBody>
          <a:bodyPr/>
          <a:lstStyle/>
          <a:p>
            <a:r>
              <a:rPr lang="tr-TR" dirty="0"/>
              <a:t>Son dönem polisiye yazarlarımızdan bazıları ise şunlardır:  Celil </a:t>
            </a:r>
            <a:r>
              <a:rPr lang="tr-TR" dirty="0" err="1"/>
              <a:t>Oker</a:t>
            </a:r>
            <a:r>
              <a:rPr lang="tr-TR" dirty="0"/>
              <a:t> (Ateş Etme İstanbul, Sen Ölürsün Ben Yaşarım, Son Ceset), Osman Aysu (Gece Baskını, Karla Gelen Adam) , Emrah </a:t>
            </a:r>
            <a:r>
              <a:rPr lang="tr-TR" dirty="0" err="1"/>
              <a:t>Serbes</a:t>
            </a:r>
            <a:r>
              <a:rPr lang="tr-TR" dirty="0"/>
              <a:t> (Son Hafriyat, Her Temas İz Bırakır), Çağatay </a:t>
            </a:r>
            <a:r>
              <a:rPr lang="tr-TR" dirty="0" err="1"/>
              <a:t>Yaşmut</a:t>
            </a:r>
            <a:r>
              <a:rPr lang="tr-TR" dirty="0"/>
              <a:t> (Bir </a:t>
            </a:r>
            <a:r>
              <a:rPr lang="tr-TR" dirty="0" err="1"/>
              <a:t>Başkomiser</a:t>
            </a:r>
            <a:r>
              <a:rPr lang="tr-TR" dirty="0"/>
              <a:t> Galip Polisiyesi: Şarkılar Susunca, Beyoğlu Cinayetleri, Beyoğlu Çıkmazı, Beni Yavaş Öldür).</a:t>
            </a:r>
          </a:p>
          <a:p>
            <a:endParaRPr lang="tr-TR" dirty="0"/>
          </a:p>
        </p:txBody>
      </p:sp>
    </p:spTree>
    <p:extLst>
      <p:ext uri="{BB962C8B-B14F-4D97-AF65-F5344CB8AC3E}">
        <p14:creationId xmlns:p14="http://schemas.microsoft.com/office/powerpoint/2010/main" val="15537415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Psikolojik (Tahlilî) Roman (1)</a:t>
            </a:r>
            <a:endParaRPr lang="tr-TR" dirty="0"/>
          </a:p>
        </p:txBody>
      </p:sp>
      <p:sp>
        <p:nvSpPr>
          <p:cNvPr id="3" name="İçerik Yer Tutucusu 2"/>
          <p:cNvSpPr>
            <a:spLocks noGrp="1"/>
          </p:cNvSpPr>
          <p:nvPr>
            <p:ph idx="1"/>
          </p:nvPr>
        </p:nvSpPr>
        <p:spPr/>
        <p:txBody>
          <a:bodyPr/>
          <a:lstStyle/>
          <a:p>
            <a:r>
              <a:rPr lang="tr-TR" dirty="0"/>
              <a:t>Kahramanlarının iç dünyasına eğilen; onların söz ve davranışları ile dünyaya, çevrelerine, olaylara bakışını psikolojileriyle ilişkilendirerek işleyen romanlardır. </a:t>
            </a:r>
          </a:p>
          <a:p>
            <a:r>
              <a:rPr lang="tr-TR" dirty="0"/>
              <a:t>Türk edebiyatında ilk psikolojik roman denemesi olarak </a:t>
            </a:r>
            <a:r>
              <a:rPr lang="tr-TR" dirty="0" err="1"/>
              <a:t>Nabizade</a:t>
            </a:r>
            <a:r>
              <a:rPr lang="tr-TR" dirty="0"/>
              <a:t> Nâzım’ın </a:t>
            </a:r>
            <a:r>
              <a:rPr lang="tr-TR" dirty="0">
                <a:solidFill>
                  <a:srgbClr val="C00000"/>
                </a:solidFill>
              </a:rPr>
              <a:t>Zehra</a:t>
            </a:r>
            <a:r>
              <a:rPr lang="tr-TR" dirty="0"/>
              <a:t>’sı (1896), ilk psikolojik roman örneği olarak da Mehmet Rauf’un </a:t>
            </a:r>
            <a:r>
              <a:rPr lang="tr-TR" dirty="0">
                <a:solidFill>
                  <a:srgbClr val="C00000"/>
                </a:solidFill>
              </a:rPr>
              <a:t>Eylül</a:t>
            </a:r>
            <a:r>
              <a:rPr lang="tr-TR" dirty="0"/>
              <a:t>’ü (1901) kabul edilir. </a:t>
            </a:r>
          </a:p>
          <a:p>
            <a:endParaRPr lang="tr-TR" dirty="0"/>
          </a:p>
        </p:txBody>
      </p:sp>
    </p:spTree>
    <p:extLst>
      <p:ext uri="{BB962C8B-B14F-4D97-AF65-F5344CB8AC3E}">
        <p14:creationId xmlns:p14="http://schemas.microsoft.com/office/powerpoint/2010/main" val="991724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Psikolojik (Tahlilî) Roman </a:t>
            </a:r>
            <a:r>
              <a:rPr lang="tr-TR" dirty="0" smtClean="0"/>
              <a:t>(2)</a:t>
            </a:r>
            <a:endParaRPr lang="tr-TR" dirty="0"/>
          </a:p>
        </p:txBody>
      </p:sp>
      <p:sp>
        <p:nvSpPr>
          <p:cNvPr id="3" name="İçerik Yer Tutucusu 2"/>
          <p:cNvSpPr>
            <a:spLocks noGrp="1"/>
          </p:cNvSpPr>
          <p:nvPr>
            <p:ph idx="1"/>
          </p:nvPr>
        </p:nvSpPr>
        <p:spPr/>
        <p:txBody>
          <a:bodyPr/>
          <a:lstStyle/>
          <a:p>
            <a:r>
              <a:rPr lang="tr-TR" dirty="0"/>
              <a:t>Peyami Safa’nın </a:t>
            </a:r>
            <a:r>
              <a:rPr lang="tr-TR" dirty="0">
                <a:solidFill>
                  <a:srgbClr val="C00000"/>
                </a:solidFill>
              </a:rPr>
              <a:t>Dokuzuncu Hariciye Koğuşu</a:t>
            </a:r>
            <a:r>
              <a:rPr lang="tr-TR" dirty="0"/>
              <a:t>, Yalnızız, </a:t>
            </a:r>
            <a:r>
              <a:rPr lang="tr-TR" dirty="0">
                <a:solidFill>
                  <a:srgbClr val="C00000"/>
                </a:solidFill>
              </a:rPr>
              <a:t>Bir Tereddüdün Romanı</a:t>
            </a:r>
            <a:r>
              <a:rPr lang="tr-TR" dirty="0"/>
              <a:t> gibi eserleriyle Yusuf Atılgan’ın </a:t>
            </a:r>
            <a:r>
              <a:rPr lang="tr-TR" dirty="0">
                <a:solidFill>
                  <a:srgbClr val="C00000"/>
                </a:solidFill>
              </a:rPr>
              <a:t>Anayurt Oteli </a:t>
            </a:r>
            <a:r>
              <a:rPr lang="tr-TR" dirty="0"/>
              <a:t>ve Ayfer Tunç’un </a:t>
            </a:r>
            <a:r>
              <a:rPr lang="tr-TR" dirty="0">
                <a:solidFill>
                  <a:srgbClr val="C00000"/>
                </a:solidFill>
              </a:rPr>
              <a:t>Dünya Ağrısı </a:t>
            </a:r>
            <a:r>
              <a:rPr lang="tr-TR" dirty="0"/>
              <a:t>adlı romanını da bu türün örnekleri arasına sokabiliriz.</a:t>
            </a:r>
          </a:p>
          <a:p>
            <a:endParaRPr lang="tr-TR" dirty="0"/>
          </a:p>
        </p:txBody>
      </p:sp>
    </p:spTree>
    <p:extLst>
      <p:ext uri="{BB962C8B-B14F-4D97-AF65-F5344CB8AC3E}">
        <p14:creationId xmlns:p14="http://schemas.microsoft.com/office/powerpoint/2010/main" val="42869109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Kaynakça</a:t>
            </a:r>
            <a:endParaRPr lang="tr-TR" dirty="0"/>
          </a:p>
        </p:txBody>
      </p:sp>
      <p:sp>
        <p:nvSpPr>
          <p:cNvPr id="3" name="İçerik Yer Tutucusu 2"/>
          <p:cNvSpPr>
            <a:spLocks noGrp="1"/>
          </p:cNvSpPr>
          <p:nvPr>
            <p:ph idx="1"/>
          </p:nvPr>
        </p:nvSpPr>
        <p:spPr/>
        <p:txBody>
          <a:bodyPr>
            <a:normAutofit fontScale="77500" lnSpcReduction="20000"/>
          </a:bodyPr>
          <a:lstStyle/>
          <a:p>
            <a:r>
              <a:rPr lang="tr-TR" dirty="0"/>
              <a:t>Ders Kitabı</a:t>
            </a:r>
          </a:p>
          <a:p>
            <a:r>
              <a:rPr lang="tr-TR" dirty="0"/>
              <a:t>Adalı, Oya (2010). Etkileşimli ve Eleştirel Okuma Teknikleri. İstanbul: Toroslu Kitaplığı.</a:t>
            </a:r>
          </a:p>
          <a:p>
            <a:r>
              <a:rPr lang="tr-TR" dirty="0"/>
              <a:t>Ayyıldız, Mustafa (2011). Roman Tanım-Tarihçe-Teknik. Ankara: </a:t>
            </a:r>
            <a:r>
              <a:rPr lang="tr-TR" dirty="0" err="1"/>
              <a:t>Akçağ</a:t>
            </a:r>
            <a:r>
              <a:rPr lang="tr-TR" dirty="0"/>
              <a:t> Basım Yayım.</a:t>
            </a:r>
          </a:p>
          <a:p>
            <a:r>
              <a:rPr lang="tr-TR" dirty="0"/>
              <a:t>Çetin, Nurullah (2012). Roman Çözümleme Yöntemi. Ankara: Öncü Kitap.</a:t>
            </a:r>
          </a:p>
          <a:p>
            <a:r>
              <a:rPr lang="tr-TR" dirty="0"/>
              <a:t>Demir Nurettin vd. (2009). Türk Dili Yazılı ve Sözlü Anlatım. Ankara: Nobel Yayın Dağıtım.</a:t>
            </a:r>
          </a:p>
          <a:p>
            <a:r>
              <a:rPr lang="tr-TR" dirty="0"/>
              <a:t>https://www.birgun.net/makale/siz-roman-kahramanlari-247888 </a:t>
            </a:r>
          </a:p>
          <a:p>
            <a:r>
              <a:rPr lang="tr-TR" dirty="0" err="1"/>
              <a:t>Kavcar</a:t>
            </a:r>
            <a:r>
              <a:rPr lang="tr-TR" dirty="0"/>
              <a:t>, Cahit vd. (2007). Yazılı ve Sözlü Anlatım. Ankara: Anı Yayıncılık.</a:t>
            </a:r>
          </a:p>
          <a:p>
            <a:r>
              <a:rPr lang="tr-TR" dirty="0"/>
              <a:t>Kıran, Zeynel – Kıran, Ayşe </a:t>
            </a:r>
            <a:r>
              <a:rPr lang="tr-TR" dirty="0" err="1"/>
              <a:t>Eziler</a:t>
            </a:r>
            <a:r>
              <a:rPr lang="tr-TR" dirty="0"/>
              <a:t> (2000). Yazınsal Okuma Süreçleri. Ankara: Anı Yayıncılık.</a:t>
            </a:r>
          </a:p>
          <a:p>
            <a:r>
              <a:rPr lang="tr-TR" dirty="0"/>
              <a:t>Özdemir, Emin (2007). Yazınsal Türler. Ankara: Bilgi Yayınevi</a:t>
            </a:r>
            <a:r>
              <a:rPr lang="tr-TR" dirty="0" smtClean="0"/>
              <a:t>.</a:t>
            </a:r>
            <a:endParaRPr lang="tr-TR" dirty="0"/>
          </a:p>
        </p:txBody>
      </p:sp>
    </p:spTree>
    <p:extLst>
      <p:ext uri="{BB962C8B-B14F-4D97-AF65-F5344CB8AC3E}">
        <p14:creationId xmlns:p14="http://schemas.microsoft.com/office/powerpoint/2010/main" val="35871439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SONRAKİ DERS</a:t>
            </a:r>
            <a:endParaRPr lang="tr-TR" dirty="0"/>
          </a:p>
        </p:txBody>
      </p:sp>
      <p:sp>
        <p:nvSpPr>
          <p:cNvPr id="3" name="İçerik Yer Tutucusu 2"/>
          <p:cNvSpPr>
            <a:spLocks noGrp="1"/>
          </p:cNvSpPr>
          <p:nvPr>
            <p:ph idx="1"/>
          </p:nvPr>
        </p:nvSpPr>
        <p:spPr/>
        <p:txBody>
          <a:bodyPr>
            <a:normAutofit/>
          </a:bodyPr>
          <a:lstStyle/>
          <a:p>
            <a:pPr marL="0" indent="0" algn="ctr">
              <a:buNone/>
            </a:pPr>
            <a:endParaRPr lang="tr-TR" sz="4400" dirty="0" smtClean="0"/>
          </a:p>
          <a:p>
            <a:pPr marL="0" indent="0" algn="ctr">
              <a:buNone/>
            </a:pPr>
            <a:endParaRPr lang="tr-TR" sz="4400" dirty="0"/>
          </a:p>
          <a:p>
            <a:pPr marL="0" indent="0" algn="ctr">
              <a:buNone/>
            </a:pPr>
            <a:r>
              <a:rPr lang="tr-TR" sz="4400" dirty="0" smtClean="0"/>
              <a:t>Anlatım </a:t>
            </a:r>
            <a:r>
              <a:rPr lang="tr-TR" sz="4400" smtClean="0"/>
              <a:t>Türleri 2</a:t>
            </a:r>
            <a:endParaRPr lang="tr-TR" sz="4400" dirty="0"/>
          </a:p>
        </p:txBody>
      </p:sp>
    </p:spTree>
    <p:extLst>
      <p:ext uri="{BB962C8B-B14F-4D97-AF65-F5344CB8AC3E}">
        <p14:creationId xmlns:p14="http://schemas.microsoft.com/office/powerpoint/2010/main" val="406949506"/>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2978</Words>
  <Application>Microsoft Office PowerPoint</Application>
  <PresentationFormat>Geniş ekran</PresentationFormat>
  <Paragraphs>136</Paragraphs>
  <Slides>38</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38</vt:i4>
      </vt:variant>
    </vt:vector>
  </HeadingPairs>
  <TitlesOfParts>
    <vt:vector size="44" baseType="lpstr">
      <vt:lpstr>Arial</vt:lpstr>
      <vt:lpstr>Calibri</vt:lpstr>
      <vt:lpstr>Calibri Light</vt:lpstr>
      <vt:lpstr>Times New Roman</vt:lpstr>
      <vt:lpstr>Wingdings</vt:lpstr>
      <vt:lpstr>Office Teması</vt:lpstr>
      <vt:lpstr>ANLATIM TÜRLERİ 1</vt:lpstr>
      <vt:lpstr>Giriş (1)</vt:lpstr>
      <vt:lpstr>Giriş (2)</vt:lpstr>
      <vt:lpstr>Kurmaca/ Kurgusal (Sanat Ağırlıklı) Türler (1) </vt:lpstr>
      <vt:lpstr>Kurmaca/ Kurgusal (Sanat Ağırlıklı) Türler (2) </vt:lpstr>
      <vt:lpstr>Kurmaca/ Kurgusal (Sanat Ağırlıklı) Türler (3) </vt:lpstr>
      <vt:lpstr>Roman (1)</vt:lpstr>
      <vt:lpstr>Roman (2)</vt:lpstr>
      <vt:lpstr>Roman (3)</vt:lpstr>
      <vt:lpstr>Roman (4)</vt:lpstr>
      <vt:lpstr>Roman (5)</vt:lpstr>
      <vt:lpstr>ROMANIN BAŞLICA ÖGELERİ</vt:lpstr>
      <vt:lpstr>Olay (Vaka) (1)</vt:lpstr>
      <vt:lpstr>Olay (Vaka) (2)</vt:lpstr>
      <vt:lpstr>Olay Örgüsü (1)</vt:lpstr>
      <vt:lpstr>Olay Örgüsü (2)</vt:lpstr>
      <vt:lpstr>Kişi (1)</vt:lpstr>
      <vt:lpstr>Kişi (2)</vt:lpstr>
      <vt:lpstr>Yer (Mekân/Uzam)</vt:lpstr>
      <vt:lpstr>Zaman</vt:lpstr>
      <vt:lpstr>Anlatıcı ve Bakış Açısı (1)</vt:lpstr>
      <vt:lpstr>Anlatıcı ve Bakış Açısı (2)</vt:lpstr>
      <vt:lpstr>BAŞLICA ROMAN TÜRLERİ</vt:lpstr>
      <vt:lpstr>Serüven (Macera) Romanı</vt:lpstr>
      <vt:lpstr>Tarihsel Roman (1)</vt:lpstr>
      <vt:lpstr>Tarihsel Roman (2)</vt:lpstr>
      <vt:lpstr>Yaşamöyküsel (Biyografik) Roman (1)</vt:lpstr>
      <vt:lpstr>Yaşamöyküsel (Biyografik) Roman (2)</vt:lpstr>
      <vt:lpstr>Özyaşamöyküsel (Otobiyografik) Roman</vt:lpstr>
      <vt:lpstr>Toplumsal (Sosyal) Roman (1)</vt:lpstr>
      <vt:lpstr>Toplumsal (Sosyal) Roman (2)</vt:lpstr>
      <vt:lpstr>Polisiye Roman (1)</vt:lpstr>
      <vt:lpstr>Polisiye Roman (2)</vt:lpstr>
      <vt:lpstr>Polisiye Roman (3)</vt:lpstr>
      <vt:lpstr>Psikolojik (Tahlilî) Roman (1)</vt:lpstr>
      <vt:lpstr>Psikolojik (Tahlilî) Roman (2)</vt:lpstr>
      <vt:lpstr>Kaynakça</vt:lpstr>
      <vt:lpstr>SONRAKİ DERS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Konu Başlığı</dc:title>
  <dc:creator>merve</dc:creator>
  <cp:lastModifiedBy>merve</cp:lastModifiedBy>
  <cp:revision>43</cp:revision>
  <dcterms:created xsi:type="dcterms:W3CDTF">2025-02-04T08:28:28Z</dcterms:created>
  <dcterms:modified xsi:type="dcterms:W3CDTF">2025-04-16T20:11:00Z</dcterms:modified>
</cp:coreProperties>
</file>