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81" r:id="rId28"/>
    <p:sldId id="380"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54" r:id="rId42"/>
    <p:sldId id="329" r:id="rId4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6" d="100"/>
          <a:sy n="86" d="100"/>
        </p:scale>
        <p:origin x="6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7FB13-7F8A-42B6-851C-ED313A9129A4}"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tr-TR"/>
        </a:p>
      </dgm:t>
    </dgm:pt>
    <dgm:pt modelId="{E28BB111-9259-4284-84AC-0DF95375F78A}">
      <dgm:prSet phldrT="[Metin]"/>
      <dgm:spPr/>
      <dgm:t>
        <a:bodyPr/>
        <a:lstStyle/>
        <a:p>
          <a:r>
            <a:rPr lang="tr-TR" dirty="0" smtClean="0"/>
            <a:t>Biçim</a:t>
          </a:r>
          <a:endParaRPr lang="tr-TR" dirty="0"/>
        </a:p>
      </dgm:t>
    </dgm:pt>
    <dgm:pt modelId="{862B6EBD-FF81-4BBB-AC15-9516DEF72528}" type="parTrans" cxnId="{BE9D23F5-72D0-4F97-9B39-0480E867A840}">
      <dgm:prSet/>
      <dgm:spPr/>
      <dgm:t>
        <a:bodyPr/>
        <a:lstStyle/>
        <a:p>
          <a:endParaRPr lang="tr-TR"/>
        </a:p>
      </dgm:t>
    </dgm:pt>
    <dgm:pt modelId="{FA442490-EC84-4F51-8517-C5FF580E0EC3}" type="sibTrans" cxnId="{BE9D23F5-72D0-4F97-9B39-0480E867A840}">
      <dgm:prSet/>
      <dgm:spPr/>
      <dgm:t>
        <a:bodyPr/>
        <a:lstStyle/>
        <a:p>
          <a:endParaRPr lang="tr-TR"/>
        </a:p>
      </dgm:t>
    </dgm:pt>
    <dgm:pt modelId="{62564521-7100-48A0-A9FA-8A9DCDD60426}">
      <dgm:prSet phldrT="[Metin]"/>
      <dgm:spPr/>
      <dgm:t>
        <a:bodyPr/>
        <a:lstStyle/>
        <a:p>
          <a:r>
            <a:rPr lang="tr-TR" dirty="0" smtClean="0"/>
            <a:t>İçerik</a:t>
          </a:r>
          <a:endParaRPr lang="tr-TR" dirty="0"/>
        </a:p>
      </dgm:t>
    </dgm:pt>
    <dgm:pt modelId="{78DE7A3C-2B6F-4E06-9DB4-6AE6C9DD4879}" type="parTrans" cxnId="{4BBE2F2A-1CD8-414E-A9C8-AA913951C7DF}">
      <dgm:prSet/>
      <dgm:spPr/>
      <dgm:t>
        <a:bodyPr/>
        <a:lstStyle/>
        <a:p>
          <a:endParaRPr lang="tr-TR"/>
        </a:p>
      </dgm:t>
    </dgm:pt>
    <dgm:pt modelId="{C4293E55-B4A8-4467-BBF6-79C6FD28E1C9}" type="sibTrans" cxnId="{4BBE2F2A-1CD8-414E-A9C8-AA913951C7DF}">
      <dgm:prSet/>
      <dgm:spPr/>
      <dgm:t>
        <a:bodyPr/>
        <a:lstStyle/>
        <a:p>
          <a:endParaRPr lang="tr-TR"/>
        </a:p>
      </dgm:t>
    </dgm:pt>
    <dgm:pt modelId="{A19A4480-1536-4F9A-A509-67C758042916}" type="pres">
      <dgm:prSet presAssocID="{7887FB13-7F8A-42B6-851C-ED313A9129A4}" presName="diagram" presStyleCnt="0">
        <dgm:presLayoutVars>
          <dgm:dir/>
          <dgm:resizeHandles val="exact"/>
        </dgm:presLayoutVars>
      </dgm:prSet>
      <dgm:spPr/>
      <dgm:t>
        <a:bodyPr/>
        <a:lstStyle/>
        <a:p>
          <a:endParaRPr lang="tr-TR"/>
        </a:p>
      </dgm:t>
    </dgm:pt>
    <dgm:pt modelId="{C862DB84-6A40-4F8D-9AE0-DEB6E1DE5CB5}" type="pres">
      <dgm:prSet presAssocID="{E28BB111-9259-4284-84AC-0DF95375F78A}" presName="node" presStyleLbl="node1" presStyleIdx="0" presStyleCnt="2">
        <dgm:presLayoutVars>
          <dgm:bulletEnabled val="1"/>
        </dgm:presLayoutVars>
      </dgm:prSet>
      <dgm:spPr/>
      <dgm:t>
        <a:bodyPr/>
        <a:lstStyle/>
        <a:p>
          <a:endParaRPr lang="tr-TR"/>
        </a:p>
      </dgm:t>
    </dgm:pt>
    <dgm:pt modelId="{5C9C4088-9B4C-4286-9DEE-8B82561BEF4A}" type="pres">
      <dgm:prSet presAssocID="{FA442490-EC84-4F51-8517-C5FF580E0EC3}" presName="sibTrans" presStyleCnt="0"/>
      <dgm:spPr/>
    </dgm:pt>
    <dgm:pt modelId="{EB945D83-2390-4D15-98A3-487A1AE9A4D2}" type="pres">
      <dgm:prSet presAssocID="{62564521-7100-48A0-A9FA-8A9DCDD60426}" presName="node" presStyleLbl="node1" presStyleIdx="1" presStyleCnt="2">
        <dgm:presLayoutVars>
          <dgm:bulletEnabled val="1"/>
        </dgm:presLayoutVars>
      </dgm:prSet>
      <dgm:spPr/>
      <dgm:t>
        <a:bodyPr/>
        <a:lstStyle/>
        <a:p>
          <a:endParaRPr lang="tr-TR"/>
        </a:p>
      </dgm:t>
    </dgm:pt>
  </dgm:ptLst>
  <dgm:cxnLst>
    <dgm:cxn modelId="{4BBE2F2A-1CD8-414E-A9C8-AA913951C7DF}" srcId="{7887FB13-7F8A-42B6-851C-ED313A9129A4}" destId="{62564521-7100-48A0-A9FA-8A9DCDD60426}" srcOrd="1" destOrd="0" parTransId="{78DE7A3C-2B6F-4E06-9DB4-6AE6C9DD4879}" sibTransId="{C4293E55-B4A8-4467-BBF6-79C6FD28E1C9}"/>
    <dgm:cxn modelId="{7BEFE061-C386-4716-B3C5-76DEA3CB5E1B}" type="presOf" srcId="{62564521-7100-48A0-A9FA-8A9DCDD60426}" destId="{EB945D83-2390-4D15-98A3-487A1AE9A4D2}" srcOrd="0" destOrd="0" presId="urn:microsoft.com/office/officeart/2005/8/layout/default"/>
    <dgm:cxn modelId="{9293DE19-EEF5-4DB7-BA93-96AEC3FBEDBB}" type="presOf" srcId="{E28BB111-9259-4284-84AC-0DF95375F78A}" destId="{C862DB84-6A40-4F8D-9AE0-DEB6E1DE5CB5}" srcOrd="0" destOrd="0" presId="urn:microsoft.com/office/officeart/2005/8/layout/default"/>
    <dgm:cxn modelId="{62F27A13-ACBB-4986-AD88-40FA6AE1644C}" type="presOf" srcId="{7887FB13-7F8A-42B6-851C-ED313A9129A4}" destId="{A19A4480-1536-4F9A-A509-67C758042916}" srcOrd="0" destOrd="0" presId="urn:microsoft.com/office/officeart/2005/8/layout/default"/>
    <dgm:cxn modelId="{BE9D23F5-72D0-4F97-9B39-0480E867A840}" srcId="{7887FB13-7F8A-42B6-851C-ED313A9129A4}" destId="{E28BB111-9259-4284-84AC-0DF95375F78A}" srcOrd="0" destOrd="0" parTransId="{862B6EBD-FF81-4BBB-AC15-9516DEF72528}" sibTransId="{FA442490-EC84-4F51-8517-C5FF580E0EC3}"/>
    <dgm:cxn modelId="{4EAED634-9C8A-4A10-8B0A-6F0C8589E2DF}" type="presParOf" srcId="{A19A4480-1536-4F9A-A509-67C758042916}" destId="{C862DB84-6A40-4F8D-9AE0-DEB6E1DE5CB5}" srcOrd="0" destOrd="0" presId="urn:microsoft.com/office/officeart/2005/8/layout/default"/>
    <dgm:cxn modelId="{3173E86A-F283-47D2-B5DE-4C22027BBEDE}" type="presParOf" srcId="{A19A4480-1536-4F9A-A509-67C758042916}" destId="{5C9C4088-9B4C-4286-9DEE-8B82561BEF4A}" srcOrd="1" destOrd="0" presId="urn:microsoft.com/office/officeart/2005/8/layout/default"/>
    <dgm:cxn modelId="{8FF56C31-0319-4D64-8319-4695C2B29A18}" type="presParOf" srcId="{A19A4480-1536-4F9A-A509-67C758042916}" destId="{EB945D83-2390-4D15-98A3-487A1AE9A4D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87FB13-7F8A-42B6-851C-ED313A9129A4}"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tr-TR"/>
        </a:p>
      </dgm:t>
    </dgm:pt>
    <dgm:pt modelId="{E28BB111-9259-4284-84AC-0DF95375F78A}">
      <dgm:prSet phldrT="[Metin]"/>
      <dgm:spPr/>
      <dgm:t>
        <a:bodyPr/>
        <a:lstStyle/>
        <a:p>
          <a:r>
            <a:rPr lang="tr-TR" dirty="0" smtClean="0"/>
            <a:t>Lirik Şiir</a:t>
          </a:r>
          <a:endParaRPr lang="tr-TR" dirty="0"/>
        </a:p>
      </dgm:t>
    </dgm:pt>
    <dgm:pt modelId="{862B6EBD-FF81-4BBB-AC15-9516DEF72528}" type="parTrans" cxnId="{BE9D23F5-72D0-4F97-9B39-0480E867A840}">
      <dgm:prSet/>
      <dgm:spPr/>
      <dgm:t>
        <a:bodyPr/>
        <a:lstStyle/>
        <a:p>
          <a:endParaRPr lang="tr-TR"/>
        </a:p>
      </dgm:t>
    </dgm:pt>
    <dgm:pt modelId="{FA442490-EC84-4F51-8517-C5FF580E0EC3}" type="sibTrans" cxnId="{BE9D23F5-72D0-4F97-9B39-0480E867A840}">
      <dgm:prSet/>
      <dgm:spPr/>
      <dgm:t>
        <a:bodyPr/>
        <a:lstStyle/>
        <a:p>
          <a:endParaRPr lang="tr-TR"/>
        </a:p>
      </dgm:t>
    </dgm:pt>
    <dgm:pt modelId="{62564521-7100-48A0-A9FA-8A9DCDD60426}">
      <dgm:prSet phldrT="[Metin]"/>
      <dgm:spPr/>
      <dgm:t>
        <a:bodyPr/>
        <a:lstStyle/>
        <a:p>
          <a:r>
            <a:rPr lang="tr-TR" dirty="0" smtClean="0"/>
            <a:t>Didaktik Şiir</a:t>
          </a:r>
          <a:endParaRPr lang="tr-TR" dirty="0"/>
        </a:p>
      </dgm:t>
    </dgm:pt>
    <dgm:pt modelId="{78DE7A3C-2B6F-4E06-9DB4-6AE6C9DD4879}" type="parTrans" cxnId="{4BBE2F2A-1CD8-414E-A9C8-AA913951C7DF}">
      <dgm:prSet/>
      <dgm:spPr/>
      <dgm:t>
        <a:bodyPr/>
        <a:lstStyle/>
        <a:p>
          <a:endParaRPr lang="tr-TR"/>
        </a:p>
      </dgm:t>
    </dgm:pt>
    <dgm:pt modelId="{C4293E55-B4A8-4467-BBF6-79C6FD28E1C9}" type="sibTrans" cxnId="{4BBE2F2A-1CD8-414E-A9C8-AA913951C7DF}">
      <dgm:prSet/>
      <dgm:spPr/>
      <dgm:t>
        <a:bodyPr/>
        <a:lstStyle/>
        <a:p>
          <a:endParaRPr lang="tr-TR"/>
        </a:p>
      </dgm:t>
    </dgm:pt>
    <dgm:pt modelId="{96A20C71-A758-4931-95F4-FAFDC42525BE}">
      <dgm:prSet phldrT="[Metin]"/>
      <dgm:spPr/>
      <dgm:t>
        <a:bodyPr/>
        <a:lstStyle/>
        <a:p>
          <a:r>
            <a:rPr lang="tr-TR" dirty="0" smtClean="0"/>
            <a:t>Satirik Şiir</a:t>
          </a:r>
          <a:endParaRPr lang="tr-TR" dirty="0"/>
        </a:p>
      </dgm:t>
    </dgm:pt>
    <dgm:pt modelId="{2B6FF748-0874-4C03-8D31-FB638DB2E01C}" type="parTrans" cxnId="{0F28C8EF-1AEA-446E-85C6-302BA0D23F89}">
      <dgm:prSet/>
      <dgm:spPr/>
      <dgm:t>
        <a:bodyPr/>
        <a:lstStyle/>
        <a:p>
          <a:endParaRPr lang="tr-TR"/>
        </a:p>
      </dgm:t>
    </dgm:pt>
    <dgm:pt modelId="{B268E971-2B7E-4D87-841E-7FB300A04B2F}" type="sibTrans" cxnId="{0F28C8EF-1AEA-446E-85C6-302BA0D23F89}">
      <dgm:prSet/>
      <dgm:spPr/>
      <dgm:t>
        <a:bodyPr/>
        <a:lstStyle/>
        <a:p>
          <a:endParaRPr lang="tr-TR"/>
        </a:p>
      </dgm:t>
    </dgm:pt>
    <dgm:pt modelId="{6685E724-855E-4B2A-A784-2622E68E4DED}">
      <dgm:prSet phldrT="[Metin]"/>
      <dgm:spPr/>
      <dgm:t>
        <a:bodyPr/>
        <a:lstStyle/>
        <a:p>
          <a:r>
            <a:rPr lang="tr-TR" dirty="0" smtClean="0"/>
            <a:t>Pastoral Şiir</a:t>
          </a:r>
          <a:endParaRPr lang="tr-TR" dirty="0"/>
        </a:p>
      </dgm:t>
    </dgm:pt>
    <dgm:pt modelId="{6EF7946B-72FE-4A0D-80B5-94E87D49B7D7}" type="parTrans" cxnId="{D17A7CBA-DB7A-4164-932E-0B91A4E86364}">
      <dgm:prSet/>
      <dgm:spPr/>
      <dgm:t>
        <a:bodyPr/>
        <a:lstStyle/>
        <a:p>
          <a:endParaRPr lang="tr-TR"/>
        </a:p>
      </dgm:t>
    </dgm:pt>
    <dgm:pt modelId="{F4FDC786-58C1-415F-A4E5-3757C8110F12}" type="sibTrans" cxnId="{D17A7CBA-DB7A-4164-932E-0B91A4E86364}">
      <dgm:prSet/>
      <dgm:spPr/>
      <dgm:t>
        <a:bodyPr/>
        <a:lstStyle/>
        <a:p>
          <a:endParaRPr lang="tr-TR"/>
        </a:p>
      </dgm:t>
    </dgm:pt>
    <dgm:pt modelId="{77C22F97-25B0-4AD3-965E-710D88F1D13F}">
      <dgm:prSet phldrT="[Metin]"/>
      <dgm:spPr/>
      <dgm:t>
        <a:bodyPr/>
        <a:lstStyle/>
        <a:p>
          <a:r>
            <a:rPr lang="tr-TR" dirty="0" smtClean="0"/>
            <a:t>Dramatik Şiir</a:t>
          </a:r>
          <a:endParaRPr lang="tr-TR" dirty="0"/>
        </a:p>
      </dgm:t>
    </dgm:pt>
    <dgm:pt modelId="{7D99E2BE-C14D-4841-BE5B-AA647B0B8C4A}" type="parTrans" cxnId="{5F999A93-C99A-48A9-B752-7D200B231D19}">
      <dgm:prSet/>
      <dgm:spPr/>
      <dgm:t>
        <a:bodyPr/>
        <a:lstStyle/>
        <a:p>
          <a:endParaRPr lang="tr-TR"/>
        </a:p>
      </dgm:t>
    </dgm:pt>
    <dgm:pt modelId="{AE0A9CE9-4107-457E-B834-958F4898BD77}" type="sibTrans" cxnId="{5F999A93-C99A-48A9-B752-7D200B231D19}">
      <dgm:prSet/>
      <dgm:spPr/>
      <dgm:t>
        <a:bodyPr/>
        <a:lstStyle/>
        <a:p>
          <a:endParaRPr lang="tr-TR"/>
        </a:p>
      </dgm:t>
    </dgm:pt>
    <dgm:pt modelId="{A0BA8922-EBB2-4E48-9436-5F16EAEB00DD}">
      <dgm:prSet phldrT="[Metin]"/>
      <dgm:spPr/>
      <dgm:t>
        <a:bodyPr/>
        <a:lstStyle/>
        <a:p>
          <a:r>
            <a:rPr lang="tr-TR" dirty="0" smtClean="0"/>
            <a:t>Epik Şiir</a:t>
          </a:r>
          <a:endParaRPr lang="tr-TR" dirty="0"/>
        </a:p>
      </dgm:t>
    </dgm:pt>
    <dgm:pt modelId="{98AAD7D2-5E68-4A6A-AB1F-E7A28F65D4D2}" type="parTrans" cxnId="{8975E0CE-7278-480D-B977-9F6680608CDE}">
      <dgm:prSet/>
      <dgm:spPr/>
      <dgm:t>
        <a:bodyPr/>
        <a:lstStyle/>
        <a:p>
          <a:endParaRPr lang="tr-TR"/>
        </a:p>
      </dgm:t>
    </dgm:pt>
    <dgm:pt modelId="{4F66E9B2-7646-42EB-82A5-5E0C9878E8EA}" type="sibTrans" cxnId="{8975E0CE-7278-480D-B977-9F6680608CDE}">
      <dgm:prSet/>
      <dgm:spPr/>
      <dgm:t>
        <a:bodyPr/>
        <a:lstStyle/>
        <a:p>
          <a:endParaRPr lang="tr-TR"/>
        </a:p>
      </dgm:t>
    </dgm:pt>
    <dgm:pt modelId="{A19A4480-1536-4F9A-A509-67C758042916}" type="pres">
      <dgm:prSet presAssocID="{7887FB13-7F8A-42B6-851C-ED313A9129A4}" presName="diagram" presStyleCnt="0">
        <dgm:presLayoutVars>
          <dgm:dir/>
          <dgm:resizeHandles val="exact"/>
        </dgm:presLayoutVars>
      </dgm:prSet>
      <dgm:spPr/>
      <dgm:t>
        <a:bodyPr/>
        <a:lstStyle/>
        <a:p>
          <a:endParaRPr lang="tr-TR"/>
        </a:p>
      </dgm:t>
    </dgm:pt>
    <dgm:pt modelId="{C862DB84-6A40-4F8D-9AE0-DEB6E1DE5CB5}" type="pres">
      <dgm:prSet presAssocID="{E28BB111-9259-4284-84AC-0DF95375F78A}" presName="node" presStyleLbl="node1" presStyleIdx="0" presStyleCnt="6">
        <dgm:presLayoutVars>
          <dgm:bulletEnabled val="1"/>
        </dgm:presLayoutVars>
      </dgm:prSet>
      <dgm:spPr/>
      <dgm:t>
        <a:bodyPr/>
        <a:lstStyle/>
        <a:p>
          <a:endParaRPr lang="tr-TR"/>
        </a:p>
      </dgm:t>
    </dgm:pt>
    <dgm:pt modelId="{5C9C4088-9B4C-4286-9DEE-8B82561BEF4A}" type="pres">
      <dgm:prSet presAssocID="{FA442490-EC84-4F51-8517-C5FF580E0EC3}" presName="sibTrans" presStyleCnt="0"/>
      <dgm:spPr/>
    </dgm:pt>
    <dgm:pt modelId="{EB945D83-2390-4D15-98A3-487A1AE9A4D2}" type="pres">
      <dgm:prSet presAssocID="{62564521-7100-48A0-A9FA-8A9DCDD60426}" presName="node" presStyleLbl="node1" presStyleIdx="1" presStyleCnt="6">
        <dgm:presLayoutVars>
          <dgm:bulletEnabled val="1"/>
        </dgm:presLayoutVars>
      </dgm:prSet>
      <dgm:spPr/>
      <dgm:t>
        <a:bodyPr/>
        <a:lstStyle/>
        <a:p>
          <a:endParaRPr lang="tr-TR"/>
        </a:p>
      </dgm:t>
    </dgm:pt>
    <dgm:pt modelId="{0E8EA485-516E-4D8B-B82A-2DA36EDB0129}" type="pres">
      <dgm:prSet presAssocID="{C4293E55-B4A8-4467-BBF6-79C6FD28E1C9}" presName="sibTrans" presStyleCnt="0"/>
      <dgm:spPr/>
    </dgm:pt>
    <dgm:pt modelId="{7E673E42-827D-4D96-849C-3405615716FB}" type="pres">
      <dgm:prSet presAssocID="{96A20C71-A758-4931-95F4-FAFDC42525BE}" presName="node" presStyleLbl="node1" presStyleIdx="2" presStyleCnt="6">
        <dgm:presLayoutVars>
          <dgm:bulletEnabled val="1"/>
        </dgm:presLayoutVars>
      </dgm:prSet>
      <dgm:spPr/>
      <dgm:t>
        <a:bodyPr/>
        <a:lstStyle/>
        <a:p>
          <a:endParaRPr lang="tr-TR"/>
        </a:p>
      </dgm:t>
    </dgm:pt>
    <dgm:pt modelId="{DA9D4429-A5E8-486A-B74E-8F225BB21BBD}" type="pres">
      <dgm:prSet presAssocID="{B268E971-2B7E-4D87-841E-7FB300A04B2F}" presName="sibTrans" presStyleCnt="0"/>
      <dgm:spPr/>
    </dgm:pt>
    <dgm:pt modelId="{31AFF807-EB57-4D75-8C56-B18A1B72400F}" type="pres">
      <dgm:prSet presAssocID="{6685E724-855E-4B2A-A784-2622E68E4DED}" presName="node" presStyleLbl="node1" presStyleIdx="3" presStyleCnt="6">
        <dgm:presLayoutVars>
          <dgm:bulletEnabled val="1"/>
        </dgm:presLayoutVars>
      </dgm:prSet>
      <dgm:spPr/>
      <dgm:t>
        <a:bodyPr/>
        <a:lstStyle/>
        <a:p>
          <a:endParaRPr lang="tr-TR"/>
        </a:p>
      </dgm:t>
    </dgm:pt>
    <dgm:pt modelId="{C6C4C1E9-CFB4-4CC4-A2E9-D2EA353B784E}" type="pres">
      <dgm:prSet presAssocID="{F4FDC786-58C1-415F-A4E5-3757C8110F12}" presName="sibTrans" presStyleCnt="0"/>
      <dgm:spPr/>
    </dgm:pt>
    <dgm:pt modelId="{E1269A6F-FD37-4947-9E34-065A388B9D36}" type="pres">
      <dgm:prSet presAssocID="{77C22F97-25B0-4AD3-965E-710D88F1D13F}" presName="node" presStyleLbl="node1" presStyleIdx="4" presStyleCnt="6">
        <dgm:presLayoutVars>
          <dgm:bulletEnabled val="1"/>
        </dgm:presLayoutVars>
      </dgm:prSet>
      <dgm:spPr/>
      <dgm:t>
        <a:bodyPr/>
        <a:lstStyle/>
        <a:p>
          <a:endParaRPr lang="tr-TR"/>
        </a:p>
      </dgm:t>
    </dgm:pt>
    <dgm:pt modelId="{21C53C8D-5B33-481F-AE9D-01BF5DF14329}" type="pres">
      <dgm:prSet presAssocID="{AE0A9CE9-4107-457E-B834-958F4898BD77}" presName="sibTrans" presStyleCnt="0"/>
      <dgm:spPr/>
    </dgm:pt>
    <dgm:pt modelId="{092A0D83-057A-4412-AFF9-4CD916355031}" type="pres">
      <dgm:prSet presAssocID="{A0BA8922-EBB2-4E48-9436-5F16EAEB00DD}" presName="node" presStyleLbl="node1" presStyleIdx="5" presStyleCnt="6">
        <dgm:presLayoutVars>
          <dgm:bulletEnabled val="1"/>
        </dgm:presLayoutVars>
      </dgm:prSet>
      <dgm:spPr/>
      <dgm:t>
        <a:bodyPr/>
        <a:lstStyle/>
        <a:p>
          <a:endParaRPr lang="tr-TR"/>
        </a:p>
      </dgm:t>
    </dgm:pt>
  </dgm:ptLst>
  <dgm:cxnLst>
    <dgm:cxn modelId="{D17A7CBA-DB7A-4164-932E-0B91A4E86364}" srcId="{7887FB13-7F8A-42B6-851C-ED313A9129A4}" destId="{6685E724-855E-4B2A-A784-2622E68E4DED}" srcOrd="3" destOrd="0" parTransId="{6EF7946B-72FE-4A0D-80B5-94E87D49B7D7}" sibTransId="{F4FDC786-58C1-415F-A4E5-3757C8110F12}"/>
    <dgm:cxn modelId="{62F27A13-ACBB-4986-AD88-40FA6AE1644C}" type="presOf" srcId="{7887FB13-7F8A-42B6-851C-ED313A9129A4}" destId="{A19A4480-1536-4F9A-A509-67C758042916}" srcOrd="0" destOrd="0" presId="urn:microsoft.com/office/officeart/2005/8/layout/default"/>
    <dgm:cxn modelId="{A5A86BB1-5BF4-4CA1-869D-DD4A6E4B6C1A}" type="presOf" srcId="{A0BA8922-EBB2-4E48-9436-5F16EAEB00DD}" destId="{092A0D83-057A-4412-AFF9-4CD916355031}" srcOrd="0" destOrd="0" presId="urn:microsoft.com/office/officeart/2005/8/layout/default"/>
    <dgm:cxn modelId="{0F28C8EF-1AEA-446E-85C6-302BA0D23F89}" srcId="{7887FB13-7F8A-42B6-851C-ED313A9129A4}" destId="{96A20C71-A758-4931-95F4-FAFDC42525BE}" srcOrd="2" destOrd="0" parTransId="{2B6FF748-0874-4C03-8D31-FB638DB2E01C}" sibTransId="{B268E971-2B7E-4D87-841E-7FB300A04B2F}"/>
    <dgm:cxn modelId="{7BEFE061-C386-4716-B3C5-76DEA3CB5E1B}" type="presOf" srcId="{62564521-7100-48A0-A9FA-8A9DCDD60426}" destId="{EB945D83-2390-4D15-98A3-487A1AE9A4D2}" srcOrd="0" destOrd="0" presId="urn:microsoft.com/office/officeart/2005/8/layout/default"/>
    <dgm:cxn modelId="{BE9D23F5-72D0-4F97-9B39-0480E867A840}" srcId="{7887FB13-7F8A-42B6-851C-ED313A9129A4}" destId="{E28BB111-9259-4284-84AC-0DF95375F78A}" srcOrd="0" destOrd="0" parTransId="{862B6EBD-FF81-4BBB-AC15-9516DEF72528}" sibTransId="{FA442490-EC84-4F51-8517-C5FF580E0EC3}"/>
    <dgm:cxn modelId="{4BBE2F2A-1CD8-414E-A9C8-AA913951C7DF}" srcId="{7887FB13-7F8A-42B6-851C-ED313A9129A4}" destId="{62564521-7100-48A0-A9FA-8A9DCDD60426}" srcOrd="1" destOrd="0" parTransId="{78DE7A3C-2B6F-4E06-9DB4-6AE6C9DD4879}" sibTransId="{C4293E55-B4A8-4467-BBF6-79C6FD28E1C9}"/>
    <dgm:cxn modelId="{A9B72B03-80FC-4A84-9579-4DF9C888554C}" type="presOf" srcId="{77C22F97-25B0-4AD3-965E-710D88F1D13F}" destId="{E1269A6F-FD37-4947-9E34-065A388B9D36}" srcOrd="0" destOrd="0" presId="urn:microsoft.com/office/officeart/2005/8/layout/default"/>
    <dgm:cxn modelId="{9293DE19-EEF5-4DB7-BA93-96AEC3FBEDBB}" type="presOf" srcId="{E28BB111-9259-4284-84AC-0DF95375F78A}" destId="{C862DB84-6A40-4F8D-9AE0-DEB6E1DE5CB5}" srcOrd="0" destOrd="0" presId="urn:microsoft.com/office/officeart/2005/8/layout/default"/>
    <dgm:cxn modelId="{8975E0CE-7278-480D-B977-9F6680608CDE}" srcId="{7887FB13-7F8A-42B6-851C-ED313A9129A4}" destId="{A0BA8922-EBB2-4E48-9436-5F16EAEB00DD}" srcOrd="5" destOrd="0" parTransId="{98AAD7D2-5E68-4A6A-AB1F-E7A28F65D4D2}" sibTransId="{4F66E9B2-7646-42EB-82A5-5E0C9878E8EA}"/>
    <dgm:cxn modelId="{13F21F60-5F5C-47BA-8A9E-36BBBA009B1D}" type="presOf" srcId="{6685E724-855E-4B2A-A784-2622E68E4DED}" destId="{31AFF807-EB57-4D75-8C56-B18A1B72400F}" srcOrd="0" destOrd="0" presId="urn:microsoft.com/office/officeart/2005/8/layout/default"/>
    <dgm:cxn modelId="{5F999A93-C99A-48A9-B752-7D200B231D19}" srcId="{7887FB13-7F8A-42B6-851C-ED313A9129A4}" destId="{77C22F97-25B0-4AD3-965E-710D88F1D13F}" srcOrd="4" destOrd="0" parTransId="{7D99E2BE-C14D-4841-BE5B-AA647B0B8C4A}" sibTransId="{AE0A9CE9-4107-457E-B834-958F4898BD77}"/>
    <dgm:cxn modelId="{D28B002D-7331-4156-9651-3E3EACA8CE51}" type="presOf" srcId="{96A20C71-A758-4931-95F4-FAFDC42525BE}" destId="{7E673E42-827D-4D96-849C-3405615716FB}" srcOrd="0" destOrd="0" presId="urn:microsoft.com/office/officeart/2005/8/layout/default"/>
    <dgm:cxn modelId="{4EAED634-9C8A-4A10-8B0A-6F0C8589E2DF}" type="presParOf" srcId="{A19A4480-1536-4F9A-A509-67C758042916}" destId="{C862DB84-6A40-4F8D-9AE0-DEB6E1DE5CB5}" srcOrd="0" destOrd="0" presId="urn:microsoft.com/office/officeart/2005/8/layout/default"/>
    <dgm:cxn modelId="{3173E86A-F283-47D2-B5DE-4C22027BBEDE}" type="presParOf" srcId="{A19A4480-1536-4F9A-A509-67C758042916}" destId="{5C9C4088-9B4C-4286-9DEE-8B82561BEF4A}" srcOrd="1" destOrd="0" presId="urn:microsoft.com/office/officeart/2005/8/layout/default"/>
    <dgm:cxn modelId="{8FF56C31-0319-4D64-8319-4695C2B29A18}" type="presParOf" srcId="{A19A4480-1536-4F9A-A509-67C758042916}" destId="{EB945D83-2390-4D15-98A3-487A1AE9A4D2}" srcOrd="2" destOrd="0" presId="urn:microsoft.com/office/officeart/2005/8/layout/default"/>
    <dgm:cxn modelId="{5DB42050-DF15-4F88-A63A-031A4C02E715}" type="presParOf" srcId="{A19A4480-1536-4F9A-A509-67C758042916}" destId="{0E8EA485-516E-4D8B-B82A-2DA36EDB0129}" srcOrd="3" destOrd="0" presId="urn:microsoft.com/office/officeart/2005/8/layout/default"/>
    <dgm:cxn modelId="{D1E7DAA5-9842-4B35-8F94-1BE4C185B743}" type="presParOf" srcId="{A19A4480-1536-4F9A-A509-67C758042916}" destId="{7E673E42-827D-4D96-849C-3405615716FB}" srcOrd="4" destOrd="0" presId="urn:microsoft.com/office/officeart/2005/8/layout/default"/>
    <dgm:cxn modelId="{E3593C86-9128-4393-85D8-C548898BD50A}" type="presParOf" srcId="{A19A4480-1536-4F9A-A509-67C758042916}" destId="{DA9D4429-A5E8-486A-B74E-8F225BB21BBD}" srcOrd="5" destOrd="0" presId="urn:microsoft.com/office/officeart/2005/8/layout/default"/>
    <dgm:cxn modelId="{125F4E82-A39F-4B93-B9FB-5F1D380DF46D}" type="presParOf" srcId="{A19A4480-1536-4F9A-A509-67C758042916}" destId="{31AFF807-EB57-4D75-8C56-B18A1B72400F}" srcOrd="6" destOrd="0" presId="urn:microsoft.com/office/officeart/2005/8/layout/default"/>
    <dgm:cxn modelId="{AA360474-9639-4D74-9A8F-618D9EA87648}" type="presParOf" srcId="{A19A4480-1536-4F9A-A509-67C758042916}" destId="{C6C4C1E9-CFB4-4CC4-A2E9-D2EA353B784E}" srcOrd="7" destOrd="0" presId="urn:microsoft.com/office/officeart/2005/8/layout/default"/>
    <dgm:cxn modelId="{D4356049-909C-41D0-968A-E7A1F8BF22F4}" type="presParOf" srcId="{A19A4480-1536-4F9A-A509-67C758042916}" destId="{E1269A6F-FD37-4947-9E34-065A388B9D36}" srcOrd="8" destOrd="0" presId="urn:microsoft.com/office/officeart/2005/8/layout/default"/>
    <dgm:cxn modelId="{6BC1E4FE-CA14-4CD7-BD04-DE1247F5DAF2}" type="presParOf" srcId="{A19A4480-1536-4F9A-A509-67C758042916}" destId="{21C53C8D-5B33-481F-AE9D-01BF5DF14329}" srcOrd="9" destOrd="0" presId="urn:microsoft.com/office/officeart/2005/8/layout/default"/>
    <dgm:cxn modelId="{C1413E77-D013-4BC0-99DF-02E640846F46}" type="presParOf" srcId="{A19A4480-1536-4F9A-A509-67C758042916}" destId="{092A0D83-057A-4412-AFF9-4CD916355031}"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2DB84-6A40-4F8D-9AE0-DEB6E1DE5CB5}">
      <dsp:nvSpPr>
        <dsp:cNvPr id="0" name=""/>
        <dsp:cNvSpPr/>
      </dsp:nvSpPr>
      <dsp:spPr>
        <a:xfrm>
          <a:off x="949" y="229213"/>
          <a:ext cx="3701816" cy="22210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tr-TR" sz="6500" kern="1200" dirty="0" smtClean="0"/>
            <a:t>Biçim</a:t>
          </a:r>
          <a:endParaRPr lang="tr-TR" sz="6500" kern="1200" dirty="0"/>
        </a:p>
      </dsp:txBody>
      <dsp:txXfrm>
        <a:off x="949" y="229213"/>
        <a:ext cx="3701816" cy="2221089"/>
      </dsp:txXfrm>
    </dsp:sp>
    <dsp:sp modelId="{EB945D83-2390-4D15-98A3-487A1AE9A4D2}">
      <dsp:nvSpPr>
        <dsp:cNvPr id="0" name=""/>
        <dsp:cNvSpPr/>
      </dsp:nvSpPr>
      <dsp:spPr>
        <a:xfrm>
          <a:off x="4072946" y="229213"/>
          <a:ext cx="3701816" cy="222108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tr-TR" sz="6500" kern="1200" dirty="0" smtClean="0"/>
            <a:t>İçerik</a:t>
          </a:r>
          <a:endParaRPr lang="tr-TR" sz="6500" kern="1200" dirty="0"/>
        </a:p>
      </dsp:txBody>
      <dsp:txXfrm>
        <a:off x="4072946" y="229213"/>
        <a:ext cx="3701816" cy="2221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2DB84-6A40-4F8D-9AE0-DEB6E1DE5CB5}">
      <dsp:nvSpPr>
        <dsp:cNvPr id="0" name=""/>
        <dsp:cNvSpPr/>
      </dsp:nvSpPr>
      <dsp:spPr>
        <a:xfrm>
          <a:off x="595327" y="2168"/>
          <a:ext cx="2057830" cy="12346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tr-TR" sz="3400" kern="1200" dirty="0" smtClean="0"/>
            <a:t>Lirik Şiir</a:t>
          </a:r>
          <a:endParaRPr lang="tr-TR" sz="3400" kern="1200" dirty="0"/>
        </a:p>
      </dsp:txBody>
      <dsp:txXfrm>
        <a:off x="595327" y="2168"/>
        <a:ext cx="2057830" cy="1234698"/>
      </dsp:txXfrm>
    </dsp:sp>
    <dsp:sp modelId="{EB945D83-2390-4D15-98A3-487A1AE9A4D2}">
      <dsp:nvSpPr>
        <dsp:cNvPr id="0" name=""/>
        <dsp:cNvSpPr/>
      </dsp:nvSpPr>
      <dsp:spPr>
        <a:xfrm>
          <a:off x="2858940" y="2168"/>
          <a:ext cx="2057830" cy="123469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tr-TR" sz="3400" kern="1200" dirty="0" smtClean="0"/>
            <a:t>Didaktik Şiir</a:t>
          </a:r>
          <a:endParaRPr lang="tr-TR" sz="3400" kern="1200" dirty="0"/>
        </a:p>
      </dsp:txBody>
      <dsp:txXfrm>
        <a:off x="2858940" y="2168"/>
        <a:ext cx="2057830" cy="1234698"/>
      </dsp:txXfrm>
    </dsp:sp>
    <dsp:sp modelId="{7E673E42-827D-4D96-849C-3405615716FB}">
      <dsp:nvSpPr>
        <dsp:cNvPr id="0" name=""/>
        <dsp:cNvSpPr/>
      </dsp:nvSpPr>
      <dsp:spPr>
        <a:xfrm>
          <a:off x="5122554" y="2168"/>
          <a:ext cx="2057830" cy="123469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tr-TR" sz="3400" kern="1200" dirty="0" smtClean="0"/>
            <a:t>Satirik Şiir</a:t>
          </a:r>
          <a:endParaRPr lang="tr-TR" sz="3400" kern="1200" dirty="0"/>
        </a:p>
      </dsp:txBody>
      <dsp:txXfrm>
        <a:off x="5122554" y="2168"/>
        <a:ext cx="2057830" cy="1234698"/>
      </dsp:txXfrm>
    </dsp:sp>
    <dsp:sp modelId="{31AFF807-EB57-4D75-8C56-B18A1B72400F}">
      <dsp:nvSpPr>
        <dsp:cNvPr id="0" name=""/>
        <dsp:cNvSpPr/>
      </dsp:nvSpPr>
      <dsp:spPr>
        <a:xfrm>
          <a:off x="595327" y="1442649"/>
          <a:ext cx="2057830" cy="123469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tr-TR" sz="3400" kern="1200" dirty="0" smtClean="0"/>
            <a:t>Pastoral Şiir</a:t>
          </a:r>
          <a:endParaRPr lang="tr-TR" sz="3400" kern="1200" dirty="0"/>
        </a:p>
      </dsp:txBody>
      <dsp:txXfrm>
        <a:off x="595327" y="1442649"/>
        <a:ext cx="2057830" cy="1234698"/>
      </dsp:txXfrm>
    </dsp:sp>
    <dsp:sp modelId="{E1269A6F-FD37-4947-9E34-065A388B9D36}">
      <dsp:nvSpPr>
        <dsp:cNvPr id="0" name=""/>
        <dsp:cNvSpPr/>
      </dsp:nvSpPr>
      <dsp:spPr>
        <a:xfrm>
          <a:off x="2858940" y="1442649"/>
          <a:ext cx="2057830" cy="1234698"/>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tr-TR" sz="3400" kern="1200" dirty="0" smtClean="0"/>
            <a:t>Dramatik Şiir</a:t>
          </a:r>
          <a:endParaRPr lang="tr-TR" sz="3400" kern="1200" dirty="0"/>
        </a:p>
      </dsp:txBody>
      <dsp:txXfrm>
        <a:off x="2858940" y="1442649"/>
        <a:ext cx="2057830" cy="1234698"/>
      </dsp:txXfrm>
    </dsp:sp>
    <dsp:sp modelId="{092A0D83-057A-4412-AFF9-4CD916355031}">
      <dsp:nvSpPr>
        <dsp:cNvPr id="0" name=""/>
        <dsp:cNvSpPr/>
      </dsp:nvSpPr>
      <dsp:spPr>
        <a:xfrm>
          <a:off x="5122554" y="1442649"/>
          <a:ext cx="2057830" cy="12346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tr-TR" sz="3400" kern="1200" dirty="0" smtClean="0"/>
            <a:t>Epik Şiir</a:t>
          </a:r>
          <a:endParaRPr lang="tr-TR" sz="3400" kern="1200" dirty="0"/>
        </a:p>
      </dsp:txBody>
      <dsp:txXfrm>
        <a:off x="5122554" y="1442649"/>
        <a:ext cx="2057830" cy="123469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ANLATIM TÜRLERİ </a:t>
            </a:r>
            <a:r>
              <a:rPr lang="tr-TR" dirty="0"/>
              <a:t>3</a:t>
            </a:r>
            <a:endParaRPr lang="tr-TR" dirty="0"/>
          </a:p>
        </p:txBody>
      </p:sp>
      <p:sp>
        <p:nvSpPr>
          <p:cNvPr id="5" name="Alt Başlık 4"/>
          <p:cNvSpPr>
            <a:spLocks noGrp="1"/>
          </p:cNvSpPr>
          <p:nvPr>
            <p:ph type="subTitle" idx="1"/>
          </p:nvPr>
        </p:nvSpPr>
        <p:spPr/>
        <p:txBody>
          <a:bodyPr/>
          <a:lstStyle/>
          <a:p>
            <a:r>
              <a:rPr lang="tr-TR" dirty="0" smtClean="0"/>
              <a:t>ŞİİR</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Şiir (1)</a:t>
            </a:r>
            <a:endParaRPr lang="tr-TR" dirty="0"/>
          </a:p>
        </p:txBody>
      </p:sp>
      <p:sp>
        <p:nvSpPr>
          <p:cNvPr id="3" name="İçerik Yer Tutucusu 2"/>
          <p:cNvSpPr>
            <a:spLocks noGrp="1"/>
          </p:cNvSpPr>
          <p:nvPr>
            <p:ph idx="1"/>
          </p:nvPr>
        </p:nvSpPr>
        <p:spPr/>
        <p:txBody>
          <a:bodyPr/>
          <a:lstStyle/>
          <a:p>
            <a:endParaRPr lang="tr-TR"/>
          </a:p>
        </p:txBody>
      </p:sp>
      <p:pic>
        <p:nvPicPr>
          <p:cNvPr id="4" name="Picture 6" descr="Mimoza ne anlama geliyor?">
            <a:extLst>
              <a:ext uri="{FF2B5EF4-FFF2-40B4-BE49-F238E27FC236}">
                <a16:creationId xmlns:a16="http://schemas.microsoft.com/office/drawing/2014/main" id="{7C53FF22-CF72-4E70-83E2-FD498C3B8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8745" y="1694208"/>
            <a:ext cx="6885055" cy="5163792"/>
          </a:xfrm>
          <a:prstGeom prst="rect">
            <a:avLst/>
          </a:prstGeom>
          <a:noFill/>
          <a:extLst>
            <a:ext uri="{909E8E84-426E-40DD-AFC4-6F175D3DCCD1}">
              <a14:hiddenFill xmlns:a14="http://schemas.microsoft.com/office/drawing/2010/main">
                <a:solidFill>
                  <a:srgbClr val="FFFFFF"/>
                </a:solidFill>
              </a14:hiddenFill>
            </a:ext>
          </a:extLst>
        </p:spPr>
      </p:pic>
      <p:pic>
        <p:nvPicPr>
          <p:cNvPr id="5" name="İçerik Yer Tutucusu 6">
            <a:extLst>
              <a:ext uri="{FF2B5EF4-FFF2-40B4-BE49-F238E27FC236}">
                <a16:creationId xmlns:a16="http://schemas.microsoft.com/office/drawing/2014/main" id="{A1FB60A6-6AAC-4D73-A952-597809851472}"/>
              </a:ext>
            </a:extLst>
          </p:cNvPr>
          <p:cNvPicPr>
            <a:picLocks noChangeAspect="1"/>
          </p:cNvPicPr>
          <p:nvPr/>
        </p:nvPicPr>
        <p:blipFill>
          <a:blip r:embed="rId3"/>
          <a:stretch>
            <a:fillRect/>
          </a:stretch>
        </p:blipFill>
        <p:spPr>
          <a:xfrm>
            <a:off x="1902499" y="1669774"/>
            <a:ext cx="3701532" cy="5163792"/>
          </a:xfrm>
          <a:prstGeom prst="rect">
            <a:avLst/>
          </a:prstGeom>
        </p:spPr>
      </p:pic>
    </p:spTree>
    <p:extLst>
      <p:ext uri="{BB962C8B-B14F-4D97-AF65-F5344CB8AC3E}">
        <p14:creationId xmlns:p14="http://schemas.microsoft.com/office/powerpoint/2010/main" val="2781774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(2)</a:t>
            </a:r>
            <a:endParaRPr lang="tr-TR" dirty="0"/>
          </a:p>
        </p:txBody>
      </p:sp>
      <p:sp>
        <p:nvSpPr>
          <p:cNvPr id="3" name="İçerik Yer Tutucusu 2"/>
          <p:cNvSpPr>
            <a:spLocks noGrp="1"/>
          </p:cNvSpPr>
          <p:nvPr>
            <p:ph idx="1"/>
          </p:nvPr>
        </p:nvSpPr>
        <p:spPr/>
        <p:txBody>
          <a:bodyPr/>
          <a:lstStyle/>
          <a:p>
            <a:r>
              <a:rPr lang="tr-TR" dirty="0"/>
              <a:t>Geçmişi çok eskilere uzanan, her ulusun kültürü içinde önemli bir yer tutan şiir, pek çok dilin eski dönemlerine, ilk yazılı ürünlerine kadar uzanmakta, dilden dile aktarılan örnekleriyle, destanlarla sözlü olarak karşımıza çıkmaktadır. </a:t>
            </a:r>
          </a:p>
          <a:p>
            <a:r>
              <a:rPr lang="tr-TR" dirty="0"/>
              <a:t>Şiir bu yönüyle en eski edebiyat türüdür; bir başka deyişle edebiyatı yaratan şiirdir. </a:t>
            </a:r>
          </a:p>
          <a:p>
            <a:r>
              <a:rPr lang="tr-TR" dirty="0"/>
              <a:t>Tarih içindeki gelişimine, aldığı biçimlere, bugüne ulaşan ayırıcı özelliklerine baktığımızda; onun, -açık ya da örtük olarak- sözü daha güzel, daha özlü, daha etkili, daha kalıcı söyleme isteğiyle doğduğu söylenebilir. </a:t>
            </a:r>
          </a:p>
          <a:p>
            <a:endParaRPr lang="tr-TR" dirty="0"/>
          </a:p>
        </p:txBody>
      </p:sp>
    </p:spTree>
    <p:extLst>
      <p:ext uri="{BB962C8B-B14F-4D97-AF65-F5344CB8AC3E}">
        <p14:creationId xmlns:p14="http://schemas.microsoft.com/office/powerpoint/2010/main" val="957114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(3)</a:t>
            </a:r>
            <a:endParaRPr lang="tr-TR" dirty="0"/>
          </a:p>
        </p:txBody>
      </p:sp>
      <p:sp>
        <p:nvSpPr>
          <p:cNvPr id="3" name="İçerik Yer Tutucusu 2"/>
          <p:cNvSpPr>
            <a:spLocks noGrp="1"/>
          </p:cNvSpPr>
          <p:nvPr>
            <p:ph idx="1"/>
          </p:nvPr>
        </p:nvSpPr>
        <p:spPr/>
        <p:txBody>
          <a:bodyPr/>
          <a:lstStyle/>
          <a:p>
            <a:r>
              <a:rPr lang="tr-TR" dirty="0"/>
              <a:t>Şiirin, müzikle eş zamanlı ve iç içe ortaya çıktığı düşünülmektedir. Bu, kesin bir bilgi değilse de iki sanat türü arasında çok yakın ilişkilerin olduğu yadsınamaz. </a:t>
            </a:r>
            <a:endParaRPr lang="tr-TR" dirty="0" smtClean="0"/>
          </a:p>
          <a:p>
            <a:r>
              <a:rPr lang="tr-TR" dirty="0" smtClean="0"/>
              <a:t>İnsan </a:t>
            </a:r>
            <a:r>
              <a:rPr lang="tr-TR" dirty="0"/>
              <a:t>doğasındaki yaratıcılık dürtüsü; ses ve sözde bir seçime gidip bunlara, bilinenin, alışılmışın dışında bir biçim verme isteğini böylesi sanatsal edimlere dönüştürmüştür. </a:t>
            </a:r>
            <a:endParaRPr lang="tr-TR" dirty="0" smtClean="0"/>
          </a:p>
          <a:p>
            <a:r>
              <a:rPr lang="tr-TR" dirty="0" smtClean="0"/>
              <a:t>Sanatsal </a:t>
            </a:r>
            <a:r>
              <a:rPr lang="tr-TR" dirty="0"/>
              <a:t>yaratıcılık, en başından beri, mevcut olandan soyutlamalar yapmaya ve bu soyutlamalardan bir bireşime varmaya dayanmaktadır</a:t>
            </a:r>
          </a:p>
        </p:txBody>
      </p:sp>
    </p:spTree>
    <p:extLst>
      <p:ext uri="{BB962C8B-B14F-4D97-AF65-F5344CB8AC3E}">
        <p14:creationId xmlns:p14="http://schemas.microsoft.com/office/powerpoint/2010/main" val="4132234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(4)</a:t>
            </a:r>
            <a:endParaRPr lang="tr-TR" dirty="0"/>
          </a:p>
        </p:txBody>
      </p:sp>
      <p:sp>
        <p:nvSpPr>
          <p:cNvPr id="3" name="İçerik Yer Tutucusu 2"/>
          <p:cNvSpPr>
            <a:spLocks noGrp="1"/>
          </p:cNvSpPr>
          <p:nvPr>
            <p:ph idx="1"/>
          </p:nvPr>
        </p:nvSpPr>
        <p:spPr/>
        <p:txBody>
          <a:bodyPr/>
          <a:lstStyle/>
          <a:p>
            <a:r>
              <a:rPr lang="tr-TR" dirty="0"/>
              <a:t>Sözlüklerde, genellikle, “zengin sembollerle, ritimli sözlerle, seslerin uyumlu kullanımıyla ortaya çıkan, hece ve durak bakımından denk ve kendi başına bir bütün olan edebî anlatım biçimi” olarak tanımlanan şiir; bu yöndeki bütün çabaları eksik kalmaya mahkûm bırakan örnek çeşitliliğine ve devingen bir doğaya sahiptir. </a:t>
            </a:r>
          </a:p>
          <a:p>
            <a:r>
              <a:rPr lang="tr-TR" dirty="0"/>
              <a:t>Şiir için yapılmaya çalışılan her tanım; sınırlı bir bakışın, onun ancak bir ya da birkaç yönünü görmesine dayanabilir. Melih Cevdet Anday’ın dediği gibi «</a:t>
            </a:r>
            <a:r>
              <a:rPr lang="tr-TR" dirty="0">
                <a:solidFill>
                  <a:srgbClr val="7030A0"/>
                </a:solidFill>
              </a:rPr>
              <a:t>Tanım akıl işidir. Şiir ise akıl dışıdır</a:t>
            </a:r>
            <a:r>
              <a:rPr lang="tr-TR" dirty="0"/>
              <a:t>.»</a:t>
            </a:r>
          </a:p>
        </p:txBody>
      </p:sp>
    </p:spTree>
    <p:extLst>
      <p:ext uri="{BB962C8B-B14F-4D97-AF65-F5344CB8AC3E}">
        <p14:creationId xmlns:p14="http://schemas.microsoft.com/office/powerpoint/2010/main" val="627364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Şiir (5)</a:t>
            </a:r>
            <a:endParaRPr lang="tr-TR" dirty="0"/>
          </a:p>
        </p:txBody>
      </p:sp>
      <p:sp>
        <p:nvSpPr>
          <p:cNvPr id="3" name="İçerik Yer Tutucusu 2"/>
          <p:cNvSpPr>
            <a:spLocks noGrp="1"/>
          </p:cNvSpPr>
          <p:nvPr>
            <p:ph idx="1"/>
          </p:nvPr>
        </p:nvSpPr>
        <p:spPr/>
        <p:txBody>
          <a:bodyPr/>
          <a:lstStyle/>
          <a:p>
            <a:r>
              <a:rPr lang="tr-TR" dirty="0"/>
              <a:t>Şiir, kendisine getirilen tanım ve sınırlamaları yıkarak, hatta bunları </a:t>
            </a:r>
            <a:r>
              <a:rPr lang="tr-TR" dirty="0" err="1"/>
              <a:t>yanlışlayacak</a:t>
            </a:r>
            <a:r>
              <a:rPr lang="tr-TR" dirty="0"/>
              <a:t> örnekler ortaya koyarak ilerler. </a:t>
            </a:r>
            <a:endParaRPr lang="tr-TR" dirty="0" smtClean="0"/>
          </a:p>
          <a:p>
            <a:r>
              <a:rPr lang="tr-TR" dirty="0" smtClean="0"/>
              <a:t>Dolayısıyla </a:t>
            </a:r>
            <a:r>
              <a:rPr lang="tr-TR" dirty="0"/>
              <a:t>bu bağlamda yapılacak her açıklama, her saptama ancak geçmişe ya da mevcut örneklere göre olabilir; bugünün farklı anlayışlarını ve geleceği bağlamaz. </a:t>
            </a:r>
            <a:endParaRPr lang="tr-TR" dirty="0" smtClean="0"/>
          </a:p>
          <a:p>
            <a:r>
              <a:rPr lang="tr-TR" dirty="0" smtClean="0"/>
              <a:t>O </a:t>
            </a:r>
            <a:r>
              <a:rPr lang="tr-TR" dirty="0"/>
              <a:t>nedenle, bunlar birer kural olarak algılanmamalıdır. </a:t>
            </a:r>
            <a:endParaRPr lang="tr-TR" dirty="0" smtClean="0"/>
          </a:p>
          <a:p>
            <a:r>
              <a:rPr lang="tr-TR" dirty="0" smtClean="0"/>
              <a:t>Denilebilir </a:t>
            </a:r>
            <a:r>
              <a:rPr lang="tr-TR" dirty="0"/>
              <a:t>ki şiirin ne olduğuna ya da nasıl olması gerektiğine ilişkin bilgi ve düşüncelerimiz büyük oranda sezgiseldir. Bu sezgi, şiiri şiirden öğrenme yoluyla belirir ve gelişir.</a:t>
            </a:r>
          </a:p>
          <a:p>
            <a:endParaRPr lang="tr-TR" dirty="0"/>
          </a:p>
        </p:txBody>
      </p:sp>
    </p:spTree>
    <p:extLst>
      <p:ext uri="{BB962C8B-B14F-4D97-AF65-F5344CB8AC3E}">
        <p14:creationId xmlns:p14="http://schemas.microsoft.com/office/powerpoint/2010/main" val="413293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(6)</a:t>
            </a:r>
            <a:endParaRPr lang="tr-TR" dirty="0"/>
          </a:p>
        </p:txBody>
      </p:sp>
      <p:sp>
        <p:nvSpPr>
          <p:cNvPr id="3" name="İçerik Yer Tutucusu 2"/>
          <p:cNvSpPr>
            <a:spLocks noGrp="1"/>
          </p:cNvSpPr>
          <p:nvPr>
            <p:ph idx="1"/>
          </p:nvPr>
        </p:nvSpPr>
        <p:spPr/>
        <p:txBody>
          <a:bodyPr/>
          <a:lstStyle/>
          <a:p>
            <a:r>
              <a:rPr lang="tr-TR" dirty="0"/>
              <a:t>Yine de şiiri tanımlayacak olursak şunları söyleyebiliriz: </a:t>
            </a:r>
          </a:p>
          <a:p>
            <a:r>
              <a:rPr lang="tr-TR" dirty="0"/>
              <a:t>«Şiir gerek içerik, öz, gerekse söze dönüştürme, sunuluş açısından özgün, etkilemeye, duygulandırmaya yönelik, yaratı niteliği taşıyan bir söz sanatı ürünüdür.» (Doğan Aksan)</a:t>
            </a:r>
          </a:p>
          <a:p>
            <a:r>
              <a:rPr lang="tr-TR" dirty="0"/>
              <a:t>«</a:t>
            </a:r>
            <a:r>
              <a:rPr lang="tr-TR" dirty="0">
                <a:solidFill>
                  <a:srgbClr val="7030A0"/>
                </a:solidFill>
              </a:rPr>
              <a:t>Şiir bilinen sözcüklerle, bilinmeyen imgeler yaratmaktır.» </a:t>
            </a:r>
            <a:endParaRPr lang="tr-TR" dirty="0" smtClean="0">
              <a:solidFill>
                <a:srgbClr val="7030A0"/>
              </a:solidFill>
            </a:endParaRPr>
          </a:p>
          <a:p>
            <a:pPr lvl="1"/>
            <a:r>
              <a:rPr lang="tr-TR" dirty="0" smtClean="0">
                <a:solidFill>
                  <a:srgbClr val="C00000"/>
                </a:solidFill>
              </a:rPr>
              <a:t>(</a:t>
            </a:r>
            <a:r>
              <a:rPr lang="tr-TR" dirty="0">
                <a:solidFill>
                  <a:srgbClr val="C00000"/>
                </a:solidFill>
              </a:rPr>
              <a:t>Melih Cevdet Anday</a:t>
            </a:r>
            <a:r>
              <a:rPr lang="tr-TR" dirty="0" smtClean="0">
                <a:solidFill>
                  <a:srgbClr val="C00000"/>
                </a:solidFill>
              </a:rPr>
              <a:t>)</a:t>
            </a:r>
            <a:endParaRPr lang="tr-TR" dirty="0">
              <a:solidFill>
                <a:srgbClr val="C00000"/>
              </a:solidFill>
            </a:endParaRPr>
          </a:p>
        </p:txBody>
      </p:sp>
    </p:spTree>
    <p:extLst>
      <p:ext uri="{BB962C8B-B14F-4D97-AF65-F5344CB8AC3E}">
        <p14:creationId xmlns:p14="http://schemas.microsoft.com/office/powerpoint/2010/main" val="276761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Şiir (6)</a:t>
            </a:r>
            <a:endParaRPr lang="tr-TR" dirty="0"/>
          </a:p>
        </p:txBody>
      </p:sp>
      <p:sp>
        <p:nvSpPr>
          <p:cNvPr id="3" name="İçerik Yer Tutucusu 2"/>
          <p:cNvSpPr>
            <a:spLocks noGrp="1"/>
          </p:cNvSpPr>
          <p:nvPr>
            <p:ph idx="1"/>
          </p:nvPr>
        </p:nvSpPr>
        <p:spPr/>
        <p:txBody>
          <a:bodyPr/>
          <a:lstStyle/>
          <a:p>
            <a:r>
              <a:rPr lang="tr-TR" dirty="0"/>
              <a:t>Dilin temel işlevi olan “iletişim” açısından bakıldığında, şiir dili üzerinden “estetik </a:t>
            </a:r>
            <a:r>
              <a:rPr lang="tr-TR" dirty="0" err="1"/>
              <a:t>iletişim”in</a:t>
            </a:r>
            <a:r>
              <a:rPr lang="tr-TR" dirty="0"/>
              <a:t> sağlandığını söyleyebiliriz. </a:t>
            </a:r>
            <a:endParaRPr lang="tr-TR" dirty="0" smtClean="0"/>
          </a:p>
          <a:p>
            <a:r>
              <a:rPr lang="tr-TR" dirty="0" smtClean="0"/>
              <a:t>Edebî </a:t>
            </a:r>
            <a:r>
              <a:rPr lang="tr-TR" dirty="0"/>
              <a:t>sanatlarla, ses ve ritim ögeleriyle, özgün anlatım yollarıyla estetik bir boyuta taşınan dil; </a:t>
            </a:r>
            <a:r>
              <a:rPr lang="tr-TR" dirty="0" err="1"/>
              <a:t>alımlayıcıda</a:t>
            </a:r>
            <a:r>
              <a:rPr lang="tr-TR" dirty="0"/>
              <a:t> bunların karşılık bulması oranında kendine özgü bir iletişim ortamı da yaratmış olur. </a:t>
            </a:r>
            <a:endParaRPr lang="tr-TR" dirty="0" smtClean="0"/>
          </a:p>
          <a:p>
            <a:r>
              <a:rPr lang="tr-TR" dirty="0" smtClean="0"/>
              <a:t>İmge </a:t>
            </a:r>
            <a:r>
              <a:rPr lang="tr-TR" dirty="0"/>
              <a:t>ve simgelerin anlamlandırılması, okurun yaratıcılığını da harekete geçirerek ona estetik bir haz verir. </a:t>
            </a:r>
          </a:p>
          <a:p>
            <a:endParaRPr lang="tr-TR" dirty="0"/>
          </a:p>
        </p:txBody>
      </p:sp>
    </p:spTree>
    <p:extLst>
      <p:ext uri="{BB962C8B-B14F-4D97-AF65-F5344CB8AC3E}">
        <p14:creationId xmlns:p14="http://schemas.microsoft.com/office/powerpoint/2010/main" val="835871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Şiir (7)</a:t>
            </a:r>
            <a:endParaRPr lang="tr-TR" dirty="0"/>
          </a:p>
        </p:txBody>
      </p:sp>
      <p:sp>
        <p:nvSpPr>
          <p:cNvPr id="3" name="İçerik Yer Tutucusu 2"/>
          <p:cNvSpPr>
            <a:spLocks noGrp="1"/>
          </p:cNvSpPr>
          <p:nvPr>
            <p:ph idx="1"/>
          </p:nvPr>
        </p:nvSpPr>
        <p:spPr/>
        <p:txBody>
          <a:bodyPr>
            <a:normAutofit fontScale="92500" lnSpcReduction="20000"/>
          </a:bodyPr>
          <a:lstStyle/>
          <a:p>
            <a:r>
              <a:rPr lang="tr-TR" dirty="0"/>
              <a:t>İmge, şairin çeşitli duyularını kullanarak algıladıklarıyla oluşturduğu ve şiirine yansıttığı izlenimler ve görüntülerdir. </a:t>
            </a:r>
          </a:p>
          <a:p>
            <a:r>
              <a:rPr lang="tr-TR" dirty="0"/>
              <a:t>Bir başka deyişle, anlatılmak isteneni anıştıran, çağrıştıran bir tasarım, bir görüntüdür imge. </a:t>
            </a:r>
          </a:p>
          <a:p>
            <a:r>
              <a:rPr lang="tr-TR" dirty="0"/>
              <a:t>Anlatılan şey, benzerlik ya da anıştırma yoluyla başka bir alana ait bir şeyle zihinde canlandırılır. </a:t>
            </a:r>
          </a:p>
          <a:p>
            <a:r>
              <a:rPr lang="tr-TR" dirty="0"/>
              <a:t>Şiir imgelerle yazılır. İmge, görsel olmak zorunda değildir; ancak şiirde en çok rastlanan türü görsel imgedir. Sözgelimi, Yahya Kemal, </a:t>
            </a:r>
            <a:r>
              <a:rPr lang="tr-TR" dirty="0">
                <a:solidFill>
                  <a:srgbClr val="7030A0"/>
                </a:solidFill>
              </a:rPr>
              <a:t>«Gördüm deniz dedikleri bin başlı ejderi»</a:t>
            </a:r>
            <a:r>
              <a:rPr lang="tr-TR" dirty="0"/>
              <a:t> dizesinde denizi, «bin başlı ejder» imgesiyle anlatmıştır. </a:t>
            </a:r>
          </a:p>
          <a:p>
            <a:r>
              <a:rPr lang="tr-TR" dirty="0"/>
              <a:t>Fuzuli’nin «</a:t>
            </a:r>
            <a:r>
              <a:rPr lang="tr-TR" dirty="0">
                <a:solidFill>
                  <a:srgbClr val="7030A0"/>
                </a:solidFill>
              </a:rPr>
              <a:t>Ne yanar kimse bana </a:t>
            </a:r>
            <a:r>
              <a:rPr lang="tr-TR" dirty="0" err="1">
                <a:solidFill>
                  <a:srgbClr val="7030A0"/>
                </a:solidFill>
              </a:rPr>
              <a:t>âteş</a:t>
            </a:r>
            <a:r>
              <a:rPr lang="tr-TR" dirty="0">
                <a:solidFill>
                  <a:srgbClr val="7030A0"/>
                </a:solidFill>
              </a:rPr>
              <a:t>-i dilden özge / Ne açar kimse kapım </a:t>
            </a:r>
            <a:r>
              <a:rPr lang="tr-TR" dirty="0" err="1">
                <a:solidFill>
                  <a:srgbClr val="7030A0"/>
                </a:solidFill>
              </a:rPr>
              <a:t>bâd</a:t>
            </a:r>
            <a:r>
              <a:rPr lang="tr-TR" dirty="0">
                <a:solidFill>
                  <a:srgbClr val="7030A0"/>
                </a:solidFill>
              </a:rPr>
              <a:t>-ı </a:t>
            </a:r>
            <a:r>
              <a:rPr lang="tr-TR" dirty="0" err="1">
                <a:solidFill>
                  <a:srgbClr val="7030A0"/>
                </a:solidFill>
              </a:rPr>
              <a:t>sabâdan</a:t>
            </a:r>
            <a:r>
              <a:rPr lang="tr-TR" dirty="0">
                <a:solidFill>
                  <a:srgbClr val="7030A0"/>
                </a:solidFill>
              </a:rPr>
              <a:t> gayrı</a:t>
            </a:r>
            <a:r>
              <a:rPr lang="tr-TR" dirty="0"/>
              <a:t>» </a:t>
            </a:r>
            <a:r>
              <a:rPr lang="tr-TR" dirty="0" err="1"/>
              <a:t>beyitinde</a:t>
            </a:r>
            <a:r>
              <a:rPr lang="tr-TR" dirty="0"/>
              <a:t> ise yalnızlık «</a:t>
            </a:r>
            <a:r>
              <a:rPr lang="tr-TR" dirty="0">
                <a:solidFill>
                  <a:srgbClr val="7030A0"/>
                </a:solidFill>
              </a:rPr>
              <a:t>yalnızca sabah rüzgârlarının açtığı kapı</a:t>
            </a:r>
            <a:r>
              <a:rPr lang="tr-TR" dirty="0"/>
              <a:t>» imgesiyle somutlaştırılmıştır.</a:t>
            </a:r>
          </a:p>
          <a:p>
            <a:pPr marL="0" indent="0">
              <a:buNone/>
            </a:pPr>
            <a:endParaRPr lang="tr-TR" dirty="0"/>
          </a:p>
        </p:txBody>
      </p:sp>
    </p:spTree>
    <p:extLst>
      <p:ext uri="{BB962C8B-B14F-4D97-AF65-F5344CB8AC3E}">
        <p14:creationId xmlns:p14="http://schemas.microsoft.com/office/powerpoint/2010/main" val="103151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(8)</a:t>
            </a:r>
            <a:endParaRPr lang="tr-TR" dirty="0"/>
          </a:p>
        </p:txBody>
      </p:sp>
      <p:sp>
        <p:nvSpPr>
          <p:cNvPr id="3" name="İçerik Yer Tutucusu 2"/>
          <p:cNvSpPr>
            <a:spLocks noGrp="1"/>
          </p:cNvSpPr>
          <p:nvPr>
            <p:ph idx="1"/>
          </p:nvPr>
        </p:nvSpPr>
        <p:spPr>
          <a:xfrm>
            <a:off x="838200" y="1825624"/>
            <a:ext cx="10515600" cy="4734201"/>
          </a:xfrm>
        </p:spPr>
        <p:txBody>
          <a:bodyPr>
            <a:normAutofit fontScale="92500" lnSpcReduction="20000"/>
          </a:bodyPr>
          <a:lstStyle/>
          <a:p>
            <a:r>
              <a:rPr lang="tr-TR" dirty="0"/>
              <a:t>Aşağıdaki dizeleri de siz yorumlayınız:</a:t>
            </a:r>
          </a:p>
          <a:p>
            <a:pPr marL="0" indent="0">
              <a:buNone/>
            </a:pPr>
            <a:r>
              <a:rPr lang="tr-TR" dirty="0"/>
              <a:t>     « Gün bitti lambayı hazırla;</a:t>
            </a:r>
          </a:p>
          <a:p>
            <a:pPr marL="0" indent="0">
              <a:buNone/>
            </a:pPr>
            <a:r>
              <a:rPr lang="tr-TR" dirty="0"/>
              <a:t>     Işık kalmadı girecek odamıza.</a:t>
            </a:r>
          </a:p>
          <a:p>
            <a:pPr marL="0" indent="0">
              <a:buNone/>
            </a:pPr>
            <a:r>
              <a:rPr lang="tr-TR" dirty="0"/>
              <a:t>     Çek perdeleri sevdiceğim; </a:t>
            </a:r>
          </a:p>
          <a:p>
            <a:pPr marL="0" indent="0">
              <a:buNone/>
            </a:pPr>
            <a:r>
              <a:rPr lang="tr-TR" dirty="0"/>
              <a:t>     Kanadı kırık bir </a:t>
            </a:r>
            <a:r>
              <a:rPr lang="tr-TR" dirty="0" smtClean="0"/>
              <a:t>akşam</a:t>
            </a:r>
          </a:p>
          <a:p>
            <a:pPr marL="0" indent="0">
              <a:buNone/>
            </a:pPr>
            <a:r>
              <a:rPr lang="tr-TR" dirty="0"/>
              <a:t> </a:t>
            </a:r>
            <a:r>
              <a:rPr lang="tr-TR" dirty="0" smtClean="0"/>
              <a:t>    Zonkluyor </a:t>
            </a:r>
            <a:r>
              <a:rPr lang="tr-TR" dirty="0"/>
              <a:t>durmadan dışarda</a:t>
            </a:r>
            <a:r>
              <a:rPr lang="tr-TR" dirty="0" smtClean="0"/>
              <a:t>.»</a:t>
            </a:r>
          </a:p>
          <a:p>
            <a:pPr marL="914400" lvl="2" indent="0">
              <a:buNone/>
            </a:pPr>
            <a:r>
              <a:rPr lang="tr-TR" dirty="0" smtClean="0"/>
              <a:t> </a:t>
            </a:r>
            <a:r>
              <a:rPr lang="tr-TR" dirty="0"/>
              <a:t>Metin Altıok, Kanadı Kırık Bir Akşam</a:t>
            </a:r>
          </a:p>
          <a:p>
            <a:r>
              <a:rPr lang="tr-TR" dirty="0" smtClean="0"/>
              <a:t>1</a:t>
            </a:r>
            <a:r>
              <a:rPr lang="tr-TR" dirty="0"/>
              <a:t>. Şiirde konuşan kim? Konuşan kime sesleniyor?</a:t>
            </a:r>
          </a:p>
          <a:p>
            <a:r>
              <a:rPr lang="tr-TR" dirty="0" smtClean="0"/>
              <a:t>2</a:t>
            </a:r>
            <a:r>
              <a:rPr lang="tr-TR" dirty="0"/>
              <a:t>. «Kanadı kırık bir </a:t>
            </a:r>
            <a:r>
              <a:rPr lang="tr-TR" dirty="0" err="1"/>
              <a:t>kuş»a</a:t>
            </a:r>
            <a:r>
              <a:rPr lang="tr-TR" dirty="0"/>
              <a:t> benzeyen akşam, nasıl bir akşamdır?</a:t>
            </a:r>
          </a:p>
          <a:p>
            <a:r>
              <a:rPr lang="tr-TR" dirty="0" smtClean="0"/>
              <a:t>3</a:t>
            </a:r>
            <a:r>
              <a:rPr lang="tr-TR" dirty="0"/>
              <a:t>. «Akşamın zonklaması» ile anlatılan ne olabilir?</a:t>
            </a:r>
          </a:p>
          <a:p>
            <a:r>
              <a:rPr lang="tr-TR" dirty="0" smtClean="0"/>
              <a:t>4</a:t>
            </a:r>
            <a:r>
              <a:rPr lang="tr-TR" dirty="0"/>
              <a:t>. Bu imge sizde «</a:t>
            </a:r>
            <a:r>
              <a:rPr lang="tr-TR" dirty="0" err="1"/>
              <a:t>akşam»la</a:t>
            </a:r>
            <a:r>
              <a:rPr lang="tr-TR" dirty="0"/>
              <a:t> ilgili hangi duyguları uyandırıyor, size neler düşündürüyor?»</a:t>
            </a:r>
          </a:p>
          <a:p>
            <a:pPr marL="0" indent="0">
              <a:buNone/>
            </a:pPr>
            <a:endParaRPr lang="tr-TR" dirty="0"/>
          </a:p>
        </p:txBody>
      </p:sp>
    </p:spTree>
    <p:extLst>
      <p:ext uri="{BB962C8B-B14F-4D97-AF65-F5344CB8AC3E}">
        <p14:creationId xmlns:p14="http://schemas.microsoft.com/office/powerpoint/2010/main" val="332936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(9)</a:t>
            </a:r>
            <a:endParaRPr lang="tr-TR" dirty="0"/>
          </a:p>
        </p:txBody>
      </p:sp>
      <p:sp>
        <p:nvSpPr>
          <p:cNvPr id="3" name="İçerik Yer Tutucusu 2"/>
          <p:cNvSpPr>
            <a:spLocks noGrp="1"/>
          </p:cNvSpPr>
          <p:nvPr>
            <p:ph idx="1"/>
          </p:nvPr>
        </p:nvSpPr>
        <p:spPr/>
        <p:txBody>
          <a:bodyPr/>
          <a:lstStyle/>
          <a:p>
            <a:r>
              <a:rPr lang="tr-TR" dirty="0"/>
              <a:t>Şiirin olanaklarından, birtakım ögelerinden yararlanılarak oluşturulan her metin şiir değildir. </a:t>
            </a:r>
          </a:p>
          <a:p>
            <a:r>
              <a:rPr lang="tr-TR" dirty="0"/>
              <a:t>Bu noktada “manzume” ile “</a:t>
            </a:r>
            <a:r>
              <a:rPr lang="tr-TR" dirty="0" err="1"/>
              <a:t>şiir”i</a:t>
            </a:r>
            <a:r>
              <a:rPr lang="tr-TR" dirty="0"/>
              <a:t> ayırmak gerekir. </a:t>
            </a:r>
          </a:p>
          <a:p>
            <a:r>
              <a:rPr lang="tr-TR" dirty="0"/>
              <a:t>Örneğin, kimi bilgiler, akılda kolay kalması için ölçülü ve uyaklı bir anlatım içinde verilebilir. Aynı biçimde, bir düşünceyi ya da inancı dayatmak amacıyla benzer ögelerden yararlanarak </a:t>
            </a:r>
            <a:r>
              <a:rPr lang="tr-TR" dirty="0" err="1"/>
              <a:t>sloganik</a:t>
            </a:r>
            <a:r>
              <a:rPr lang="tr-TR" dirty="0"/>
              <a:t> sözler üretilebilir. </a:t>
            </a:r>
          </a:p>
          <a:p>
            <a:endParaRPr lang="tr-TR" dirty="0"/>
          </a:p>
        </p:txBody>
      </p:sp>
    </p:spTree>
    <p:extLst>
      <p:ext uri="{BB962C8B-B14F-4D97-AF65-F5344CB8AC3E}">
        <p14:creationId xmlns:p14="http://schemas.microsoft.com/office/powerpoint/2010/main" val="24028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(10)</a:t>
            </a:r>
            <a:endParaRPr lang="tr-TR" dirty="0"/>
          </a:p>
        </p:txBody>
      </p:sp>
      <p:sp>
        <p:nvSpPr>
          <p:cNvPr id="3" name="İçerik Yer Tutucusu 2"/>
          <p:cNvSpPr>
            <a:spLocks noGrp="1"/>
          </p:cNvSpPr>
          <p:nvPr>
            <p:ph idx="1"/>
          </p:nvPr>
        </p:nvSpPr>
        <p:spPr/>
        <p:txBody>
          <a:bodyPr/>
          <a:lstStyle/>
          <a:p>
            <a:r>
              <a:rPr lang="tr-TR" dirty="0"/>
              <a:t>Estetik neden ve sonuçlardan uzaklaşıldıkça, şiirden de uzaklaşılmış olunur. </a:t>
            </a:r>
            <a:endParaRPr lang="tr-TR" dirty="0" smtClean="0"/>
          </a:p>
          <a:p>
            <a:r>
              <a:rPr lang="tr-TR" dirty="0" smtClean="0"/>
              <a:t>Kuşkusuz </a:t>
            </a:r>
            <a:r>
              <a:rPr lang="tr-TR" dirty="0"/>
              <a:t>şiir, estetik boyutun dışında sayılabilecek bazı ögelerle de okur algısına muhatap olur (şiirin soyutlama alanı insanla ilgili her şey olduğuna göre böyle olması da doğaldır); ama onu şiir yapan, temelde bu ögeler değildir. </a:t>
            </a:r>
          </a:p>
          <a:p>
            <a:endParaRPr lang="tr-TR" dirty="0"/>
          </a:p>
        </p:txBody>
      </p:sp>
    </p:spTree>
    <p:extLst>
      <p:ext uri="{BB962C8B-B14F-4D97-AF65-F5344CB8AC3E}">
        <p14:creationId xmlns:p14="http://schemas.microsoft.com/office/powerpoint/2010/main" val="1379125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(11)</a:t>
            </a:r>
            <a:endParaRPr lang="tr-TR" dirty="0"/>
          </a:p>
        </p:txBody>
      </p:sp>
      <p:sp>
        <p:nvSpPr>
          <p:cNvPr id="3" name="İçerik Yer Tutucusu 2"/>
          <p:cNvSpPr>
            <a:spLocks noGrp="1"/>
          </p:cNvSpPr>
          <p:nvPr>
            <p:ph idx="1"/>
          </p:nvPr>
        </p:nvSpPr>
        <p:spPr/>
        <p:txBody>
          <a:bodyPr/>
          <a:lstStyle/>
          <a:p>
            <a:r>
              <a:rPr lang="tr-TR" dirty="0"/>
              <a:t>Burada belirlenecek ölçüt ya da ilkeler, kendileri dışında başka nedenlere indirgenemez ve </a:t>
            </a:r>
            <a:r>
              <a:rPr lang="tr-TR" dirty="0" err="1"/>
              <a:t>araçsallaştırılamaz</a:t>
            </a:r>
            <a:r>
              <a:rPr lang="tr-TR" dirty="0"/>
              <a:t> nitelikte olduklarından, iyice özümsenmeleri de ancak doğru örnekler üzerinde uzun süreli yoğunlaşmalarla mümkündür. </a:t>
            </a:r>
          </a:p>
        </p:txBody>
      </p:sp>
    </p:spTree>
    <p:extLst>
      <p:ext uri="{BB962C8B-B14F-4D97-AF65-F5344CB8AC3E}">
        <p14:creationId xmlns:p14="http://schemas.microsoft.com/office/powerpoint/2010/main" val="2844679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(12)</a:t>
            </a:r>
            <a:endParaRPr lang="tr-TR" dirty="0"/>
          </a:p>
        </p:txBody>
      </p:sp>
      <p:sp>
        <p:nvSpPr>
          <p:cNvPr id="3" name="İçerik Yer Tutucusu 2"/>
          <p:cNvSpPr>
            <a:spLocks noGrp="1"/>
          </p:cNvSpPr>
          <p:nvPr>
            <p:ph idx="1"/>
          </p:nvPr>
        </p:nvSpPr>
        <p:spPr/>
        <p:txBody>
          <a:bodyPr/>
          <a:lstStyle/>
          <a:p>
            <a:r>
              <a:rPr lang="tr-TR" dirty="0"/>
              <a:t>Türk edebiyatı, şiirde güçlü bir birikime ve yüksek bir düzeye sahiptir. Divan ve halk şiiri örnekleriyle yüzyıllar içinde oluşmuş bulunan bu birikim ve düzey, Tanzimat'la başlayan yenileşmeler sonrasında, özellikle Cumhuriyet Dönemi şairlerimizce daha da ileriye götürülmüştür. </a:t>
            </a:r>
            <a:endParaRPr lang="tr-TR" dirty="0" smtClean="0"/>
          </a:p>
          <a:p>
            <a:r>
              <a:rPr lang="tr-TR" dirty="0" smtClean="0"/>
              <a:t>Yunus </a:t>
            </a:r>
            <a:r>
              <a:rPr lang="tr-TR" dirty="0"/>
              <a:t>Emre, Karacaoğlan, Hoca Ahmet </a:t>
            </a:r>
            <a:r>
              <a:rPr lang="tr-TR" dirty="0" err="1"/>
              <a:t>Yesevî</a:t>
            </a:r>
            <a:r>
              <a:rPr lang="tr-TR" dirty="0"/>
              <a:t>, Pir Sultan Abdal, Erzurumlu Emrah, </a:t>
            </a:r>
            <a:r>
              <a:rPr lang="tr-TR" dirty="0" err="1"/>
              <a:t>Neşatî</a:t>
            </a:r>
            <a:r>
              <a:rPr lang="tr-TR" dirty="0"/>
              <a:t>, </a:t>
            </a:r>
            <a:r>
              <a:rPr lang="tr-TR" dirty="0" err="1"/>
              <a:t>Nailî</a:t>
            </a:r>
            <a:r>
              <a:rPr lang="tr-TR" dirty="0"/>
              <a:t>, Fuzulî, Baki, Nedim, Şeyh Galip gibi onlarca ismin yarattığı bu kaynağı zenginleştiren şairlerimizi bir çırpıda sıralamak bile oldukça geniş bir yer </a:t>
            </a:r>
            <a:r>
              <a:rPr lang="tr-TR" dirty="0" smtClean="0"/>
              <a:t>tutar.</a:t>
            </a:r>
            <a:endParaRPr lang="tr-TR" dirty="0"/>
          </a:p>
        </p:txBody>
      </p:sp>
    </p:spTree>
    <p:extLst>
      <p:ext uri="{BB962C8B-B14F-4D97-AF65-F5344CB8AC3E}">
        <p14:creationId xmlns:p14="http://schemas.microsoft.com/office/powerpoint/2010/main" val="4048201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Şiir </a:t>
            </a:r>
            <a:r>
              <a:rPr lang="tr-TR" dirty="0" smtClean="0"/>
              <a:t>(13)</a:t>
            </a:r>
            <a:endParaRPr lang="tr-TR" dirty="0"/>
          </a:p>
        </p:txBody>
      </p:sp>
      <p:sp>
        <p:nvSpPr>
          <p:cNvPr id="3" name="İçerik Yer Tutucusu 2"/>
          <p:cNvSpPr>
            <a:spLocks noGrp="1"/>
          </p:cNvSpPr>
          <p:nvPr>
            <p:ph idx="1"/>
          </p:nvPr>
        </p:nvSpPr>
        <p:spPr/>
        <p:txBody>
          <a:bodyPr>
            <a:normAutofit fontScale="92500" lnSpcReduction="20000"/>
          </a:bodyPr>
          <a:lstStyle/>
          <a:p>
            <a:r>
              <a:rPr lang="tr-TR" dirty="0"/>
              <a:t>Namık Kemal, Ziya Paşa, Abdülhak Hamit Tarhan, Cenap Şehabettin, Mehmet Akif Ersoy, Tevfik Fikret, Nâzım Hikmet, Faruk Nafiz Çamlıbel, Orhan Seyfi Orhon, Ömer Bedrettin Uşaklı, Ahmet Haşim, Kemalettin Kamu, Yahya Kemal Beyatlı, Necip Fazıl Kısakürek, </a:t>
            </a:r>
            <a:r>
              <a:rPr lang="tr-TR" dirty="0" err="1"/>
              <a:t>Asaf</a:t>
            </a:r>
            <a:r>
              <a:rPr lang="tr-TR" dirty="0"/>
              <a:t> Halet Çelebi, Fazıl Hüsnü Dağlarca, Ziya Osman Saba, Ahmet Hamdi Tanpınar, Orhan Veli Kanık, Cahit </a:t>
            </a:r>
            <a:r>
              <a:rPr lang="tr-TR" dirty="0" err="1"/>
              <a:t>Külebi</a:t>
            </a:r>
            <a:r>
              <a:rPr lang="tr-TR" dirty="0"/>
              <a:t>, Melih Cevdet Anday, Oktay </a:t>
            </a:r>
            <a:r>
              <a:rPr lang="tr-TR" dirty="0" err="1"/>
              <a:t>Rifat</a:t>
            </a:r>
            <a:r>
              <a:rPr lang="tr-TR" dirty="0"/>
              <a:t>, Ceyhun </a:t>
            </a:r>
            <a:r>
              <a:rPr lang="tr-TR" dirty="0" err="1"/>
              <a:t>Atuf</a:t>
            </a:r>
            <a:r>
              <a:rPr lang="tr-TR" dirty="0"/>
              <a:t> Kansu, Cahit Sıtkı Tarancı, Ahmet Muhip </a:t>
            </a:r>
            <a:r>
              <a:rPr lang="tr-TR" dirty="0" err="1"/>
              <a:t>Dıranas</a:t>
            </a:r>
            <a:r>
              <a:rPr lang="tr-TR" dirty="0"/>
              <a:t>, Bedri Rahmi Eyuboğlu, Metin Eloğlu, Enver Gökçe, Âşık Veysel, Attila İlhan, Ahmet Oktay, Behçet </a:t>
            </a:r>
            <a:r>
              <a:rPr lang="tr-TR" dirty="0" err="1"/>
              <a:t>Necatigil</a:t>
            </a:r>
            <a:r>
              <a:rPr lang="tr-TR" dirty="0"/>
              <a:t>, </a:t>
            </a:r>
            <a:r>
              <a:rPr lang="tr-TR" dirty="0" err="1"/>
              <a:t>Ahmed</a:t>
            </a:r>
            <a:r>
              <a:rPr lang="tr-TR" dirty="0"/>
              <a:t> Arif, Arif Nihat Asya, Sabahattin Kudret Aksal, Salah Birsel, Ergin </a:t>
            </a:r>
            <a:r>
              <a:rPr lang="tr-TR" dirty="0" err="1"/>
              <a:t>Günçe</a:t>
            </a:r>
            <a:r>
              <a:rPr lang="tr-TR" dirty="0"/>
              <a:t>, Can Yücel, İlhan Berk, Turgut Uyar, Edip Cansever, Cemal </a:t>
            </a:r>
            <a:r>
              <a:rPr lang="tr-TR" dirty="0" err="1"/>
              <a:t>Süreya</a:t>
            </a:r>
            <a:r>
              <a:rPr lang="tr-TR" dirty="0"/>
              <a:t>, Sezai Karakoç, Ece Ayhan, Ülkü Tamer, Kemal Özer, Gülten Akın, Özdemir İnce, Hilmi Yavuz, İsmet Özel, Enis Batur, Ataol Behramoğlu, Metin Altıok, Mehmet Taner, Hayati Baki, Cahit Zarifoğlu, Sina Akyol, Nilgün Marmara… </a:t>
            </a:r>
          </a:p>
        </p:txBody>
      </p:sp>
    </p:spTree>
    <p:extLst>
      <p:ext uri="{BB962C8B-B14F-4D97-AF65-F5344CB8AC3E}">
        <p14:creationId xmlns:p14="http://schemas.microsoft.com/office/powerpoint/2010/main" val="3399889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Şiirin Başlıca Ögeleri</a:t>
            </a:r>
            <a:endParaRPr lang="tr-TR" dirty="0"/>
          </a:p>
        </p:txBody>
      </p:sp>
      <p:sp>
        <p:nvSpPr>
          <p:cNvPr id="3" name="İçerik Yer Tutucusu 2"/>
          <p:cNvSpPr>
            <a:spLocks noGrp="1"/>
          </p:cNvSpPr>
          <p:nvPr>
            <p:ph idx="1"/>
          </p:nvPr>
        </p:nvSpPr>
        <p:spPr/>
        <p:txBody>
          <a:bodyPr/>
          <a:lstStyle/>
          <a:p>
            <a:endParaRPr lang="tr-TR"/>
          </a:p>
        </p:txBody>
      </p:sp>
      <p:graphicFrame>
        <p:nvGraphicFramePr>
          <p:cNvPr id="4" name="Diyagram 3"/>
          <p:cNvGraphicFramePr/>
          <p:nvPr>
            <p:extLst>
              <p:ext uri="{D42A27DB-BD31-4B8C-83A1-F6EECF244321}">
                <p14:modId xmlns:p14="http://schemas.microsoft.com/office/powerpoint/2010/main" val="1096558722"/>
              </p:ext>
            </p:extLst>
          </p:nvPr>
        </p:nvGraphicFramePr>
        <p:xfrm>
          <a:off x="1949727" y="2385391"/>
          <a:ext cx="7775712" cy="267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5722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Biçim Ögeleri (1)</a:t>
            </a:r>
            <a:endParaRPr lang="tr-TR" dirty="0"/>
          </a:p>
        </p:txBody>
      </p:sp>
      <p:sp>
        <p:nvSpPr>
          <p:cNvPr id="3" name="İçerik Yer Tutucusu 2"/>
          <p:cNvSpPr>
            <a:spLocks noGrp="1"/>
          </p:cNvSpPr>
          <p:nvPr>
            <p:ph idx="1"/>
          </p:nvPr>
        </p:nvSpPr>
        <p:spPr/>
        <p:txBody>
          <a:bodyPr>
            <a:normAutofit lnSpcReduction="10000"/>
          </a:bodyPr>
          <a:lstStyle/>
          <a:p>
            <a:r>
              <a:rPr lang="tr-TR" dirty="0"/>
              <a:t>Şiirin biçim ögeleri, günümüzde eski önemini ve işlevini yitirmiştir. Sanat eserinin gücünü ve estetik değerini belirleyen öncelikler, geçmişten bugüne belirli aşamalar izleyerek değişime uğramışlardır; ama bir sonraki aşamanın bir önceki aşamadan geliştiğini, onun yeniden yorumlanışı ya da reddi üzerine temellendiğini de unutmamak gerekir. </a:t>
            </a:r>
            <a:endParaRPr lang="tr-TR" dirty="0" smtClean="0"/>
          </a:p>
          <a:p>
            <a:r>
              <a:rPr lang="tr-TR" dirty="0" smtClean="0"/>
              <a:t>Yani </a:t>
            </a:r>
            <a:r>
              <a:rPr lang="tr-TR" dirty="0"/>
              <a:t>bu aşamaların her biri, döneminde ve sonrası için gerekliydi. Bu aşamaları çizgisel olarak izleyebilmek, okura, sağlam bir şiir bilgisi ve geniş bir şiirsel kavrayış olanağı sunar; böylece, şiirsel düşünüşün tarihsel kökleriyle içselleştirilmesi ve </a:t>
            </a:r>
            <a:r>
              <a:rPr lang="tr-TR" dirty="0" err="1"/>
              <a:t>evrildiği</a:t>
            </a:r>
            <a:r>
              <a:rPr lang="tr-TR" dirty="0"/>
              <a:t> biçimlerin doğru konumlandırılması daha kolay hâle </a:t>
            </a:r>
            <a:r>
              <a:rPr lang="tr-TR" dirty="0" smtClean="0"/>
              <a:t>gelir.</a:t>
            </a:r>
            <a:endParaRPr lang="tr-TR" dirty="0"/>
          </a:p>
        </p:txBody>
      </p:sp>
    </p:spTree>
    <p:extLst>
      <p:ext uri="{BB962C8B-B14F-4D97-AF65-F5344CB8AC3E}">
        <p14:creationId xmlns:p14="http://schemas.microsoft.com/office/powerpoint/2010/main" val="1752310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Biçim Ögeleri (2)</a:t>
            </a:r>
            <a:endParaRPr lang="tr-TR" dirty="0"/>
          </a:p>
        </p:txBody>
      </p:sp>
      <p:sp>
        <p:nvSpPr>
          <p:cNvPr id="3" name="İçerik Yer Tutucusu 2"/>
          <p:cNvSpPr>
            <a:spLocks noGrp="1"/>
          </p:cNvSpPr>
          <p:nvPr>
            <p:ph idx="1"/>
          </p:nvPr>
        </p:nvSpPr>
        <p:spPr/>
        <p:txBody>
          <a:bodyPr>
            <a:normAutofit fontScale="92500"/>
          </a:bodyPr>
          <a:lstStyle/>
          <a:p>
            <a:r>
              <a:rPr lang="tr-TR" dirty="0"/>
              <a:t>Şiirin biçim ögeleri arasında dize (mısra) ve dize sayısıyla belirlenen beyit, dörtlük gibi </a:t>
            </a:r>
            <a:r>
              <a:rPr lang="tr-TR" dirty="0">
                <a:solidFill>
                  <a:srgbClr val="C00000"/>
                </a:solidFill>
              </a:rPr>
              <a:t>nazım birimleri</a:t>
            </a:r>
            <a:r>
              <a:rPr lang="tr-TR" dirty="0"/>
              <a:t>; hecelerin uzunluk-kısalık bakımından uygunluğuna dayanan </a:t>
            </a:r>
            <a:r>
              <a:rPr lang="tr-TR" dirty="0">
                <a:solidFill>
                  <a:srgbClr val="C00000"/>
                </a:solidFill>
              </a:rPr>
              <a:t>aruz ölçüsü</a:t>
            </a:r>
            <a:r>
              <a:rPr lang="tr-TR" dirty="0"/>
              <a:t>yle dizelerin hece sayılarındaki eşitliğine dayanan hece ölçüsü; dize sonlarında yinelenen sözcük ya da eklerin oluşturduğu rediflerle dize sonlarında tek ses benzerliği (yarım uyak), iki ses benzerliği (tam uyak), üç ve daha fazla ses benzerliği (zengin uyak), aynı yazılışa sahip farklı anlamdaki sözcüklerin yinelenmesi (</a:t>
            </a:r>
            <a:r>
              <a:rPr lang="tr-TR" dirty="0" err="1"/>
              <a:t>cinaslı</a:t>
            </a:r>
            <a:r>
              <a:rPr lang="tr-TR" dirty="0"/>
              <a:t> uyak) yollarıyla oluşturulan uyak (kafiye); bu ses benzerliklerinin </a:t>
            </a:r>
            <a:r>
              <a:rPr lang="tr-TR" dirty="0" err="1"/>
              <a:t>aabb</a:t>
            </a:r>
            <a:r>
              <a:rPr lang="tr-TR" dirty="0"/>
              <a:t> (düz), </a:t>
            </a:r>
            <a:r>
              <a:rPr lang="tr-TR" dirty="0" err="1"/>
              <a:t>abab</a:t>
            </a:r>
            <a:r>
              <a:rPr lang="tr-TR" dirty="0"/>
              <a:t> (çapraz), </a:t>
            </a:r>
            <a:r>
              <a:rPr lang="tr-TR" dirty="0" err="1"/>
              <a:t>abba</a:t>
            </a:r>
            <a:r>
              <a:rPr lang="tr-TR" dirty="0"/>
              <a:t> (sarmal), </a:t>
            </a:r>
            <a:r>
              <a:rPr lang="tr-TR" dirty="0" err="1"/>
              <a:t>aaba</a:t>
            </a:r>
            <a:r>
              <a:rPr lang="tr-TR" dirty="0"/>
              <a:t> (mâni tipi), aba/</a:t>
            </a:r>
            <a:r>
              <a:rPr lang="tr-TR" dirty="0" err="1"/>
              <a:t>bcb</a:t>
            </a:r>
            <a:r>
              <a:rPr lang="tr-TR" dirty="0"/>
              <a:t> (</a:t>
            </a:r>
            <a:r>
              <a:rPr lang="tr-TR" dirty="0" err="1"/>
              <a:t>örüşük</a:t>
            </a:r>
            <a:r>
              <a:rPr lang="tr-TR" dirty="0"/>
              <a:t>) gibi sıralanış biçimlerinden kaynaklanan uyak örgüsü; gazel, mesnevi, kaside, müstezat, </a:t>
            </a:r>
            <a:r>
              <a:rPr lang="tr-TR" dirty="0" err="1"/>
              <a:t>terkib</a:t>
            </a:r>
            <a:r>
              <a:rPr lang="tr-TR" dirty="0"/>
              <a:t>-i bent, koşma, semai, sone, </a:t>
            </a:r>
            <a:r>
              <a:rPr lang="tr-TR" dirty="0" err="1"/>
              <a:t>terza</a:t>
            </a:r>
            <a:r>
              <a:rPr lang="tr-TR" dirty="0"/>
              <a:t> </a:t>
            </a:r>
            <a:r>
              <a:rPr lang="tr-TR" dirty="0" err="1"/>
              <a:t>rima</a:t>
            </a:r>
            <a:r>
              <a:rPr lang="tr-TR" dirty="0"/>
              <a:t> gibi nazım biçimleri yer alır.</a:t>
            </a:r>
          </a:p>
        </p:txBody>
      </p:sp>
    </p:spTree>
    <p:extLst>
      <p:ext uri="{BB962C8B-B14F-4D97-AF65-F5344CB8AC3E}">
        <p14:creationId xmlns:p14="http://schemas.microsoft.com/office/powerpoint/2010/main" val="3717268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Biçim Ögeleri </a:t>
            </a:r>
            <a:r>
              <a:rPr lang="tr-TR" dirty="0" smtClean="0"/>
              <a:t>(3)</a:t>
            </a:r>
            <a:endParaRPr lang="tr-TR" dirty="0"/>
          </a:p>
        </p:txBody>
      </p:sp>
      <p:sp>
        <p:nvSpPr>
          <p:cNvPr id="3" name="İçerik Yer Tutucusu 2"/>
          <p:cNvSpPr>
            <a:spLocks noGrp="1"/>
          </p:cNvSpPr>
          <p:nvPr>
            <p:ph idx="1"/>
          </p:nvPr>
        </p:nvSpPr>
        <p:spPr/>
        <p:txBody>
          <a:bodyPr/>
          <a:lstStyle/>
          <a:p>
            <a:r>
              <a:rPr lang="tr-TR" dirty="0"/>
              <a:t>Günümüzde bunların bir kısmı terk edilmekle beraber, bir kısmı da herhangi bir kurala bağlı kalınmaksızın kullanılmaya devam etmektedir. Bu bakımdan şiirin, biçim yönünden serbestleşmeye doğru bir çizgi izlediğini söyleyebiliriz.</a:t>
            </a:r>
          </a:p>
          <a:p>
            <a:endParaRPr lang="tr-TR" dirty="0"/>
          </a:p>
        </p:txBody>
      </p:sp>
    </p:spTree>
    <p:extLst>
      <p:ext uri="{BB962C8B-B14F-4D97-AF65-F5344CB8AC3E}">
        <p14:creationId xmlns:p14="http://schemas.microsoft.com/office/powerpoint/2010/main" val="2658158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İçerik Ögeleri (1)</a:t>
            </a:r>
            <a:endParaRPr lang="tr-TR" dirty="0"/>
          </a:p>
        </p:txBody>
      </p:sp>
      <p:sp>
        <p:nvSpPr>
          <p:cNvPr id="4" name="İçerik Yer Tutucusu 3"/>
          <p:cNvSpPr>
            <a:spLocks noGrp="1"/>
          </p:cNvSpPr>
          <p:nvPr>
            <p:ph sz="half" idx="1"/>
          </p:nvPr>
        </p:nvSpPr>
        <p:spPr/>
        <p:txBody>
          <a:bodyPr>
            <a:normAutofit fontScale="85000" lnSpcReduction="20000"/>
          </a:bodyPr>
          <a:lstStyle/>
          <a:p>
            <a:r>
              <a:rPr lang="tr-TR" dirty="0"/>
              <a:t>Sanat eserlerinde ve şiirde, konu için “tema” sözcüğü kullanılır. Tema, genel bir konunun özel bir yönüyle işlenmesidir. Örneğin ölüm konusunun, “anne ölümünden duyulan korku” ya da “ölümü kabullenemeyiş;” yalnızlığın, “kendini ifade edemeyen bir çocuğun hissettiği yalnızlık;” güzelliğin, “masumiyetin yarattığı güzellik;” hasretin, “gurbet acısı” gibi özel yönleriyle işlenmesi temayı oluşturur. Burada, şairin bakış açısı ve bakış biçimi belirleyici bir rol oynar; temada özgünlüğü sağlayan da bunlardır. </a:t>
            </a:r>
          </a:p>
        </p:txBody>
      </p:sp>
      <p:sp>
        <p:nvSpPr>
          <p:cNvPr id="7" name="İçerik Yer Tutucusu 6"/>
          <p:cNvSpPr>
            <a:spLocks noGrp="1"/>
          </p:cNvSpPr>
          <p:nvPr>
            <p:ph sz="half" idx="2"/>
          </p:nvPr>
        </p:nvSpPr>
        <p:spPr/>
        <p:txBody>
          <a:bodyPr/>
          <a:lstStyle/>
          <a:p>
            <a:endParaRPr lang="tr-TR"/>
          </a:p>
        </p:txBody>
      </p:sp>
      <p:sp>
        <p:nvSpPr>
          <p:cNvPr id="8" name="Yuvarlatılmış Dikdörtgen 7"/>
          <p:cNvSpPr/>
          <p:nvPr/>
        </p:nvSpPr>
        <p:spPr>
          <a:xfrm>
            <a:off x="6019800" y="1694985"/>
            <a:ext cx="5499410" cy="483963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endParaRPr lang="tr-TR" sz="1400" b="1" dirty="0" smtClean="0">
              <a:solidFill>
                <a:schemeClr val="tx1"/>
              </a:solidFill>
            </a:endParaRPr>
          </a:p>
          <a:p>
            <a:pPr lvl="0" algn="ctr"/>
            <a:r>
              <a:rPr lang="tr-TR" sz="1400" b="1" dirty="0" smtClean="0">
                <a:solidFill>
                  <a:schemeClr val="bg1"/>
                </a:solidFill>
              </a:rPr>
              <a:t>ANA YÜREK LEKESİ</a:t>
            </a:r>
          </a:p>
          <a:p>
            <a:pPr lvl="0" algn="ctr"/>
            <a:r>
              <a:rPr lang="tr-TR" sz="1400" b="1" dirty="0" smtClean="0">
                <a:solidFill>
                  <a:schemeClr val="bg1"/>
                </a:solidFill>
              </a:rPr>
              <a:t>Babam </a:t>
            </a:r>
            <a:r>
              <a:rPr lang="tr-TR" sz="1400" b="1" dirty="0">
                <a:solidFill>
                  <a:schemeClr val="bg1"/>
                </a:solidFill>
              </a:rPr>
              <a:t>gelirdi ve akşam olurdu.</a:t>
            </a:r>
          </a:p>
          <a:p>
            <a:pPr lvl="0" algn="ctr"/>
            <a:r>
              <a:rPr lang="tr-TR" sz="1400" b="1" dirty="0">
                <a:solidFill>
                  <a:schemeClr val="bg1"/>
                </a:solidFill>
              </a:rPr>
              <a:t>Bahçedeki akasya ağacı gün boyu biriktirdiği kuşları</a:t>
            </a:r>
          </a:p>
          <a:p>
            <a:pPr lvl="0" algn="ctr"/>
            <a:r>
              <a:rPr lang="tr-TR" sz="1400" b="1" dirty="0">
                <a:solidFill>
                  <a:schemeClr val="bg1"/>
                </a:solidFill>
              </a:rPr>
              <a:t>birer hayal topu olarak uzatırdı yatağımıza.</a:t>
            </a:r>
          </a:p>
          <a:p>
            <a:pPr lvl="0" algn="ctr"/>
            <a:r>
              <a:rPr lang="tr-TR" sz="1400" b="1" dirty="0">
                <a:solidFill>
                  <a:schemeClr val="bg1"/>
                </a:solidFill>
              </a:rPr>
              <a:t>Siyah-beyaz bir fotoğraf gibi gelirdi babam.</a:t>
            </a:r>
          </a:p>
          <a:p>
            <a:pPr lvl="0" algn="ctr"/>
            <a:r>
              <a:rPr lang="tr-TR" sz="1400" b="1" dirty="0">
                <a:solidFill>
                  <a:schemeClr val="bg1"/>
                </a:solidFill>
              </a:rPr>
              <a:t>Kamyonlar hep geceleri, hep uzaklara giderdi.</a:t>
            </a:r>
          </a:p>
          <a:p>
            <a:pPr lvl="0" algn="ctr"/>
            <a:r>
              <a:rPr lang="tr-TR" sz="1400" b="1" dirty="0">
                <a:solidFill>
                  <a:schemeClr val="bg1"/>
                </a:solidFill>
              </a:rPr>
              <a:t>Ben o zamanlar bütün babaları susar sanırdım.</a:t>
            </a:r>
          </a:p>
          <a:p>
            <a:pPr lvl="0" algn="ctr"/>
            <a:r>
              <a:rPr lang="tr-TR" sz="1400" b="1" dirty="0">
                <a:solidFill>
                  <a:schemeClr val="bg1"/>
                </a:solidFill>
              </a:rPr>
              <a:t>Yalnızca gaz lambasıyla konuşan bir diş gıcırtısıydı babam.</a:t>
            </a:r>
          </a:p>
          <a:p>
            <a:pPr lvl="0" algn="ctr"/>
            <a:r>
              <a:rPr lang="tr-TR" sz="1400" b="1" dirty="0">
                <a:solidFill>
                  <a:schemeClr val="bg1"/>
                </a:solidFill>
              </a:rPr>
              <a:t>Kapılar titreyerek açılır, titreyerek kapanırdı.</a:t>
            </a:r>
          </a:p>
          <a:p>
            <a:pPr lvl="0" algn="ctr"/>
            <a:r>
              <a:rPr lang="tr-TR" sz="1400" b="1" dirty="0">
                <a:solidFill>
                  <a:schemeClr val="bg1"/>
                </a:solidFill>
              </a:rPr>
              <a:t>Tanrıyı ve uzun konuşanları sevmezdi hiç.</a:t>
            </a:r>
          </a:p>
          <a:p>
            <a:pPr lvl="0" algn="ctr"/>
            <a:r>
              <a:rPr lang="tr-TR" sz="1400" b="1" dirty="0">
                <a:solidFill>
                  <a:schemeClr val="bg1"/>
                </a:solidFill>
              </a:rPr>
              <a:t>Babamdan yapılmış bir korkuydu dünya.</a:t>
            </a:r>
          </a:p>
          <a:p>
            <a:pPr lvl="0" algn="ctr"/>
            <a:r>
              <a:rPr lang="tr-TR" sz="1400" b="1" dirty="0">
                <a:solidFill>
                  <a:schemeClr val="bg1"/>
                </a:solidFill>
              </a:rPr>
              <a:t>Ben o zamanlar yalnızlığı gece sanırdım.</a:t>
            </a:r>
          </a:p>
          <a:p>
            <a:pPr lvl="0" algn="ctr"/>
            <a:r>
              <a:rPr lang="tr-TR" sz="1400" b="1" dirty="0">
                <a:solidFill>
                  <a:schemeClr val="bg1"/>
                </a:solidFill>
              </a:rPr>
              <a:t>Ne kadar susarsa o kadar terlerdi.</a:t>
            </a:r>
          </a:p>
          <a:p>
            <a:pPr lvl="0" algn="ctr"/>
            <a:r>
              <a:rPr lang="tr-TR" sz="1400" b="1" dirty="0">
                <a:solidFill>
                  <a:schemeClr val="bg1"/>
                </a:solidFill>
              </a:rPr>
              <a:t>Boncuk bocuk döktüğü ter, hep uzağından geçen kadınların,</a:t>
            </a:r>
          </a:p>
          <a:p>
            <a:pPr lvl="0" algn="ctr"/>
            <a:r>
              <a:rPr lang="tr-TR" sz="1400" b="1" dirty="0">
                <a:solidFill>
                  <a:schemeClr val="bg1"/>
                </a:solidFill>
              </a:rPr>
              <a:t>içinde göveren gözleri miydi?</a:t>
            </a:r>
          </a:p>
          <a:p>
            <a:pPr lvl="0" algn="ctr"/>
            <a:r>
              <a:rPr lang="tr-TR" sz="1400" b="1" dirty="0">
                <a:solidFill>
                  <a:schemeClr val="bg1"/>
                </a:solidFill>
              </a:rPr>
              <a:t>Babam en çok kışa yakışırdı.</a:t>
            </a:r>
          </a:p>
          <a:p>
            <a:pPr lvl="0" algn="ctr"/>
            <a:r>
              <a:rPr lang="tr-TR" sz="1400" b="1" dirty="0">
                <a:solidFill>
                  <a:schemeClr val="bg1"/>
                </a:solidFill>
              </a:rPr>
              <a:t>Bütün oyunlarımız başkalarının evlerine bir güzellemeydi.</a:t>
            </a:r>
          </a:p>
          <a:p>
            <a:pPr lvl="0" algn="ctr"/>
            <a:r>
              <a:rPr lang="tr-TR" sz="1400" b="1" dirty="0">
                <a:solidFill>
                  <a:schemeClr val="bg1"/>
                </a:solidFill>
              </a:rPr>
              <a:t>Annem babamın günahları için bir namaz yumağı hala…</a:t>
            </a:r>
          </a:p>
          <a:p>
            <a:pPr lvl="0" algn="ctr"/>
            <a:r>
              <a:rPr lang="tr-TR" sz="1400" b="1" dirty="0">
                <a:solidFill>
                  <a:schemeClr val="bg1"/>
                </a:solidFill>
              </a:rPr>
              <a:t>Ey penceresi dışarıya açık, içeriye kapalı evler…</a:t>
            </a:r>
          </a:p>
          <a:p>
            <a:pPr lvl="0" algn="ctr"/>
            <a:r>
              <a:rPr lang="tr-TR" sz="1400" b="1" dirty="0">
                <a:solidFill>
                  <a:schemeClr val="bg1"/>
                </a:solidFill>
              </a:rPr>
              <a:t>Babam neden yalnızca içince güzeldi. </a:t>
            </a:r>
          </a:p>
          <a:p>
            <a:pPr lvl="0" algn="ctr"/>
            <a:r>
              <a:rPr lang="tr-TR" sz="1200" b="1" dirty="0">
                <a:solidFill>
                  <a:schemeClr val="bg1"/>
                </a:solidFill>
              </a:rPr>
              <a:t>Şükrü Erbaş, </a:t>
            </a:r>
            <a:r>
              <a:rPr lang="tr-TR" sz="1200" b="1" i="1" dirty="0">
                <a:solidFill>
                  <a:schemeClr val="bg1"/>
                </a:solidFill>
              </a:rPr>
              <a:t>Bütün Şiirleri-2</a:t>
            </a:r>
            <a:r>
              <a:rPr lang="tr-TR" sz="1200" b="1" dirty="0">
                <a:solidFill>
                  <a:schemeClr val="bg1"/>
                </a:solidFill>
              </a:rPr>
              <a:t>, İstanbul, Kırmızı Kedi Yayınları, 2015.</a:t>
            </a:r>
          </a:p>
          <a:p>
            <a:pPr lvl="0" algn="ctr"/>
            <a:endParaRPr lang="tr-TR" sz="1200" dirty="0">
              <a:solidFill>
                <a:schemeClr val="bg1"/>
              </a:solidFill>
            </a:endParaRPr>
          </a:p>
          <a:p>
            <a:pPr algn="ctr"/>
            <a:endParaRPr lang="tr-TR" sz="1200" dirty="0"/>
          </a:p>
        </p:txBody>
      </p:sp>
    </p:spTree>
    <p:extLst>
      <p:ext uri="{BB962C8B-B14F-4D97-AF65-F5344CB8AC3E}">
        <p14:creationId xmlns:p14="http://schemas.microsoft.com/office/powerpoint/2010/main" val="1022546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Ögeleri </a:t>
            </a:r>
            <a:r>
              <a:rPr lang="tr-TR" dirty="0" smtClean="0"/>
              <a:t>(2)</a:t>
            </a:r>
            <a:endParaRPr lang="tr-TR" dirty="0"/>
          </a:p>
        </p:txBody>
      </p:sp>
      <p:sp>
        <p:nvSpPr>
          <p:cNvPr id="5" name="İçerik Yer Tutucusu 4"/>
          <p:cNvSpPr>
            <a:spLocks noGrp="1"/>
          </p:cNvSpPr>
          <p:nvPr>
            <p:ph idx="1"/>
          </p:nvPr>
        </p:nvSpPr>
        <p:spPr/>
        <p:txBody>
          <a:bodyPr/>
          <a:lstStyle/>
          <a:p>
            <a:r>
              <a:rPr lang="tr-TR" dirty="0"/>
              <a:t>İleti ise şiirde öne çıkan bir öge değildir ve her şiirde bulunmaz. Bu öge, genellikle öğretici ve bazen de eleştirel nitelikteki şiirlerde önem kazanır. </a:t>
            </a:r>
          </a:p>
          <a:p>
            <a:r>
              <a:rPr lang="tr-TR" dirty="0"/>
              <a:t>Şiir, her şeyden önce bir söz ve anlam sanatı olduğuna göre onun gücünü, etkisini, değerini de neyin söylendiğinden çok nasıl söylendiği belirler. Bu bakımdan edebî sanatlar, içerik açısından en önemli öge sayılabilir. Şiir dilini kendine özgü kılan, özenli sözcük seçimi yanında bu sözcüklerin özgün bir anlam yaratacak biçimde bağdaştırılmasıdır</a:t>
            </a:r>
          </a:p>
        </p:txBody>
      </p:sp>
    </p:spTree>
    <p:extLst>
      <p:ext uri="{BB962C8B-B14F-4D97-AF65-F5344CB8AC3E}">
        <p14:creationId xmlns:p14="http://schemas.microsoft.com/office/powerpoint/2010/main" val="2772914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Ögeleri </a:t>
            </a:r>
            <a:r>
              <a:rPr lang="tr-TR" dirty="0" smtClean="0"/>
              <a:t>(3)</a:t>
            </a:r>
            <a:endParaRPr lang="tr-TR" dirty="0"/>
          </a:p>
        </p:txBody>
      </p:sp>
      <p:sp>
        <p:nvSpPr>
          <p:cNvPr id="5" name="İçerik Yer Tutucusu 4"/>
          <p:cNvSpPr>
            <a:spLocks noGrp="1"/>
          </p:cNvSpPr>
          <p:nvPr>
            <p:ph idx="1"/>
          </p:nvPr>
        </p:nvSpPr>
        <p:spPr/>
        <p:txBody>
          <a:bodyPr/>
          <a:lstStyle/>
          <a:p>
            <a:r>
              <a:rPr lang="tr-TR" dirty="0"/>
              <a:t>Bir anlam iletmek amacıyla birden çok anlamlı dil birliğini yan yana getirerek kullanmaya </a:t>
            </a:r>
            <a:r>
              <a:rPr lang="tr-TR" dirty="0">
                <a:solidFill>
                  <a:srgbClr val="C00000"/>
                </a:solidFill>
              </a:rPr>
              <a:t>bağdaştırma</a:t>
            </a:r>
            <a:r>
              <a:rPr lang="tr-TR" dirty="0"/>
              <a:t> denir. </a:t>
            </a:r>
          </a:p>
          <a:p>
            <a:r>
              <a:rPr lang="tr-TR" dirty="0"/>
              <a:t>O dili konuşanlar tarafından bilinen bağdaştırmalar </a:t>
            </a:r>
            <a:r>
              <a:rPr lang="tr-TR" dirty="0">
                <a:solidFill>
                  <a:srgbClr val="C00000"/>
                </a:solidFill>
              </a:rPr>
              <a:t>alışılmış bağdaştırma</a:t>
            </a:r>
            <a:r>
              <a:rPr lang="tr-TR" dirty="0"/>
              <a:t> diye adlandırılır. Günlük dilde kullanılan mecazlar, benzetmeler, deyimler alışılmış bağdaştırmalardır: Sarı Kanaryalar, basketbolda Avrupa şampiyonu oldular.», «Başım dönüyor.», «Yüreğim cız etti.» gibi. </a:t>
            </a:r>
          </a:p>
        </p:txBody>
      </p:sp>
    </p:spTree>
    <p:extLst>
      <p:ext uri="{BB962C8B-B14F-4D97-AF65-F5344CB8AC3E}">
        <p14:creationId xmlns:p14="http://schemas.microsoft.com/office/powerpoint/2010/main" val="1289759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Ögeleri </a:t>
            </a:r>
            <a:r>
              <a:rPr lang="tr-TR" dirty="0" smtClean="0"/>
              <a:t>(4)</a:t>
            </a:r>
            <a:endParaRPr lang="tr-TR" dirty="0"/>
          </a:p>
        </p:txBody>
      </p:sp>
      <p:sp>
        <p:nvSpPr>
          <p:cNvPr id="5" name="İçerik Yer Tutucusu 4"/>
          <p:cNvSpPr>
            <a:spLocks noGrp="1"/>
          </p:cNvSpPr>
          <p:nvPr>
            <p:ph idx="1"/>
          </p:nvPr>
        </p:nvSpPr>
        <p:spPr/>
        <p:txBody>
          <a:bodyPr>
            <a:normAutofit/>
          </a:bodyPr>
          <a:lstStyle/>
          <a:p>
            <a:r>
              <a:rPr lang="tr-TR" dirty="0"/>
              <a:t>Kimi zaman şiirlerde günlük dilde bir arada kullanılması, bağdaştırılması mümkün olmayan sözcüklerle, çağrışımlarından ve duygu değerlerinden yararlanılarak yeni bağdaştırmalar oluşturulur. Günlük dil için garip karşılanabilecek  bu ilişkilendirmeye </a:t>
            </a:r>
            <a:r>
              <a:rPr lang="tr-TR" dirty="0">
                <a:solidFill>
                  <a:srgbClr val="C00000"/>
                </a:solidFill>
              </a:rPr>
              <a:t>alışılmamış bağdaştırma </a:t>
            </a:r>
            <a:r>
              <a:rPr lang="tr-TR" dirty="0"/>
              <a:t>denir.</a:t>
            </a:r>
          </a:p>
          <a:p>
            <a:r>
              <a:rPr lang="tr-TR" dirty="0"/>
              <a:t>«Ne </a:t>
            </a:r>
            <a:r>
              <a:rPr lang="tr-TR" dirty="0">
                <a:solidFill>
                  <a:srgbClr val="C00000"/>
                </a:solidFill>
              </a:rPr>
              <a:t>haydut</a:t>
            </a:r>
            <a:r>
              <a:rPr lang="tr-TR" dirty="0"/>
              <a:t> bir </a:t>
            </a:r>
            <a:r>
              <a:rPr lang="tr-TR" dirty="0">
                <a:solidFill>
                  <a:srgbClr val="C00000"/>
                </a:solidFill>
              </a:rPr>
              <a:t>akşamdı</a:t>
            </a:r>
            <a:r>
              <a:rPr lang="tr-TR" dirty="0"/>
              <a:t> ağır nargilelerle» (</a:t>
            </a:r>
            <a:r>
              <a:rPr lang="tr-TR" dirty="0" err="1"/>
              <a:t>Attilâ</a:t>
            </a:r>
            <a:r>
              <a:rPr lang="tr-TR" dirty="0"/>
              <a:t> İlhan</a:t>
            </a:r>
            <a:r>
              <a:rPr lang="tr-TR" dirty="0" smtClean="0"/>
              <a:t>)</a:t>
            </a:r>
          </a:p>
          <a:p>
            <a:endParaRPr lang="tr-TR" dirty="0"/>
          </a:p>
        </p:txBody>
      </p:sp>
      <p:graphicFrame>
        <p:nvGraphicFramePr>
          <p:cNvPr id="3" name="Tablo 2"/>
          <p:cNvGraphicFramePr>
            <a:graphicFrameLocks noGrp="1"/>
          </p:cNvGraphicFramePr>
          <p:nvPr>
            <p:extLst>
              <p:ext uri="{D42A27DB-BD31-4B8C-83A1-F6EECF244321}">
                <p14:modId xmlns:p14="http://schemas.microsoft.com/office/powerpoint/2010/main" val="1325968086"/>
              </p:ext>
            </p:extLst>
          </p:nvPr>
        </p:nvGraphicFramePr>
        <p:xfrm>
          <a:off x="1614557" y="4415307"/>
          <a:ext cx="8127999" cy="2123440"/>
        </p:xfrm>
        <a:graphic>
          <a:graphicData uri="http://schemas.openxmlformats.org/drawingml/2006/table">
            <a:tbl>
              <a:tblPr firstRow="1" bandRow="1">
                <a:tableStyleId>{72833802-FEF1-4C79-8D5D-14CF1EAF98D9}</a:tableStyleId>
              </a:tblPr>
              <a:tblGrid>
                <a:gridCol w="2709333">
                  <a:extLst>
                    <a:ext uri="{9D8B030D-6E8A-4147-A177-3AD203B41FA5}">
                      <a16:colId xmlns:a16="http://schemas.microsoft.com/office/drawing/2014/main" val="40115587"/>
                    </a:ext>
                  </a:extLst>
                </a:gridCol>
                <a:gridCol w="2709333">
                  <a:extLst>
                    <a:ext uri="{9D8B030D-6E8A-4147-A177-3AD203B41FA5}">
                      <a16:colId xmlns:a16="http://schemas.microsoft.com/office/drawing/2014/main" val="3146303805"/>
                    </a:ext>
                  </a:extLst>
                </a:gridCol>
                <a:gridCol w="2709333">
                  <a:extLst>
                    <a:ext uri="{9D8B030D-6E8A-4147-A177-3AD203B41FA5}">
                      <a16:colId xmlns:a16="http://schemas.microsoft.com/office/drawing/2014/main" val="898691098"/>
                    </a:ext>
                  </a:extLst>
                </a:gridCol>
              </a:tblGrid>
              <a:tr h="370840">
                <a:tc>
                  <a:txBody>
                    <a:bodyPr/>
                    <a:lstStyle/>
                    <a:p>
                      <a:pPr marL="0" marR="0" lvl="0" indent="0" algn="l" defTabSz="685800" rtl="0" eaLnBrk="1" fontAlgn="auto" latinLnBrk="0" hangingPunct="1">
                        <a:lnSpc>
                          <a:spcPct val="94000"/>
                        </a:lnSpc>
                        <a:spcBef>
                          <a:spcPts val="1000"/>
                        </a:spcBef>
                        <a:spcAft>
                          <a:spcPts val="200"/>
                        </a:spcAft>
                        <a:buClrTx/>
                        <a:buSzTx/>
                        <a:buFont typeface="Franklin Gothic Book" panose="020B0503020102020204" pitchFamily="34" charset="0"/>
                        <a:buNone/>
                        <a:tabLst/>
                        <a:defRPr/>
                      </a:pPr>
                      <a:r>
                        <a:rPr kumimoji="0" lang="tr-TR" sz="1800" u="none" strike="noStrike" kern="1200" cap="none" spc="0" normalizeH="0" baseline="0" noProof="0" dirty="0" smtClean="0">
                          <a:ln>
                            <a:noFill/>
                          </a:ln>
                          <a:effectLst/>
                          <a:uLnTx/>
                          <a:uFillTx/>
                        </a:rPr>
                        <a:t>haydut</a:t>
                      </a:r>
                      <a:endParaRPr kumimoji="0" lang="tr-TR" sz="1800" b="1" i="0" u="none" strike="noStrike" kern="1200" cap="none" spc="0" normalizeH="0" baseline="0" noProof="0" dirty="0">
                        <a:ln>
                          <a:noFill/>
                        </a:ln>
                        <a:solidFill>
                          <a:srgbClr val="1A2E40"/>
                        </a:solidFill>
                        <a:effectLst/>
                        <a:uLnTx/>
                        <a:uFillTx/>
                        <a:latin typeface="Franklin Gothic Book" panose="020B0503020102020204"/>
                        <a:ea typeface="+mn-ea"/>
                        <a:cs typeface="+mn-cs"/>
                      </a:endParaRPr>
                    </a:p>
                  </a:txBody>
                  <a:tcPr>
                    <a:lnB w="6350" cap="flat" cmpd="sng" algn="ctr">
                      <a:noFill/>
                      <a:prstDash val="solid"/>
                      <a:miter lim="800000"/>
                    </a:lnB>
                    <a:solidFill>
                      <a:srgbClr val="C00000"/>
                    </a:solidFill>
                  </a:tcPr>
                </a:tc>
                <a:tc>
                  <a:txBody>
                    <a:bodyPr/>
                    <a:lstStyle/>
                    <a:p>
                      <a:pPr marL="0" marR="0" lvl="0" indent="0" algn="l" defTabSz="685800" rtl="0" eaLnBrk="1" fontAlgn="auto" latinLnBrk="0" hangingPunct="1">
                        <a:lnSpc>
                          <a:spcPct val="94000"/>
                        </a:lnSpc>
                        <a:spcBef>
                          <a:spcPts val="1000"/>
                        </a:spcBef>
                        <a:spcAft>
                          <a:spcPts val="200"/>
                        </a:spcAft>
                        <a:buClrTx/>
                        <a:buSzTx/>
                        <a:buFont typeface="Franklin Gothic Book" panose="020B0503020102020204" pitchFamily="34" charset="0"/>
                        <a:buNone/>
                        <a:tabLst/>
                        <a:defRPr/>
                      </a:pPr>
                      <a:r>
                        <a:rPr kumimoji="0" lang="tr-TR" sz="1800" u="none" strike="noStrike" kern="1200" cap="none" spc="0" normalizeH="0" baseline="0" noProof="0" dirty="0" smtClean="0">
                          <a:ln>
                            <a:noFill/>
                          </a:ln>
                          <a:effectLst/>
                          <a:uLnTx/>
                          <a:uFillTx/>
                        </a:rPr>
                        <a:t>akşam</a:t>
                      </a:r>
                      <a:endParaRPr kumimoji="0" lang="tr-TR" sz="1800" b="1" i="0" u="none" strike="noStrike" kern="1200" cap="none" spc="0" normalizeH="0" baseline="0" noProof="0" dirty="0">
                        <a:ln>
                          <a:noFill/>
                        </a:ln>
                        <a:solidFill>
                          <a:srgbClr val="1A2E40"/>
                        </a:solidFill>
                        <a:effectLst/>
                        <a:uLnTx/>
                        <a:uFillTx/>
                        <a:latin typeface="Franklin Gothic Book" panose="020B0503020102020204"/>
                        <a:ea typeface="+mn-ea"/>
                        <a:cs typeface="+mn-cs"/>
                      </a:endParaRPr>
                    </a:p>
                  </a:txBody>
                  <a:tcPr>
                    <a:lnB w="6350" cap="flat" cmpd="sng" algn="ctr">
                      <a:noFill/>
                      <a:prstDash val="solid"/>
                      <a:miter lim="800000"/>
                    </a:lnB>
                    <a:solidFill>
                      <a:srgbClr val="C00000"/>
                    </a:solidFill>
                  </a:tcPr>
                </a:tc>
                <a:tc>
                  <a:txBody>
                    <a:bodyPr/>
                    <a:lstStyle/>
                    <a:p>
                      <a:pPr marL="0" marR="0" lvl="0" indent="0" algn="l" defTabSz="685800" rtl="0" eaLnBrk="1" fontAlgn="auto" latinLnBrk="0" hangingPunct="1">
                        <a:lnSpc>
                          <a:spcPct val="94000"/>
                        </a:lnSpc>
                        <a:spcBef>
                          <a:spcPts val="1000"/>
                        </a:spcBef>
                        <a:spcAft>
                          <a:spcPts val="200"/>
                        </a:spcAft>
                        <a:buClrTx/>
                        <a:buSzTx/>
                        <a:buFont typeface="Franklin Gothic Book" panose="020B0503020102020204" pitchFamily="34" charset="0"/>
                        <a:buNone/>
                        <a:tabLst/>
                        <a:defRPr/>
                      </a:pPr>
                      <a:r>
                        <a:rPr kumimoji="0" lang="tr-TR" sz="1800" u="none" strike="noStrike" kern="1200" cap="none" spc="0" normalizeH="0" baseline="0" noProof="0" dirty="0" smtClean="0">
                          <a:ln>
                            <a:noFill/>
                          </a:ln>
                          <a:effectLst/>
                          <a:uLnTx/>
                          <a:uFillTx/>
                        </a:rPr>
                        <a:t>haydut akşam</a:t>
                      </a:r>
                      <a:endParaRPr kumimoji="0" lang="tr-TR" sz="1800" b="1" i="0" u="none" strike="noStrike" kern="1200" cap="none" spc="0" normalizeH="0" baseline="0" noProof="0" dirty="0">
                        <a:ln>
                          <a:noFill/>
                        </a:ln>
                        <a:solidFill>
                          <a:srgbClr val="1A2E40"/>
                        </a:solidFill>
                        <a:effectLst/>
                        <a:uLnTx/>
                        <a:uFillTx/>
                        <a:latin typeface="Franklin Gothic Book" panose="020B0503020102020204"/>
                        <a:ea typeface="+mn-ea"/>
                        <a:cs typeface="+mn-cs"/>
                      </a:endParaRPr>
                    </a:p>
                  </a:txBody>
                  <a:tcPr>
                    <a:lnB w="6350" cap="flat" cmpd="sng" algn="ctr">
                      <a:noFill/>
                      <a:prstDash val="solid"/>
                      <a:miter lim="800000"/>
                    </a:lnB>
                    <a:solidFill>
                      <a:srgbClr val="C00000"/>
                    </a:solidFill>
                  </a:tcPr>
                </a:tc>
                <a:extLst>
                  <a:ext uri="{0D108BD9-81ED-4DB2-BD59-A6C34878D82A}">
                    <a16:rowId xmlns:a16="http://schemas.microsoft.com/office/drawing/2014/main" val="2997261301"/>
                  </a:ext>
                </a:extLst>
              </a:tr>
              <a:tr h="370840">
                <a:tc>
                  <a:txBody>
                    <a:bodyPr/>
                    <a:lstStyle/>
                    <a:p>
                      <a:r>
                        <a:rPr lang="tr-TR" dirty="0" smtClean="0"/>
                        <a:t>Silahlı soygun </a:t>
                      </a:r>
                      <a:endParaRPr lang="tr-TR" dirty="0"/>
                    </a:p>
                  </a:txBody>
                  <a:tcPr>
                    <a:lnL w="6350" cap="flat" cmpd="sng" algn="ctr">
                      <a:noFill/>
                      <a:prstDash val="solid"/>
                      <a:miter lim="800000"/>
                    </a:lnL>
                    <a:lnR>
                      <a:noFill/>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tr-TR" dirty="0" smtClean="0"/>
                        <a:t>günün son saatleri </a:t>
                      </a:r>
                      <a:endParaRPr lang="tr-TR" dirty="0"/>
                    </a:p>
                  </a:txBody>
                  <a:tcPr>
                    <a:lnL>
                      <a:noFill/>
                    </a:lnL>
                    <a:lnR>
                      <a:noFill/>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tr-TR" dirty="0" smtClean="0"/>
                        <a:t>temel anlamı</a:t>
                      </a:r>
                    </a:p>
                  </a:txBody>
                  <a:tcPr>
                    <a:lnL>
                      <a:noFill/>
                    </a:lnL>
                    <a:lnR w="6350" cap="flat" cmpd="sng" algn="ctr">
                      <a:noFill/>
                      <a:prstDash val="solid"/>
                      <a:miter lim="800000"/>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8225342"/>
                  </a:ext>
                </a:extLst>
              </a:tr>
              <a:tr h="370840">
                <a:tc>
                  <a:txBody>
                    <a:bodyPr/>
                    <a:lstStyle/>
                    <a:p>
                      <a:r>
                        <a:rPr lang="tr-TR" dirty="0" smtClean="0"/>
                        <a:t>Yapan kimse,</a:t>
                      </a:r>
                    </a:p>
                    <a:p>
                      <a:r>
                        <a:rPr lang="tr-TR" dirty="0" smtClean="0"/>
                        <a:t>Yaramaz</a:t>
                      </a:r>
                      <a:r>
                        <a:rPr lang="tr-TR" baseline="0" dirty="0" smtClean="0"/>
                        <a:t>, sevimli çocuk</a:t>
                      </a:r>
                      <a:endParaRPr lang="tr-TR" dirty="0"/>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tr-TR" dirty="0" smtClean="0"/>
                        <a:t>gece</a:t>
                      </a:r>
                      <a:endParaRPr lang="tr-TR"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tr-TR" dirty="0" smtClean="0"/>
                        <a:t>Yan</a:t>
                      </a:r>
                      <a:r>
                        <a:rPr lang="tr-TR" baseline="0" dirty="0" smtClean="0"/>
                        <a:t> anlamları</a:t>
                      </a:r>
                      <a:endParaRPr lang="tr-TR" dirty="0"/>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3437413"/>
                  </a:ext>
                </a:extLst>
              </a:tr>
              <a:tr h="370840">
                <a:tc>
                  <a:txBody>
                    <a:bodyPr/>
                    <a:lstStyle/>
                    <a:p>
                      <a:r>
                        <a:rPr lang="tr-TR" dirty="0" smtClean="0"/>
                        <a:t>Soygun, silah, ölüm</a:t>
                      </a:r>
                      <a:endParaRPr lang="tr-TR" dirty="0"/>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T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tr-TR" dirty="0" smtClean="0"/>
                        <a:t>Çağrışımları</a:t>
                      </a:r>
                      <a:endParaRPr lang="tr-TR" dirty="0"/>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6741222"/>
                  </a:ext>
                </a:extLst>
              </a:tr>
              <a:tr h="370840">
                <a:tc>
                  <a:txBody>
                    <a:bodyPr/>
                    <a:lstStyle/>
                    <a:p>
                      <a:r>
                        <a:rPr lang="tr-TR" dirty="0" smtClean="0"/>
                        <a:t>Korku,</a:t>
                      </a:r>
                      <a:r>
                        <a:rPr lang="tr-TR" baseline="0" dirty="0" smtClean="0"/>
                        <a:t> tedirginlik</a:t>
                      </a:r>
                      <a:endParaRPr lang="tr-TR" dirty="0"/>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TR"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tr-TR" dirty="0" smtClean="0"/>
                        <a:t>Duygu değeri</a:t>
                      </a:r>
                      <a:endParaRPr lang="tr-TR" dirty="0"/>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0228621"/>
                  </a:ext>
                </a:extLst>
              </a:tr>
            </a:tbl>
          </a:graphicData>
        </a:graphic>
      </p:graphicFrame>
    </p:spTree>
    <p:extLst>
      <p:ext uri="{BB962C8B-B14F-4D97-AF65-F5344CB8AC3E}">
        <p14:creationId xmlns:p14="http://schemas.microsoft.com/office/powerpoint/2010/main" val="793964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Ögeleri </a:t>
            </a:r>
            <a:r>
              <a:rPr lang="tr-TR" dirty="0" smtClean="0"/>
              <a:t>(5)</a:t>
            </a:r>
            <a:endParaRPr lang="tr-TR" dirty="0"/>
          </a:p>
        </p:txBody>
      </p:sp>
      <p:sp>
        <p:nvSpPr>
          <p:cNvPr id="3" name="İçerik Yer Tutucusu 2"/>
          <p:cNvSpPr>
            <a:spLocks noGrp="1"/>
          </p:cNvSpPr>
          <p:nvPr>
            <p:ph idx="1"/>
          </p:nvPr>
        </p:nvSpPr>
        <p:spPr/>
        <p:txBody>
          <a:bodyPr/>
          <a:lstStyle/>
          <a:p>
            <a:r>
              <a:rPr lang="tr-TR" dirty="0"/>
              <a:t>Şiirsel anlam, sözcükler arasında alışılmışın dışında kurulan ilişkilerle yaratılır. Sözgelimi, “Seni eskisi kadar güzel buluyorum.” cümlesi ile “Eskitiyorum </a:t>
            </a:r>
            <a:r>
              <a:rPr lang="tr-TR" dirty="0" err="1"/>
              <a:t>eskitiyorum</a:t>
            </a:r>
            <a:r>
              <a:rPr lang="tr-TR" dirty="0"/>
              <a:t> kalıyor ne kadar güzel olduğun” (İlhan Berk) dizesi arasında böyle bir anlamsal düzey farkı vardır. </a:t>
            </a:r>
            <a:endParaRPr lang="tr-TR" dirty="0" smtClean="0"/>
          </a:p>
          <a:p>
            <a:r>
              <a:rPr lang="tr-TR" dirty="0" smtClean="0"/>
              <a:t>İlk </a:t>
            </a:r>
            <a:r>
              <a:rPr lang="tr-TR" dirty="0"/>
              <a:t>cümle, dilin günlük iletişimdeki kullanımına uygun bir ifade kalıbında kurulmuş; ama İlhan Berk’in dizesinde, bu kalıbın dışına çıkan bir anlam düzeyi ve bir anlatım düzlemi var. </a:t>
            </a:r>
            <a:endParaRPr lang="tr-TR" dirty="0" smtClean="0"/>
          </a:p>
          <a:p>
            <a:r>
              <a:rPr lang="tr-TR" dirty="0" smtClean="0"/>
              <a:t>Bu</a:t>
            </a:r>
            <a:r>
              <a:rPr lang="tr-TR" dirty="0"/>
              <a:t>, şiirsel anlam ve söyleyişin farklılığını gösteren küçük bir örnek:</a:t>
            </a:r>
          </a:p>
          <a:p>
            <a:endParaRPr lang="tr-TR" dirty="0"/>
          </a:p>
          <a:p>
            <a:endParaRPr lang="tr-TR" dirty="0"/>
          </a:p>
        </p:txBody>
      </p:sp>
    </p:spTree>
    <p:extLst>
      <p:ext uri="{BB962C8B-B14F-4D97-AF65-F5344CB8AC3E}">
        <p14:creationId xmlns:p14="http://schemas.microsoft.com/office/powerpoint/2010/main" val="2326329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Ögeleri </a:t>
            </a:r>
            <a:r>
              <a:rPr lang="tr-TR" dirty="0" smtClean="0"/>
              <a:t>(6)</a:t>
            </a:r>
            <a:endParaRPr lang="tr-TR" dirty="0"/>
          </a:p>
        </p:txBody>
      </p:sp>
      <p:sp>
        <p:nvSpPr>
          <p:cNvPr id="3" name="İçerik Yer Tutucusu 2"/>
          <p:cNvSpPr>
            <a:spLocks noGrp="1"/>
          </p:cNvSpPr>
          <p:nvPr>
            <p:ph idx="1"/>
          </p:nvPr>
        </p:nvSpPr>
        <p:spPr/>
        <p:txBody>
          <a:bodyPr/>
          <a:lstStyle/>
          <a:p>
            <a:r>
              <a:rPr lang="tr-TR" dirty="0"/>
              <a:t>“Kırmızı bir kuştur soluğum/ Kumral göklerinde saçlarının” (Cemal </a:t>
            </a:r>
            <a:r>
              <a:rPr lang="tr-TR" dirty="0" err="1"/>
              <a:t>Süreya</a:t>
            </a:r>
            <a:r>
              <a:rPr lang="tr-TR" dirty="0"/>
              <a:t>) dizeleri için de benzer şeyler söylenebilir. </a:t>
            </a:r>
            <a:endParaRPr lang="tr-TR" dirty="0" smtClean="0"/>
          </a:p>
          <a:p>
            <a:r>
              <a:rPr lang="tr-TR" dirty="0" smtClean="0"/>
              <a:t>Sözcükler</a:t>
            </a:r>
            <a:r>
              <a:rPr lang="tr-TR" dirty="0"/>
              <a:t>, anlam bakımından alışılmamış biçimlerde bağdaştırılmış. </a:t>
            </a:r>
            <a:endParaRPr lang="tr-TR" dirty="0" smtClean="0"/>
          </a:p>
          <a:p>
            <a:r>
              <a:rPr lang="tr-TR" dirty="0" smtClean="0"/>
              <a:t>Bu</a:t>
            </a:r>
            <a:r>
              <a:rPr lang="tr-TR" dirty="0"/>
              <a:t>, güçlü ve özgün bir imgenin yaratılmasını da sağlamış. </a:t>
            </a:r>
            <a:endParaRPr lang="tr-TR" dirty="0" smtClean="0"/>
          </a:p>
          <a:p>
            <a:r>
              <a:rPr lang="tr-TR" dirty="0" smtClean="0"/>
              <a:t>Şiirsel </a:t>
            </a:r>
            <a:r>
              <a:rPr lang="tr-TR" dirty="0"/>
              <a:t>anlam, çok katmanlı bir yapıya sahiptir; sözcüklerin gerçek ve mecazi anlamlarından yola çıkılarak, birbirini destekleyen çağrışımlar silsilesi içinde oluşur.</a:t>
            </a:r>
          </a:p>
          <a:p>
            <a:endParaRPr lang="tr-TR" dirty="0"/>
          </a:p>
          <a:p>
            <a:endParaRPr lang="tr-TR" dirty="0"/>
          </a:p>
        </p:txBody>
      </p:sp>
    </p:spTree>
    <p:extLst>
      <p:ext uri="{BB962C8B-B14F-4D97-AF65-F5344CB8AC3E}">
        <p14:creationId xmlns:p14="http://schemas.microsoft.com/office/powerpoint/2010/main" val="23979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KONULARINA GÖRE ŞİİR TÜRLERİ</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754587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Konularına Göre Şiir Türleri</a:t>
            </a:r>
            <a:endParaRPr lang="tr-TR" dirty="0"/>
          </a:p>
        </p:txBody>
      </p:sp>
      <p:sp>
        <p:nvSpPr>
          <p:cNvPr id="3" name="İçerik Yer Tutucusu 2"/>
          <p:cNvSpPr>
            <a:spLocks noGrp="1"/>
          </p:cNvSpPr>
          <p:nvPr>
            <p:ph idx="1"/>
          </p:nvPr>
        </p:nvSpPr>
        <p:spPr/>
        <p:txBody>
          <a:bodyPr/>
          <a:lstStyle/>
          <a:p>
            <a:endParaRPr lang="tr-TR"/>
          </a:p>
        </p:txBody>
      </p:sp>
      <p:graphicFrame>
        <p:nvGraphicFramePr>
          <p:cNvPr id="4" name="Diyagram 3"/>
          <p:cNvGraphicFramePr/>
          <p:nvPr>
            <p:extLst>
              <p:ext uri="{D42A27DB-BD31-4B8C-83A1-F6EECF244321}">
                <p14:modId xmlns:p14="http://schemas.microsoft.com/office/powerpoint/2010/main" val="2875321693"/>
              </p:ext>
            </p:extLst>
          </p:nvPr>
        </p:nvGraphicFramePr>
        <p:xfrm>
          <a:off x="1949727" y="2385391"/>
          <a:ext cx="7775712" cy="267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08001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Şiir Türleri (1)</a:t>
            </a:r>
            <a:endParaRPr lang="tr-TR" dirty="0"/>
          </a:p>
        </p:txBody>
      </p:sp>
      <p:sp>
        <p:nvSpPr>
          <p:cNvPr id="3" name="İçerik Yer Tutucusu 2"/>
          <p:cNvSpPr>
            <a:spLocks noGrp="1"/>
          </p:cNvSpPr>
          <p:nvPr>
            <p:ph idx="1"/>
          </p:nvPr>
        </p:nvSpPr>
        <p:spPr/>
        <p:txBody>
          <a:bodyPr/>
          <a:lstStyle/>
          <a:p>
            <a:r>
              <a:rPr lang="tr-TR" dirty="0"/>
              <a:t>Bugün için şiirleri kesin bir türe dâhil etmek, o türün sınırları içinde kalarak anlamlandırmak mümkün görünmemekle birlikte edebiyat araştırmacıları, şiirin tarihsel seyri içinde beliren bazı türlerini saptamışlardır. </a:t>
            </a:r>
            <a:endParaRPr lang="tr-TR" dirty="0" smtClean="0"/>
          </a:p>
          <a:p>
            <a:r>
              <a:rPr lang="tr-TR" dirty="0" smtClean="0"/>
              <a:t>Genellikle </a:t>
            </a:r>
            <a:r>
              <a:rPr lang="tr-TR" dirty="0"/>
              <a:t>tema ve temanın işleniş biçimine göre belirlenen bu türleri şöyle </a:t>
            </a:r>
            <a:r>
              <a:rPr lang="tr-TR" dirty="0" smtClean="0"/>
              <a:t>sıralayabiliriz:</a:t>
            </a:r>
            <a:endParaRPr lang="tr-TR" dirty="0"/>
          </a:p>
        </p:txBody>
      </p:sp>
    </p:spTree>
    <p:extLst>
      <p:ext uri="{BB962C8B-B14F-4D97-AF65-F5344CB8AC3E}">
        <p14:creationId xmlns:p14="http://schemas.microsoft.com/office/powerpoint/2010/main" val="3699860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Lirik Şiir (1)</a:t>
            </a:r>
            <a:endParaRPr lang="tr-TR" dirty="0"/>
          </a:p>
        </p:txBody>
      </p:sp>
      <p:sp>
        <p:nvSpPr>
          <p:cNvPr id="3" name="İçerik Yer Tutucusu 2"/>
          <p:cNvSpPr>
            <a:spLocks noGrp="1"/>
          </p:cNvSpPr>
          <p:nvPr>
            <p:ph idx="1"/>
          </p:nvPr>
        </p:nvSpPr>
        <p:spPr/>
        <p:txBody>
          <a:bodyPr/>
          <a:lstStyle/>
          <a:p>
            <a:r>
              <a:rPr lang="tr-TR" dirty="0"/>
              <a:t>Antik Yunan’da  lir eşliğinde söylenen duygusal şiirlere dayanarak, aşk, özlem, acı, ölüm gibi derin hisleri işleyen şiirlere lirik şiir adı verilmiştir. Sözcük, zamanla, kişisel duyguları tutku ya da coşkuyla anlatan şiirler için kullanılan bir terim hâline gelmiştir. </a:t>
            </a:r>
          </a:p>
          <a:p>
            <a:r>
              <a:rPr lang="tr-TR" dirty="0"/>
              <a:t>İlk lirik şair, dünyada adı bilinen ilk kadın şair </a:t>
            </a:r>
            <a:r>
              <a:rPr lang="tr-TR" dirty="0" err="1"/>
              <a:t>Sappho’dur</a:t>
            </a:r>
            <a:r>
              <a:rPr lang="tr-TR" dirty="0"/>
              <a:t>. </a:t>
            </a:r>
          </a:p>
          <a:p>
            <a:r>
              <a:rPr lang="tr-TR" dirty="0"/>
              <a:t>Divan edebiyatında şarkılar, gazeller, halk şiirimizde türküler, ağıtlar, güzelleme türündeki koşmalar ve semailer lirik şiire örnektir. Fuzulî, Nedim, Karacaoğlan, Erzurumlu Emrah, Âşık Veysel, Yahya Kemal, Nâzım Hikmet, Cemal </a:t>
            </a:r>
            <a:r>
              <a:rPr lang="tr-TR" dirty="0" err="1"/>
              <a:t>Süreya</a:t>
            </a:r>
            <a:r>
              <a:rPr lang="tr-TR" dirty="0"/>
              <a:t>, Cahit </a:t>
            </a:r>
            <a:r>
              <a:rPr lang="tr-TR" dirty="0" err="1"/>
              <a:t>Külebi</a:t>
            </a:r>
            <a:r>
              <a:rPr lang="tr-TR" dirty="0"/>
              <a:t>, </a:t>
            </a:r>
            <a:r>
              <a:rPr lang="tr-TR" dirty="0" err="1"/>
              <a:t>Attilâ</a:t>
            </a:r>
            <a:r>
              <a:rPr lang="tr-TR" dirty="0"/>
              <a:t> İlhan gibi şairlerimizi lirik şairler arasında sayabiliriz.</a:t>
            </a:r>
          </a:p>
          <a:p>
            <a:pPr marL="0" indent="0">
              <a:buNone/>
            </a:pPr>
            <a:endParaRPr lang="tr-TR" dirty="0"/>
          </a:p>
        </p:txBody>
      </p:sp>
    </p:spTree>
    <p:extLst>
      <p:ext uri="{BB962C8B-B14F-4D97-AF65-F5344CB8AC3E}">
        <p14:creationId xmlns:p14="http://schemas.microsoft.com/office/powerpoint/2010/main" val="2574448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Lirik Şiir (2)</a:t>
            </a:r>
            <a:endParaRPr lang="tr-TR" dirty="0"/>
          </a:p>
        </p:txBody>
      </p:sp>
      <p:sp>
        <p:nvSpPr>
          <p:cNvPr id="3" name="İçerik Yer Tutucusu 2"/>
          <p:cNvSpPr>
            <a:spLocks noGrp="1"/>
          </p:cNvSpPr>
          <p:nvPr>
            <p:ph idx="1"/>
          </p:nvPr>
        </p:nvSpPr>
        <p:spPr/>
        <p:txBody>
          <a:bodyPr/>
          <a:lstStyle/>
          <a:p>
            <a:pPr marL="0" indent="0">
              <a:buNone/>
            </a:pPr>
            <a:endParaRPr lang="tr-TR" dirty="0"/>
          </a:p>
        </p:txBody>
      </p:sp>
      <p:pic>
        <p:nvPicPr>
          <p:cNvPr id="4" name="Picture 2" descr="Cumhuriyetin ilk günleri gibiydi yüzün. İlhan Berk | Movie posters, Poster,  Sayings">
            <a:extLst>
              <a:ext uri="{FF2B5EF4-FFF2-40B4-BE49-F238E27FC236}">
                <a16:creationId xmlns:a16="http://schemas.microsoft.com/office/drawing/2014/main" id="{18330B7E-C2C4-4940-A2AC-018D13168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8889" y="1771401"/>
            <a:ext cx="2861212" cy="50865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lhanberkِ hashtag on Twitter">
            <a:extLst>
              <a:ext uri="{FF2B5EF4-FFF2-40B4-BE49-F238E27FC236}">
                <a16:creationId xmlns:a16="http://schemas.microsoft.com/office/drawing/2014/main" id="{76715506-E98E-4C23-81DD-895B7360E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373" y="1771401"/>
            <a:ext cx="3814949" cy="5086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510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Didaktik Şiir (1)</a:t>
            </a:r>
            <a:endParaRPr lang="tr-TR" dirty="0"/>
          </a:p>
        </p:txBody>
      </p:sp>
      <p:sp>
        <p:nvSpPr>
          <p:cNvPr id="3" name="İçerik Yer Tutucusu 2"/>
          <p:cNvSpPr>
            <a:spLocks noGrp="1"/>
          </p:cNvSpPr>
          <p:nvPr>
            <p:ph idx="1"/>
          </p:nvPr>
        </p:nvSpPr>
        <p:spPr/>
        <p:txBody>
          <a:bodyPr/>
          <a:lstStyle/>
          <a:p>
            <a:r>
              <a:rPr lang="tr-TR" dirty="0"/>
              <a:t>Öğretici, bilgilendirici şiirlerdir. Din, ahlak, felsefe, sanat, bilim gibi konularda okura öğüt ve bilgi verme, onu yönlendirme amacını güder. Kimi özdeyişler, bu türdeki şiirlerden çıkmıştır. </a:t>
            </a:r>
          </a:p>
          <a:p>
            <a:r>
              <a:rPr lang="tr-TR" dirty="0"/>
              <a:t>Kökleri Antik Yunan edebiyatına dayanır. </a:t>
            </a:r>
            <a:r>
              <a:rPr lang="tr-TR" dirty="0" err="1"/>
              <a:t>Heseidos</a:t>
            </a:r>
            <a:r>
              <a:rPr lang="tr-TR" dirty="0"/>
              <a:t> ve </a:t>
            </a:r>
            <a:r>
              <a:rPr lang="tr-TR" dirty="0" err="1"/>
              <a:t>Virgilius’un</a:t>
            </a:r>
            <a:r>
              <a:rPr lang="tr-TR" dirty="0"/>
              <a:t> eserleri didaktik şiirin ilk örnekleri olarak kabul edilir. </a:t>
            </a:r>
          </a:p>
          <a:p>
            <a:r>
              <a:rPr lang="tr-TR" dirty="0"/>
              <a:t>Yusuf Has </a:t>
            </a:r>
            <a:r>
              <a:rPr lang="tr-TR" dirty="0" err="1"/>
              <a:t>Hacib’in</a:t>
            </a:r>
            <a:r>
              <a:rPr lang="tr-TR" dirty="0"/>
              <a:t> Kutadgu Bilig ve Nabi’nin </a:t>
            </a:r>
            <a:r>
              <a:rPr lang="tr-TR" dirty="0" err="1"/>
              <a:t>Hayriyye’sini</a:t>
            </a:r>
            <a:r>
              <a:rPr lang="tr-TR" dirty="0"/>
              <a:t> didaktik şiire örnek verebiliriz. Tevfik Fikret’in Şermin’deki şiirleri ile Orhan Veli’nin La </a:t>
            </a:r>
            <a:r>
              <a:rPr lang="tr-TR" dirty="0" err="1"/>
              <a:t>Fontaine’den</a:t>
            </a:r>
            <a:r>
              <a:rPr lang="tr-TR" dirty="0"/>
              <a:t> çevirdiği manzum fabllar ve Mehmet Akif Ersoy’un bazı şiirleri bu kapsamda düşünülebilir.</a:t>
            </a:r>
          </a:p>
          <a:p>
            <a:endParaRPr lang="tr-TR" dirty="0"/>
          </a:p>
        </p:txBody>
      </p:sp>
    </p:spTree>
    <p:extLst>
      <p:ext uri="{BB962C8B-B14F-4D97-AF65-F5344CB8AC3E}">
        <p14:creationId xmlns:p14="http://schemas.microsoft.com/office/powerpoint/2010/main" val="1211202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Didaktik Şiir </a:t>
            </a:r>
            <a:r>
              <a:rPr lang="tr-TR" dirty="0" smtClean="0"/>
              <a:t>(2)</a:t>
            </a:r>
            <a:endParaRPr lang="tr-TR" dirty="0"/>
          </a:p>
        </p:txBody>
      </p:sp>
      <p:sp>
        <p:nvSpPr>
          <p:cNvPr id="4" name="İçerik Yer Tutucusu 2">
            <a:extLst>
              <a:ext uri="{FF2B5EF4-FFF2-40B4-BE49-F238E27FC236}">
                <a16:creationId xmlns:a16="http://schemas.microsoft.com/office/drawing/2014/main" id="{2CC89D2C-3B63-44E1-AC4D-56DDD08301E8}"/>
              </a:ext>
            </a:extLst>
          </p:cNvPr>
          <p:cNvSpPr txBox="1">
            <a:spLocks/>
          </p:cNvSpPr>
          <p:nvPr/>
        </p:nvSpPr>
        <p:spPr>
          <a:xfrm>
            <a:off x="2261152" y="1825625"/>
            <a:ext cx="3865352" cy="4742657"/>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Wingdings" panose="05000000000000000000" pitchFamily="2" charset="2"/>
              <a:buNone/>
            </a:pPr>
            <a:r>
              <a:rPr lang="tr-TR" smtClean="0">
                <a:solidFill>
                  <a:srgbClr val="141823"/>
                </a:solidFill>
                <a:latin typeface="Roboto" panose="02000000000000000000" pitchFamily="2" charset="0"/>
              </a:rPr>
              <a:t>KULAK VER SÖZÜME DİNLE VATANDAŞ</a:t>
            </a:r>
          </a:p>
          <a:p>
            <a:pPr marL="0" indent="0" fontAlgn="base">
              <a:buFont typeface="Wingdings" panose="05000000000000000000" pitchFamily="2" charset="2"/>
              <a:buNone/>
            </a:pPr>
            <a:r>
              <a:rPr lang="tr-TR" smtClean="0">
                <a:solidFill>
                  <a:srgbClr val="141823"/>
                </a:solidFill>
                <a:latin typeface="Roboto" panose="02000000000000000000" pitchFamily="2" charset="0"/>
              </a:rPr>
              <a:t>Kulak ver sözüme dinle vatandaş</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Uyma laklak edip gülüşenlere</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Meşgul eder seni işinden eyler</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Karışırsın tembel perişanlara</a:t>
            </a:r>
          </a:p>
          <a:p>
            <a:pPr marL="0" indent="0" fontAlgn="base">
              <a:buFont typeface="Wingdings" panose="05000000000000000000" pitchFamily="2" charset="2"/>
              <a:buNone/>
            </a:pPr>
            <a:r>
              <a:rPr lang="tr-TR" smtClean="0">
                <a:solidFill>
                  <a:srgbClr val="141823"/>
                </a:solidFill>
                <a:latin typeface="Roboto" panose="02000000000000000000" pitchFamily="2" charset="0"/>
              </a:rPr>
              <a:t>Adım at ileri geriye bakma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Bir sağlam iş tut da elinden bırakma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Saçmasapan sözler hep delip takma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Allah'ın yardımı hep çalışanlara</a:t>
            </a:r>
          </a:p>
          <a:p>
            <a:pPr marL="0" indent="0" fontAlgn="base">
              <a:buFont typeface="Wingdings" panose="05000000000000000000" pitchFamily="2" charset="2"/>
              <a:buNone/>
            </a:pPr>
            <a:r>
              <a:rPr lang="tr-TR" smtClean="0">
                <a:solidFill>
                  <a:srgbClr val="141823"/>
                </a:solidFill>
                <a:latin typeface="Roboto" panose="02000000000000000000" pitchFamily="2" charset="0"/>
              </a:rPr>
              <a:t>İleriyi gören geriye bakmaz</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İnsanlık yolundan dışarı çıkmaz</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Allah cömert amma ekmek bırakmaz</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Oturup geçmişi konuşanlara</a:t>
            </a:r>
          </a:p>
          <a:p>
            <a:pPr marL="0" indent="0" fontAlgn="base">
              <a:buFont typeface="Wingdings" panose="05000000000000000000" pitchFamily="2" charset="2"/>
              <a:buNone/>
            </a:pPr>
            <a:r>
              <a:rPr lang="tr-TR" smtClean="0">
                <a:solidFill>
                  <a:srgbClr val="141823"/>
                </a:solidFill>
                <a:latin typeface="Roboto" panose="02000000000000000000" pitchFamily="2" charset="0"/>
              </a:rPr>
              <a:t>Maziye karışmış yıllar da ay da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Geçmişi konuşmak getirmez fayda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Gören göze ibret vardır her şeyde</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Seyret gökyüzünde yarışanlara</a:t>
            </a:r>
          </a:p>
          <a:p>
            <a:pPr marL="0" indent="0" fontAlgn="base">
              <a:buFont typeface="Wingdings" panose="05000000000000000000" pitchFamily="2" charset="2"/>
              <a:buNone/>
            </a:pPr>
            <a:r>
              <a:rPr lang="tr-TR" smtClean="0">
                <a:solidFill>
                  <a:srgbClr val="141823"/>
                </a:solidFill>
                <a:latin typeface="Roboto" panose="02000000000000000000" pitchFamily="2" charset="0"/>
              </a:rPr>
              <a:t>Veysel der kafanı nafile yorma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Dünya fani değil çöküp oturma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Adım at ileri avara durma</a:t>
            </a:r>
            <a:br>
              <a:rPr lang="tr-TR" smtClean="0">
                <a:solidFill>
                  <a:srgbClr val="141823"/>
                </a:solidFill>
                <a:latin typeface="Roboto" panose="02000000000000000000" pitchFamily="2" charset="0"/>
              </a:rPr>
            </a:br>
            <a:r>
              <a:rPr lang="tr-TR" smtClean="0">
                <a:solidFill>
                  <a:srgbClr val="141823"/>
                </a:solidFill>
                <a:latin typeface="Roboto" panose="02000000000000000000" pitchFamily="2" charset="0"/>
              </a:rPr>
              <a:t>Yoldaş ol refaha kavuşanlara</a:t>
            </a:r>
          </a:p>
          <a:p>
            <a:pPr marL="0" indent="0" fontAlgn="base">
              <a:buFont typeface="Wingdings" panose="05000000000000000000" pitchFamily="2" charset="2"/>
              <a:buNone/>
            </a:pPr>
            <a:r>
              <a:rPr lang="tr-TR" smtClean="0">
                <a:solidFill>
                  <a:srgbClr val="14233A"/>
                </a:solidFill>
                <a:latin typeface="Segoe"/>
              </a:rPr>
              <a:t>Âşık Veysel</a:t>
            </a:r>
          </a:p>
          <a:p>
            <a:pPr marL="0" indent="0" fontAlgn="base">
              <a:buFont typeface="Wingdings" panose="05000000000000000000" pitchFamily="2" charset="2"/>
              <a:buNone/>
            </a:pPr>
            <a:endParaRPr lang="tr-TR" smtClean="0">
              <a:solidFill>
                <a:srgbClr val="141823"/>
              </a:solidFill>
              <a:latin typeface="Roboto" panose="02000000000000000000" pitchFamily="2" charset="0"/>
            </a:endParaRPr>
          </a:p>
          <a:p>
            <a:endParaRPr lang="tr-TR" dirty="0"/>
          </a:p>
        </p:txBody>
      </p:sp>
      <p:pic>
        <p:nvPicPr>
          <p:cNvPr id="5" name="Picture 2" descr="Âşık Veysel - Vikipedi">
            <a:extLst>
              <a:ext uri="{FF2B5EF4-FFF2-40B4-BE49-F238E27FC236}">
                <a16:creationId xmlns:a16="http://schemas.microsoft.com/office/drawing/2014/main" id="{C5AD2F8E-4BB7-41D9-A5B8-83AA5456A2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6540" y="1825625"/>
            <a:ext cx="3676042" cy="4595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180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Satirik Şiir (1)</a:t>
            </a:r>
            <a:endParaRPr lang="tr-TR" dirty="0"/>
          </a:p>
        </p:txBody>
      </p:sp>
      <p:sp>
        <p:nvSpPr>
          <p:cNvPr id="3" name="İçerik Yer Tutucusu 2"/>
          <p:cNvSpPr>
            <a:spLocks noGrp="1"/>
          </p:cNvSpPr>
          <p:nvPr>
            <p:ph idx="1"/>
          </p:nvPr>
        </p:nvSpPr>
        <p:spPr/>
        <p:txBody>
          <a:bodyPr/>
          <a:lstStyle/>
          <a:p>
            <a:r>
              <a:rPr lang="tr-TR" dirty="0"/>
              <a:t>Eleştirel niteliği ağır basan şiirlerdir. </a:t>
            </a:r>
            <a:endParaRPr lang="tr-TR" dirty="0" smtClean="0"/>
          </a:p>
          <a:p>
            <a:r>
              <a:rPr lang="tr-TR" dirty="0" smtClean="0"/>
              <a:t>Şair</a:t>
            </a:r>
            <a:r>
              <a:rPr lang="tr-TR" dirty="0"/>
              <a:t>, belirli bir sorun, durum, toplumsal olay, siyasal gündem, politik kişi hakkında bazen acıtıcı bazen bıyık altından güldürücü bir tona sahiptir satirik şiirlerde. </a:t>
            </a:r>
            <a:endParaRPr lang="tr-TR" dirty="0" smtClean="0"/>
          </a:p>
          <a:p>
            <a:r>
              <a:rPr lang="tr-TR" dirty="0" smtClean="0"/>
              <a:t>Batı </a:t>
            </a:r>
            <a:r>
              <a:rPr lang="tr-TR" dirty="0"/>
              <a:t>edebiyatında </a:t>
            </a:r>
            <a:r>
              <a:rPr lang="tr-TR" dirty="0" err="1"/>
              <a:t>Horoitos’un</a:t>
            </a:r>
            <a:r>
              <a:rPr lang="tr-TR" dirty="0"/>
              <a:t> hicivleri ünlüdür. </a:t>
            </a:r>
            <a:endParaRPr lang="tr-TR" dirty="0" smtClean="0"/>
          </a:p>
          <a:p>
            <a:r>
              <a:rPr lang="tr-TR" dirty="0" smtClean="0"/>
              <a:t>Bizde </a:t>
            </a:r>
            <a:r>
              <a:rPr lang="tr-TR" dirty="0"/>
              <a:t>ise halk şiirindeki taşlamaları,  Nefi’nin hicivlerini, Ziya Paşa, Şair Eşref, Neyzen Tevfik, Orhan Veli Kanık ve Ümit Yaşar Oğuzcan’ın şiirlerini satirik şiire örnek olarak verebiliriz.</a:t>
            </a:r>
          </a:p>
          <a:p>
            <a:endParaRPr lang="tr-TR" dirty="0"/>
          </a:p>
        </p:txBody>
      </p:sp>
    </p:spTree>
    <p:extLst>
      <p:ext uri="{BB962C8B-B14F-4D97-AF65-F5344CB8AC3E}">
        <p14:creationId xmlns:p14="http://schemas.microsoft.com/office/powerpoint/2010/main" val="1215888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Satirik Şiir </a:t>
            </a:r>
            <a:r>
              <a:rPr lang="tr-TR" dirty="0" smtClean="0"/>
              <a:t>(2)</a:t>
            </a:r>
            <a:endParaRPr lang="tr-TR" dirty="0"/>
          </a:p>
        </p:txBody>
      </p:sp>
      <p:sp>
        <p:nvSpPr>
          <p:cNvPr id="4" name="İçerik Yer Tutucusu 2">
            <a:extLst>
              <a:ext uri="{FF2B5EF4-FFF2-40B4-BE49-F238E27FC236}">
                <a16:creationId xmlns:a16="http://schemas.microsoft.com/office/drawing/2014/main" id="{C3C3114A-4858-4924-9A42-DC3FE7A708D2}"/>
              </a:ext>
            </a:extLst>
          </p:cNvPr>
          <p:cNvSpPr txBox="1">
            <a:spLocks/>
          </p:cNvSpPr>
          <p:nvPr/>
        </p:nvSpPr>
        <p:spPr>
          <a:xfrm>
            <a:off x="2343150" y="1601416"/>
            <a:ext cx="4151302" cy="5256584"/>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tr-TR" smtClean="0"/>
              <a:t>                        </a:t>
            </a:r>
            <a:r>
              <a:rPr lang="tr-TR" sz="7000" smtClean="0"/>
              <a:t>BEDAVA</a:t>
            </a:r>
          </a:p>
          <a:p>
            <a:pPr marL="0" indent="0">
              <a:buFont typeface="Wingdings" panose="05000000000000000000" pitchFamily="2" charset="2"/>
              <a:buNone/>
            </a:pPr>
            <a:r>
              <a:rPr lang="tr-TR" sz="5000" smtClean="0"/>
              <a:t>Bedava yaşıyoruz, bedava;</a:t>
            </a:r>
          </a:p>
          <a:p>
            <a:pPr marL="0" indent="0">
              <a:buFont typeface="Wingdings" panose="05000000000000000000" pitchFamily="2" charset="2"/>
              <a:buNone/>
            </a:pPr>
            <a:r>
              <a:rPr lang="tr-TR" sz="5000" smtClean="0"/>
              <a:t>Hava bedava, bulut bedava;</a:t>
            </a:r>
          </a:p>
          <a:p>
            <a:pPr marL="0" indent="0">
              <a:buFont typeface="Wingdings" panose="05000000000000000000" pitchFamily="2" charset="2"/>
              <a:buNone/>
            </a:pPr>
            <a:r>
              <a:rPr lang="tr-TR" sz="5000" smtClean="0"/>
              <a:t>Dere tepe bedava;</a:t>
            </a:r>
          </a:p>
          <a:p>
            <a:pPr marL="0" indent="0">
              <a:buFont typeface="Wingdings" panose="05000000000000000000" pitchFamily="2" charset="2"/>
              <a:buNone/>
            </a:pPr>
            <a:r>
              <a:rPr lang="tr-TR" sz="5000" smtClean="0"/>
              <a:t>Yağmur çamur bedava;</a:t>
            </a:r>
          </a:p>
          <a:p>
            <a:pPr marL="0" indent="0">
              <a:buFont typeface="Wingdings" panose="05000000000000000000" pitchFamily="2" charset="2"/>
              <a:buNone/>
            </a:pPr>
            <a:r>
              <a:rPr lang="tr-TR" sz="5000" smtClean="0"/>
              <a:t>Otomobillerin dışı,</a:t>
            </a:r>
          </a:p>
          <a:p>
            <a:pPr marL="0" indent="0">
              <a:buFont typeface="Wingdings" panose="05000000000000000000" pitchFamily="2" charset="2"/>
              <a:buNone/>
            </a:pPr>
            <a:r>
              <a:rPr lang="tr-TR" sz="5000" smtClean="0"/>
              <a:t>Sinemaların kapısı,</a:t>
            </a:r>
          </a:p>
          <a:p>
            <a:pPr marL="0" indent="0">
              <a:buFont typeface="Wingdings" panose="05000000000000000000" pitchFamily="2" charset="2"/>
              <a:buNone/>
            </a:pPr>
            <a:r>
              <a:rPr lang="tr-TR" sz="5000" smtClean="0"/>
              <a:t>Camekanlar bedava;</a:t>
            </a:r>
          </a:p>
          <a:p>
            <a:pPr marL="0" indent="0">
              <a:buFont typeface="Wingdings" panose="05000000000000000000" pitchFamily="2" charset="2"/>
              <a:buNone/>
            </a:pPr>
            <a:r>
              <a:rPr lang="tr-TR" sz="5000" smtClean="0"/>
              <a:t>Peynir ekmek değil ama</a:t>
            </a:r>
          </a:p>
          <a:p>
            <a:pPr marL="0" indent="0">
              <a:buFont typeface="Wingdings" panose="05000000000000000000" pitchFamily="2" charset="2"/>
              <a:buNone/>
            </a:pPr>
            <a:r>
              <a:rPr lang="tr-TR" sz="5000" smtClean="0"/>
              <a:t>Acı su bedava;</a:t>
            </a:r>
          </a:p>
          <a:p>
            <a:pPr marL="0" indent="0">
              <a:buFont typeface="Wingdings" panose="05000000000000000000" pitchFamily="2" charset="2"/>
              <a:buNone/>
            </a:pPr>
            <a:r>
              <a:rPr lang="tr-TR" sz="5000" smtClean="0"/>
              <a:t>Kelle fiyatına hürriyet,</a:t>
            </a:r>
          </a:p>
          <a:p>
            <a:pPr marL="0" indent="0">
              <a:buFont typeface="Wingdings" panose="05000000000000000000" pitchFamily="2" charset="2"/>
              <a:buNone/>
            </a:pPr>
            <a:r>
              <a:rPr lang="tr-TR" sz="5000" smtClean="0"/>
              <a:t>Esirlik bedava;</a:t>
            </a:r>
          </a:p>
          <a:p>
            <a:pPr marL="0" indent="0">
              <a:buFont typeface="Wingdings" panose="05000000000000000000" pitchFamily="2" charset="2"/>
              <a:buNone/>
            </a:pPr>
            <a:r>
              <a:rPr lang="tr-TR" sz="5000" smtClean="0"/>
              <a:t>Bedava yaşıyoruz, bedava.</a:t>
            </a:r>
          </a:p>
          <a:p>
            <a:pPr marL="0" indent="0">
              <a:buFont typeface="Wingdings" panose="05000000000000000000" pitchFamily="2" charset="2"/>
              <a:buNone/>
            </a:pPr>
            <a:r>
              <a:rPr lang="tr-TR" sz="5000" smtClean="0"/>
              <a:t>                      </a:t>
            </a:r>
          </a:p>
          <a:p>
            <a:pPr marL="0" indent="0">
              <a:buFont typeface="Wingdings" panose="05000000000000000000" pitchFamily="2" charset="2"/>
              <a:buNone/>
            </a:pPr>
            <a:r>
              <a:rPr lang="tr-TR" sz="5000" smtClean="0"/>
              <a:t>Orhan VELİ</a:t>
            </a:r>
            <a:endParaRPr lang="tr-TR" sz="5000" dirty="0"/>
          </a:p>
        </p:txBody>
      </p:sp>
      <p:pic>
        <p:nvPicPr>
          <p:cNvPr id="5" name="Picture 4">
            <a:extLst>
              <a:ext uri="{FF2B5EF4-FFF2-40B4-BE49-F238E27FC236}">
                <a16:creationId xmlns:a16="http://schemas.microsoft.com/office/drawing/2014/main" id="{B31E9541-A743-4558-B5E6-A3D917183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599" y="1814802"/>
            <a:ext cx="4764901" cy="476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944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Pastoral Şiir (1)</a:t>
            </a:r>
            <a:endParaRPr lang="tr-TR" dirty="0"/>
          </a:p>
        </p:txBody>
      </p:sp>
      <p:sp>
        <p:nvSpPr>
          <p:cNvPr id="3" name="İçerik Yer Tutucusu 2"/>
          <p:cNvSpPr>
            <a:spLocks noGrp="1"/>
          </p:cNvSpPr>
          <p:nvPr>
            <p:ph idx="1"/>
          </p:nvPr>
        </p:nvSpPr>
        <p:spPr/>
        <p:txBody>
          <a:bodyPr>
            <a:normAutofit lnSpcReduction="10000"/>
          </a:bodyPr>
          <a:lstStyle/>
          <a:p>
            <a:r>
              <a:rPr lang="tr-TR" dirty="0"/>
              <a:t>Doğa güzelliklerini, kır ve çoban yaşamını, bunlara duyulan sempati ve özlemi anlatan şiirlerdir. </a:t>
            </a:r>
            <a:endParaRPr lang="tr-TR" dirty="0" smtClean="0"/>
          </a:p>
          <a:p>
            <a:r>
              <a:rPr lang="tr-TR" dirty="0" smtClean="0"/>
              <a:t>Doğrudan </a:t>
            </a:r>
            <a:r>
              <a:rPr lang="tr-TR" dirty="0"/>
              <a:t>doğa güzelliğini ve doğada yaşama özlemini anlatan şiirlere idil, çobanların bu bağlamdaki konuşmaları biçiminde yazılan şiirlere eglog denilmiştir.</a:t>
            </a:r>
          </a:p>
          <a:p>
            <a:r>
              <a:rPr lang="tr-TR" dirty="0"/>
              <a:t>Antik Yunan’da ve Roma’da ilk bilinen pastoral şairler </a:t>
            </a:r>
            <a:r>
              <a:rPr lang="tr-TR" dirty="0" err="1"/>
              <a:t>Theocritus</a:t>
            </a:r>
            <a:r>
              <a:rPr lang="tr-TR" dirty="0"/>
              <a:t> ve </a:t>
            </a:r>
            <a:r>
              <a:rPr lang="tr-TR" dirty="0" err="1"/>
              <a:t>Virgilius’dir</a:t>
            </a:r>
            <a:r>
              <a:rPr lang="tr-TR" dirty="0"/>
              <a:t>. Şiirimizde doğa önemli bir kaynak olmuştur. Modern şiirimizde doğanın anlamına yeni bir soluk getiren şairler Abdülhak Hamit Tarhan, Tevfik Fikret ve Cenap Şahabettin’dir. </a:t>
            </a:r>
          </a:p>
          <a:p>
            <a:r>
              <a:rPr lang="tr-TR" dirty="0"/>
              <a:t>Kemalettin </a:t>
            </a:r>
            <a:r>
              <a:rPr lang="tr-TR" dirty="0" err="1"/>
              <a:t>Kamu’nun</a:t>
            </a:r>
            <a:r>
              <a:rPr lang="tr-TR" dirty="0"/>
              <a:t> «Bingöl Çobanları» ile Faruk Nafiz Çamlıbel’in «Çoban Çeşmesi» şiirleri bu türe örnek olarak verilebilir. </a:t>
            </a:r>
          </a:p>
          <a:p>
            <a:endParaRPr lang="tr-TR" dirty="0"/>
          </a:p>
        </p:txBody>
      </p:sp>
    </p:spTree>
    <p:extLst>
      <p:ext uri="{BB962C8B-B14F-4D97-AF65-F5344CB8AC3E}">
        <p14:creationId xmlns:p14="http://schemas.microsoft.com/office/powerpoint/2010/main" val="2630652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Pastoral Şiir </a:t>
            </a:r>
            <a:r>
              <a:rPr lang="tr-TR" dirty="0" smtClean="0"/>
              <a:t>(2)</a:t>
            </a:r>
            <a:endParaRPr lang="tr-TR" dirty="0"/>
          </a:p>
        </p:txBody>
      </p:sp>
      <p:sp>
        <p:nvSpPr>
          <p:cNvPr id="8" name="İçerik Yer Tutucusu 7"/>
          <p:cNvSpPr>
            <a:spLocks noGrp="1"/>
          </p:cNvSpPr>
          <p:nvPr>
            <p:ph idx="1"/>
          </p:nvPr>
        </p:nvSpPr>
        <p:spPr>
          <a:xfrm>
            <a:off x="3252818" y="2873442"/>
            <a:ext cx="5902334" cy="3761137"/>
          </a:xfrm>
        </p:spPr>
        <p:txBody>
          <a:bodyPr numCol="2" spcCol="0">
            <a:noAutofit/>
          </a:bodyPr>
          <a:lstStyle/>
          <a:p>
            <a:pPr marL="0" indent="0">
              <a:buNone/>
            </a:pPr>
            <a:endParaRPr lang="tr-TR" sz="1100" dirty="0" smtClean="0"/>
          </a:p>
          <a:p>
            <a:pPr marL="0" indent="0">
              <a:buNone/>
            </a:pPr>
            <a:r>
              <a:rPr lang="tr-TR" sz="1200" b="1" dirty="0" smtClean="0"/>
              <a:t>BİNGÖL </a:t>
            </a:r>
            <a:r>
              <a:rPr lang="tr-TR" sz="1200" b="1" dirty="0"/>
              <a:t>ÇOBANLARI</a:t>
            </a:r>
            <a:r>
              <a:rPr lang="tr-TR" sz="1100" dirty="0"/>
              <a:t/>
            </a:r>
            <a:br>
              <a:rPr lang="tr-TR" sz="1100" dirty="0"/>
            </a:br>
            <a:r>
              <a:rPr lang="tr-TR" sz="1100" dirty="0"/>
              <a:t/>
            </a:r>
            <a:br>
              <a:rPr lang="tr-TR" sz="1100" dirty="0"/>
            </a:br>
            <a:r>
              <a:rPr lang="tr-TR" sz="1100" dirty="0"/>
              <a:t>Daha deniz görmemiş bir çoban çocuğuyum.</a:t>
            </a:r>
            <a:br>
              <a:rPr lang="tr-TR" sz="1100" dirty="0"/>
            </a:br>
            <a:r>
              <a:rPr lang="tr-TR" sz="1100" dirty="0"/>
              <a:t>Bu dağların en eski </a:t>
            </a:r>
            <a:r>
              <a:rPr lang="tr-TR" sz="1100" dirty="0" err="1"/>
              <a:t>âşinasıdır</a:t>
            </a:r>
            <a:r>
              <a:rPr lang="tr-TR" sz="1100" dirty="0"/>
              <a:t> soyum,</a:t>
            </a:r>
            <a:br>
              <a:rPr lang="tr-TR" sz="1100" dirty="0"/>
            </a:br>
            <a:r>
              <a:rPr lang="tr-TR" sz="1100" dirty="0"/>
              <a:t>Bekçileri gibiyiz </a:t>
            </a:r>
            <a:r>
              <a:rPr lang="tr-TR" sz="1100" dirty="0" err="1"/>
              <a:t>ebenced</a:t>
            </a:r>
            <a:r>
              <a:rPr lang="tr-TR" sz="1100" dirty="0"/>
              <a:t> buraların.</a:t>
            </a:r>
            <a:br>
              <a:rPr lang="tr-TR" sz="1100" dirty="0"/>
            </a:br>
            <a:r>
              <a:rPr lang="tr-TR" sz="1100" dirty="0"/>
              <a:t>Bu tenha derelerin, bu vahşi kayaların</a:t>
            </a:r>
            <a:br>
              <a:rPr lang="tr-TR" sz="1100" dirty="0"/>
            </a:br>
            <a:r>
              <a:rPr lang="tr-TR" sz="1100" dirty="0"/>
              <a:t>Görmediği gün yoktur sürü peşinde bizi,</a:t>
            </a:r>
            <a:br>
              <a:rPr lang="tr-TR" sz="1100" dirty="0"/>
            </a:br>
            <a:r>
              <a:rPr lang="tr-TR" sz="1100" dirty="0"/>
              <a:t>Her gün aynı pınardan doldurur destimizi</a:t>
            </a:r>
            <a:br>
              <a:rPr lang="tr-TR" sz="1100" dirty="0"/>
            </a:br>
            <a:r>
              <a:rPr lang="tr-TR" sz="1100" dirty="0"/>
              <a:t>Kırlara açılırız çıngıraklarımızla...</a:t>
            </a:r>
            <a:br>
              <a:rPr lang="tr-TR" sz="1100" dirty="0"/>
            </a:br>
            <a:r>
              <a:rPr lang="tr-TR" sz="1100" dirty="0"/>
              <a:t/>
            </a:r>
            <a:br>
              <a:rPr lang="tr-TR" sz="1100" dirty="0"/>
            </a:br>
            <a:r>
              <a:rPr lang="tr-TR" sz="1100" dirty="0"/>
              <a:t>Okuma yok, yazma yok, bilmeyiz eski, yeni;</a:t>
            </a:r>
            <a:br>
              <a:rPr lang="tr-TR" sz="1100" dirty="0"/>
            </a:br>
            <a:r>
              <a:rPr lang="tr-TR" sz="1100" dirty="0"/>
              <a:t>Kuzular bize söyler yılların geçtiğini.</a:t>
            </a:r>
            <a:br>
              <a:rPr lang="tr-TR" sz="1100" dirty="0"/>
            </a:br>
            <a:r>
              <a:rPr lang="tr-TR" sz="1100" dirty="0"/>
              <a:t>Arzu, başlarımızdan yıldızlar gibi yüksek;</a:t>
            </a:r>
            <a:br>
              <a:rPr lang="tr-TR" sz="1100" dirty="0"/>
            </a:br>
            <a:r>
              <a:rPr lang="tr-TR" sz="1100" dirty="0"/>
              <a:t>Önümüzde bir sürü, yanımızda bir köpek,</a:t>
            </a:r>
            <a:br>
              <a:rPr lang="tr-TR" sz="1100" dirty="0"/>
            </a:br>
            <a:r>
              <a:rPr lang="tr-TR" sz="1100" dirty="0"/>
              <a:t>Dolaştırıp dururuz aynı daüssılayı;</a:t>
            </a:r>
            <a:br>
              <a:rPr lang="tr-TR" sz="1100" dirty="0"/>
            </a:br>
            <a:r>
              <a:rPr lang="tr-TR" sz="1100" dirty="0"/>
              <a:t>Her adım uyandırır ayrı bir hatırayı:</a:t>
            </a:r>
            <a:br>
              <a:rPr lang="tr-TR" sz="1100" dirty="0"/>
            </a:br>
            <a:r>
              <a:rPr lang="tr-TR" sz="1100" dirty="0"/>
              <a:t/>
            </a:r>
            <a:br>
              <a:rPr lang="tr-TR" sz="1100" dirty="0"/>
            </a:br>
            <a:r>
              <a:rPr lang="tr-TR" sz="1100" dirty="0"/>
              <a:t>Anam bir yaz gecesi doğurmuş beni </a:t>
            </a:r>
            <a:r>
              <a:rPr lang="tr-TR" sz="1100" dirty="0" err="1"/>
              <a:t>burda</a:t>
            </a:r>
            <a:r>
              <a:rPr lang="tr-TR" sz="1100" dirty="0"/>
              <a:t>,</a:t>
            </a:r>
            <a:br>
              <a:rPr lang="tr-TR" sz="1100" dirty="0"/>
            </a:br>
            <a:r>
              <a:rPr lang="tr-TR" sz="1100" dirty="0"/>
              <a:t>Bu çamlıkta söylemiş son sözlerini babam;</a:t>
            </a:r>
            <a:br>
              <a:rPr lang="tr-TR" sz="1100" dirty="0"/>
            </a:br>
            <a:r>
              <a:rPr lang="tr-TR" sz="1100" dirty="0"/>
              <a:t>Şu karşıki bayırda verdim kuzuyu kurda,</a:t>
            </a:r>
            <a:br>
              <a:rPr lang="tr-TR" sz="1100" dirty="0"/>
            </a:br>
            <a:r>
              <a:rPr lang="tr-TR" sz="1100" dirty="0"/>
              <a:t>"</a:t>
            </a:r>
            <a:r>
              <a:rPr lang="tr-TR" sz="1100" dirty="0" err="1"/>
              <a:t>Suna"mın</a:t>
            </a:r>
            <a:r>
              <a:rPr lang="tr-TR" sz="1100" dirty="0"/>
              <a:t> başka köye gelin gittiği akşam</a:t>
            </a:r>
            <a:r>
              <a:rPr lang="tr-TR" sz="1100" dirty="0" smtClean="0"/>
              <a:t>.</a:t>
            </a:r>
          </a:p>
          <a:p>
            <a:endParaRPr lang="tr-TR" sz="1100" dirty="0"/>
          </a:p>
          <a:p>
            <a:endParaRPr lang="tr-TR" sz="1100" dirty="0" smtClean="0"/>
          </a:p>
          <a:p>
            <a:pPr marL="0" indent="0">
              <a:buNone/>
            </a:pPr>
            <a:r>
              <a:rPr lang="tr-TR" sz="1100" dirty="0"/>
              <a:t/>
            </a:r>
            <a:br>
              <a:rPr lang="tr-TR" sz="1100" dirty="0"/>
            </a:br>
            <a:endParaRPr lang="tr-TR" sz="1100" dirty="0"/>
          </a:p>
          <a:p>
            <a:pPr marL="0" indent="0">
              <a:buNone/>
            </a:pPr>
            <a:endParaRPr lang="tr-TR" sz="1100" dirty="0" smtClean="0"/>
          </a:p>
          <a:p>
            <a:pPr marL="0" indent="0">
              <a:buNone/>
            </a:pPr>
            <a:r>
              <a:rPr lang="tr-TR" sz="1100" dirty="0"/>
              <a:t>-</a:t>
            </a:r>
            <a:r>
              <a:rPr lang="tr-TR" sz="1100" dirty="0" smtClean="0"/>
              <a:t>Gün </a:t>
            </a:r>
            <a:r>
              <a:rPr lang="tr-TR" sz="1100" dirty="0"/>
              <a:t>biter, sürü yatar ve sararan bir ayla,</a:t>
            </a:r>
            <a:br>
              <a:rPr lang="tr-TR" sz="1100" dirty="0"/>
            </a:br>
            <a:r>
              <a:rPr lang="tr-TR" sz="1100" dirty="0"/>
              <a:t>Çoban hicranlarını basar bağrına yayla.</a:t>
            </a:r>
            <a:br>
              <a:rPr lang="tr-TR" sz="1100" dirty="0"/>
            </a:br>
            <a:r>
              <a:rPr lang="tr-TR" sz="1100" dirty="0"/>
              <a:t>-Kuru bir yaprak gibi kalbini eline al,</a:t>
            </a:r>
            <a:br>
              <a:rPr lang="tr-TR" sz="1100" dirty="0"/>
            </a:br>
            <a:r>
              <a:rPr lang="tr-TR" sz="1100" dirty="0"/>
              <a:t>Diye hıçkırır </a:t>
            </a:r>
            <a:r>
              <a:rPr lang="tr-TR" sz="1100" dirty="0" smtClean="0"/>
              <a:t>kaval:</a:t>
            </a:r>
            <a:br>
              <a:rPr lang="tr-TR" sz="1100" dirty="0" smtClean="0"/>
            </a:br>
            <a:r>
              <a:rPr lang="tr-TR" sz="1100" dirty="0" smtClean="0"/>
              <a:t/>
            </a:r>
            <a:br>
              <a:rPr lang="tr-TR" sz="1100" dirty="0" smtClean="0"/>
            </a:br>
            <a:r>
              <a:rPr lang="tr-TR" sz="1100" dirty="0" smtClean="0"/>
              <a:t>Bir </a:t>
            </a:r>
            <a:r>
              <a:rPr lang="tr-TR" sz="1100" dirty="0"/>
              <a:t>çoban parçasısın olmasan bile koyun,</a:t>
            </a:r>
            <a:br>
              <a:rPr lang="tr-TR" sz="1100" dirty="0"/>
            </a:br>
            <a:r>
              <a:rPr lang="tr-TR" sz="1100" dirty="0"/>
              <a:t>Daima eğeceksin, başkalarına boyun;</a:t>
            </a:r>
            <a:br>
              <a:rPr lang="tr-TR" sz="1100" dirty="0"/>
            </a:br>
            <a:r>
              <a:rPr lang="tr-TR" sz="1100" dirty="0"/>
              <a:t>Hülyana karışmasın ne şehir, ne de çarşı,</a:t>
            </a:r>
            <a:br>
              <a:rPr lang="tr-TR" sz="1100" dirty="0"/>
            </a:br>
            <a:r>
              <a:rPr lang="tr-TR" sz="1100" dirty="0"/>
              <a:t>Yamaçlarda her akşam batan güneşe karşı</a:t>
            </a:r>
            <a:br>
              <a:rPr lang="tr-TR" sz="1100" dirty="0"/>
            </a:br>
            <a:r>
              <a:rPr lang="tr-TR" sz="1100" dirty="0"/>
              <a:t>Uçan kuşları düşün, geçen kervanları an!</a:t>
            </a:r>
            <a:br>
              <a:rPr lang="tr-TR" sz="1100" dirty="0"/>
            </a:br>
            <a:r>
              <a:rPr lang="tr-TR" sz="1100" dirty="0"/>
              <a:t>Mademki kara bahtın adını koydu: Çoban!</a:t>
            </a:r>
            <a:br>
              <a:rPr lang="tr-TR" sz="1100" dirty="0"/>
            </a:br>
            <a:r>
              <a:rPr lang="tr-TR" sz="1100" dirty="0"/>
              <a:t/>
            </a:r>
            <a:br>
              <a:rPr lang="tr-TR" sz="1100" dirty="0"/>
            </a:br>
            <a:r>
              <a:rPr lang="tr-TR" sz="1100" dirty="0"/>
              <a:t>Nasıl yaşadığından, ne içip yediğinden,</a:t>
            </a:r>
            <a:br>
              <a:rPr lang="tr-TR" sz="1100" dirty="0"/>
            </a:br>
            <a:r>
              <a:rPr lang="tr-TR" sz="1100" dirty="0"/>
              <a:t>Çıngırak seslerinin dağlara dediğinden</a:t>
            </a:r>
            <a:br>
              <a:rPr lang="tr-TR" sz="1100" dirty="0"/>
            </a:br>
            <a:r>
              <a:rPr lang="tr-TR" sz="1100" dirty="0"/>
              <a:t>Anlattı uzun uzun.</a:t>
            </a:r>
            <a:br>
              <a:rPr lang="tr-TR" sz="1100" dirty="0"/>
            </a:br>
            <a:r>
              <a:rPr lang="tr-TR" sz="1100" dirty="0"/>
              <a:t>Şehrin uğultusundan usanmış ruhumuzun</a:t>
            </a:r>
            <a:br>
              <a:rPr lang="tr-TR" sz="1100" dirty="0"/>
            </a:br>
            <a:r>
              <a:rPr lang="tr-TR" sz="1100" dirty="0"/>
              <a:t>Nadir duyabildiği taze bir heyecanla...</a:t>
            </a:r>
            <a:br>
              <a:rPr lang="tr-TR" sz="1100" dirty="0"/>
            </a:br>
            <a:r>
              <a:rPr lang="tr-TR" sz="1100" dirty="0"/>
              <a:t>Karıştım o gün bugün bu zavallı çobanla</a:t>
            </a:r>
            <a:br>
              <a:rPr lang="tr-TR" sz="1100" dirty="0"/>
            </a:br>
            <a:r>
              <a:rPr lang="tr-TR" sz="1100" dirty="0"/>
              <a:t>Bingöl yaylarının mavi dumanlarına,</a:t>
            </a:r>
            <a:br>
              <a:rPr lang="tr-TR" sz="1100" dirty="0"/>
            </a:br>
            <a:r>
              <a:rPr lang="tr-TR" sz="1100" dirty="0"/>
              <a:t>Gönlümü yayla yaptım Bingöl çobanlarına!</a:t>
            </a:r>
            <a:br>
              <a:rPr lang="tr-TR" sz="1100" dirty="0"/>
            </a:br>
            <a:r>
              <a:rPr lang="tr-TR" sz="1100" b="1" dirty="0" smtClean="0"/>
              <a:t>                                                Kemalettin </a:t>
            </a:r>
            <a:r>
              <a:rPr lang="tr-TR" sz="1100" b="1" dirty="0"/>
              <a:t>Kamu</a:t>
            </a:r>
            <a:r>
              <a:rPr lang="tr-TR" sz="1100" dirty="0"/>
              <a:t/>
            </a:r>
            <a:br>
              <a:rPr lang="tr-TR" sz="1100" dirty="0"/>
            </a:br>
            <a:endParaRPr lang="tr-TR" sz="1100" dirty="0"/>
          </a:p>
          <a:p>
            <a:pPr marL="0" indent="0">
              <a:buNone/>
            </a:pPr>
            <a:endParaRPr lang="tr-TR" sz="1100" dirty="0"/>
          </a:p>
        </p:txBody>
      </p:sp>
      <p:sp>
        <p:nvSpPr>
          <p:cNvPr id="4" name="Başlık 1">
            <a:extLst>
              <a:ext uri="{FF2B5EF4-FFF2-40B4-BE49-F238E27FC236}">
                <a16:creationId xmlns:a16="http://schemas.microsoft.com/office/drawing/2014/main" id="{22B259F6-25AB-4EF5-B768-BEE0320B8235}"/>
              </a:ext>
            </a:extLst>
          </p:cNvPr>
          <p:cNvSpPr txBox="1">
            <a:spLocks/>
          </p:cNvSpPr>
          <p:nvPr/>
        </p:nvSpPr>
        <p:spPr>
          <a:xfrm>
            <a:off x="2392257" y="1557762"/>
            <a:ext cx="3528392" cy="54005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a:lstStyle>
          <a:p>
            <a:r>
              <a:rPr lang="tr-TR" sz="1400" b="0" dirty="0" smtClean="0">
                <a:solidFill>
                  <a:schemeClr val="tx1"/>
                </a:solidFill>
              </a:rPr>
              <a:t/>
            </a:r>
            <a:br>
              <a:rPr lang="tr-TR" sz="1400" b="0" dirty="0" smtClean="0">
                <a:solidFill>
                  <a:schemeClr val="tx1"/>
                </a:solidFill>
              </a:rPr>
            </a:br>
            <a:endParaRPr lang="tr-TR" sz="1400" b="0" dirty="0">
              <a:solidFill>
                <a:schemeClr val="tx1"/>
              </a:solidFill>
            </a:endParaRPr>
          </a:p>
        </p:txBody>
      </p:sp>
      <p:sp>
        <p:nvSpPr>
          <p:cNvPr id="5" name="İçerik Yer Tutucusu 2">
            <a:extLst>
              <a:ext uri="{FF2B5EF4-FFF2-40B4-BE49-F238E27FC236}">
                <a16:creationId xmlns:a16="http://schemas.microsoft.com/office/drawing/2014/main" id="{5E27CC52-BD8B-44A2-8DE8-25D69E13D7B6}"/>
              </a:ext>
            </a:extLst>
          </p:cNvPr>
          <p:cNvSpPr txBox="1">
            <a:spLocks/>
          </p:cNvSpPr>
          <p:nvPr/>
        </p:nvSpPr>
        <p:spPr>
          <a:xfrm>
            <a:off x="6257753" y="1853802"/>
            <a:ext cx="4824536" cy="55347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tr-TR" sz="1400" dirty="0"/>
          </a:p>
        </p:txBody>
      </p:sp>
      <p:pic>
        <p:nvPicPr>
          <p:cNvPr id="6" name="Picture 2" descr="BİNGÖL ÇOBANLARI">
            <a:extLst>
              <a:ext uri="{FF2B5EF4-FFF2-40B4-BE49-F238E27FC236}">
                <a16:creationId xmlns:a16="http://schemas.microsoft.com/office/drawing/2014/main" id="{7632E669-96F7-4B14-B280-E617DA8CA6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468"/>
          <a:stretch/>
        </p:blipFill>
        <p:spPr bwMode="auto">
          <a:xfrm>
            <a:off x="6320518" y="1557762"/>
            <a:ext cx="1266213" cy="1403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Terör temizliği yaylaları ekonomiye kazandırdı">
            <a:extLst>
              <a:ext uri="{FF2B5EF4-FFF2-40B4-BE49-F238E27FC236}">
                <a16:creationId xmlns:a16="http://schemas.microsoft.com/office/drawing/2014/main" id="{BA535B97-03AA-40E2-B234-0DAD0BDB96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5904" y="1557762"/>
            <a:ext cx="2496577" cy="1403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513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Dramatik </a:t>
            </a:r>
            <a:r>
              <a:rPr lang="tr-TR" dirty="0" smtClean="0"/>
              <a:t>Şiir (1)</a:t>
            </a:r>
            <a:endParaRPr lang="tr-TR" dirty="0"/>
          </a:p>
        </p:txBody>
      </p:sp>
      <p:sp>
        <p:nvSpPr>
          <p:cNvPr id="3" name="İçerik Yer Tutucusu 2"/>
          <p:cNvSpPr>
            <a:spLocks noGrp="1"/>
          </p:cNvSpPr>
          <p:nvPr>
            <p:ph idx="1"/>
          </p:nvPr>
        </p:nvSpPr>
        <p:spPr/>
        <p:txBody>
          <a:bodyPr/>
          <a:lstStyle/>
          <a:p>
            <a:r>
              <a:rPr lang="tr-TR" dirty="0"/>
              <a:t>Bir olayı, bir durumu öyküleyen ve canlandıran; manzum konuşma cümleleriyle yazılan; tiyatroda kullanılan şiir türüdür. </a:t>
            </a:r>
            <a:endParaRPr lang="tr-TR" dirty="0" smtClean="0"/>
          </a:p>
          <a:p>
            <a:r>
              <a:rPr lang="tr-TR" dirty="0" smtClean="0"/>
              <a:t>Antik </a:t>
            </a:r>
            <a:r>
              <a:rPr lang="tr-TR" dirty="0"/>
              <a:t>Yunan tiyatrosundaki tragedya metinlerini dramatik şiire örnek olarak verebiliriz. </a:t>
            </a:r>
            <a:endParaRPr lang="tr-TR" dirty="0" smtClean="0"/>
          </a:p>
          <a:p>
            <a:r>
              <a:rPr lang="tr-TR" dirty="0" smtClean="0"/>
              <a:t>Bu </a:t>
            </a:r>
            <a:r>
              <a:rPr lang="tr-TR" dirty="0"/>
              <a:t>gelenek Batı’da Romantik döneme kadar sürmüştür. Bu dönemde şiirle tiyatro ayrışmaya başlamıştır. </a:t>
            </a:r>
            <a:endParaRPr lang="tr-TR" dirty="0" smtClean="0"/>
          </a:p>
          <a:p>
            <a:r>
              <a:rPr lang="tr-TR" dirty="0" smtClean="0"/>
              <a:t>Modern </a:t>
            </a:r>
            <a:r>
              <a:rPr lang="tr-TR" dirty="0"/>
              <a:t>edebiyatta dramatik şiire ayrı bir tür olarak pek rastlamayız. </a:t>
            </a:r>
            <a:endParaRPr lang="tr-TR" dirty="0" smtClean="0"/>
          </a:p>
          <a:p>
            <a:r>
              <a:rPr lang="tr-TR" dirty="0" smtClean="0"/>
              <a:t>Nâzım </a:t>
            </a:r>
            <a:r>
              <a:rPr lang="tr-TR" dirty="0"/>
              <a:t>Hikmet’in Memleketimden İnsan Manzaraları bu türün başyapıtı olarak kabul edilebilir. </a:t>
            </a:r>
          </a:p>
          <a:p>
            <a:endParaRPr lang="tr-TR" dirty="0"/>
          </a:p>
          <a:p>
            <a:endParaRPr lang="tr-TR" dirty="0"/>
          </a:p>
        </p:txBody>
      </p:sp>
    </p:spTree>
    <p:extLst>
      <p:ext uri="{BB962C8B-B14F-4D97-AF65-F5344CB8AC3E}">
        <p14:creationId xmlns:p14="http://schemas.microsoft.com/office/powerpoint/2010/main" val="3564570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Dramatik </a:t>
            </a:r>
            <a:r>
              <a:rPr lang="tr-TR" dirty="0" smtClean="0"/>
              <a:t>Şiir (2)</a:t>
            </a:r>
            <a:endParaRPr lang="tr-TR" dirty="0"/>
          </a:p>
        </p:txBody>
      </p:sp>
      <p:sp>
        <p:nvSpPr>
          <p:cNvPr id="4" name="İçerik Yer Tutucusu 3"/>
          <p:cNvSpPr>
            <a:spLocks noGrp="1"/>
          </p:cNvSpPr>
          <p:nvPr>
            <p:ph idx="1"/>
          </p:nvPr>
        </p:nvSpPr>
        <p:spPr/>
        <p:txBody>
          <a:bodyPr/>
          <a:lstStyle/>
          <a:p>
            <a:endParaRPr lang="tr-TR"/>
          </a:p>
        </p:txBody>
      </p:sp>
      <p:pic>
        <p:nvPicPr>
          <p:cNvPr id="5" name="Picture 2" descr="Memleketimden Insan Manzaraları şiiri">
            <a:extLst>
              <a:ext uri="{FF2B5EF4-FFF2-40B4-BE49-F238E27FC236}">
                <a16:creationId xmlns:a16="http://schemas.microsoft.com/office/drawing/2014/main" id="{F2E3B20C-4420-4BEB-83E1-D75A2AC326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615" y="1560701"/>
            <a:ext cx="3945146" cy="52601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Nâzım Hikmet - Vikipedi">
            <a:extLst>
              <a:ext uri="{FF2B5EF4-FFF2-40B4-BE49-F238E27FC236}">
                <a16:creationId xmlns:a16="http://schemas.microsoft.com/office/drawing/2014/main" id="{D0D92186-88CF-4493-AF85-9C517A100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6489" y="1660992"/>
            <a:ext cx="1795346" cy="2933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Haydarpaşa'dan insan manzaraları - Evrensel">
            <a:extLst>
              <a:ext uri="{FF2B5EF4-FFF2-40B4-BE49-F238E27FC236}">
                <a16:creationId xmlns:a16="http://schemas.microsoft.com/office/drawing/2014/main" id="{82A3A7DE-E8AC-4A7B-8C98-AF57E3187D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572" y="4429931"/>
            <a:ext cx="4333875"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660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Epik Şiir (1)</a:t>
            </a:r>
            <a:endParaRPr lang="tr-TR" dirty="0"/>
          </a:p>
        </p:txBody>
      </p:sp>
      <p:sp>
        <p:nvSpPr>
          <p:cNvPr id="3" name="İçerik Yer Tutucusu 2"/>
          <p:cNvSpPr>
            <a:spLocks noGrp="1"/>
          </p:cNvSpPr>
          <p:nvPr>
            <p:ph idx="1"/>
          </p:nvPr>
        </p:nvSpPr>
        <p:spPr/>
        <p:txBody>
          <a:bodyPr/>
          <a:lstStyle/>
          <a:p>
            <a:r>
              <a:rPr lang="tr-TR" dirty="0"/>
              <a:t>Savaş, kahramanlık, yurt sevgisi gibi konuları işleyen şiirlerdir. Destanlar, ilk epik şiirlerdir. Epik şiir, diğer türlerden farklı olarak toplumsal bir türdür. </a:t>
            </a:r>
          </a:p>
          <a:p>
            <a:r>
              <a:rPr lang="tr-TR" dirty="0"/>
              <a:t>Dünyada ilk bilinen örnekleri Homeros’un yazmış olduğu </a:t>
            </a:r>
            <a:r>
              <a:rPr lang="tr-TR" dirty="0" err="1"/>
              <a:t>İlyada</a:t>
            </a:r>
            <a:r>
              <a:rPr lang="tr-TR" dirty="0"/>
              <a:t> (</a:t>
            </a:r>
            <a:r>
              <a:rPr lang="tr-TR" dirty="0" err="1"/>
              <a:t>İlida</a:t>
            </a:r>
            <a:r>
              <a:rPr lang="tr-TR" dirty="0"/>
              <a:t>) ve </a:t>
            </a:r>
            <a:r>
              <a:rPr lang="tr-TR" dirty="0" err="1"/>
              <a:t>Odisey</a:t>
            </a:r>
            <a:r>
              <a:rPr lang="tr-TR" dirty="0"/>
              <a:t> (</a:t>
            </a:r>
            <a:r>
              <a:rPr lang="tr-TR" dirty="0" err="1"/>
              <a:t>Odysseia</a:t>
            </a:r>
            <a:r>
              <a:rPr lang="tr-TR" dirty="0"/>
              <a:t>) destanlarıdır. </a:t>
            </a:r>
          </a:p>
          <a:p>
            <a:r>
              <a:rPr lang="tr-TR" dirty="0"/>
              <a:t>Sözlü edebiyatımızdaki destanlar ve </a:t>
            </a:r>
            <a:r>
              <a:rPr lang="tr-TR" dirty="0" err="1"/>
              <a:t>koçaklamalarla</a:t>
            </a:r>
            <a:r>
              <a:rPr lang="tr-TR" dirty="0"/>
              <a:t>, Namık Kemal, Mehmet Emin Yurdakul, Mehmet Akif Ersoy ile Nâzım Hikmet, Fazıl Hüsnü Dağlarca, Ceyhun </a:t>
            </a:r>
            <a:r>
              <a:rPr lang="tr-TR" dirty="0" err="1"/>
              <a:t>Atuf</a:t>
            </a:r>
            <a:r>
              <a:rPr lang="tr-TR" dirty="0"/>
              <a:t> Kansu ve Cahit </a:t>
            </a:r>
            <a:r>
              <a:rPr lang="tr-TR" dirty="0" err="1"/>
              <a:t>Külebi’nin</a:t>
            </a:r>
            <a:r>
              <a:rPr lang="tr-TR" dirty="0"/>
              <a:t> özellikle Kurtuluş Savaşı’nı anlattıkları şiirlerini epik şiire örnek verebiliriz.</a:t>
            </a:r>
          </a:p>
          <a:p>
            <a:endParaRPr lang="tr-TR" dirty="0"/>
          </a:p>
        </p:txBody>
      </p:sp>
    </p:spTree>
    <p:extLst>
      <p:ext uri="{BB962C8B-B14F-4D97-AF65-F5344CB8AC3E}">
        <p14:creationId xmlns:p14="http://schemas.microsoft.com/office/powerpoint/2010/main" val="377097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Epik Şiir </a:t>
            </a:r>
            <a:r>
              <a:rPr lang="tr-TR" dirty="0" smtClean="0"/>
              <a:t>(2)</a:t>
            </a:r>
            <a:endParaRPr lang="tr-TR" dirty="0"/>
          </a:p>
        </p:txBody>
      </p:sp>
      <p:sp>
        <p:nvSpPr>
          <p:cNvPr id="3" name="İçerik Yer Tutucusu 2"/>
          <p:cNvSpPr>
            <a:spLocks noGrp="1"/>
          </p:cNvSpPr>
          <p:nvPr>
            <p:ph idx="1"/>
          </p:nvPr>
        </p:nvSpPr>
        <p:spPr/>
        <p:txBody>
          <a:bodyPr/>
          <a:lstStyle/>
          <a:p>
            <a:endParaRPr lang="tr-TR" dirty="0"/>
          </a:p>
        </p:txBody>
      </p:sp>
      <p:sp>
        <p:nvSpPr>
          <p:cNvPr id="4" name="Başlık 1">
            <a:extLst>
              <a:ext uri="{FF2B5EF4-FFF2-40B4-BE49-F238E27FC236}">
                <a16:creationId xmlns:a16="http://schemas.microsoft.com/office/drawing/2014/main" id="{CECE07F8-BCE3-4B1A-9061-721D6AF5F3A8}"/>
              </a:ext>
            </a:extLst>
          </p:cNvPr>
          <p:cNvSpPr txBox="1">
            <a:spLocks/>
          </p:cNvSpPr>
          <p:nvPr/>
        </p:nvSpPr>
        <p:spPr>
          <a:xfrm>
            <a:off x="6153595" y="777483"/>
            <a:ext cx="3513584" cy="62646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a:lstStyle>
          <a:p>
            <a:r>
              <a:rPr lang="tr-TR" sz="1200" smtClean="0">
                <a:solidFill>
                  <a:schemeClr val="tx1"/>
                </a:solidFill>
              </a:rPr>
              <a:t>KURTULUŞ SAVAŞI DESTANI’NDAN</a:t>
            </a:r>
            <a:br>
              <a:rPr lang="tr-TR" sz="1200" smtClean="0">
                <a:solidFill>
                  <a:schemeClr val="tx1"/>
                </a:solidFill>
              </a:rPr>
            </a:br>
            <a:r>
              <a:rPr lang="tr-TR" sz="1200" smtClean="0">
                <a:solidFill>
                  <a:schemeClr val="tx1"/>
                </a:solidFill>
              </a:rPr>
              <a:t>Kocatepe yanık ve ihtiyar bir bayırdır</a:t>
            </a:r>
            <a:br>
              <a:rPr lang="tr-TR" sz="1200" smtClean="0">
                <a:solidFill>
                  <a:schemeClr val="tx1"/>
                </a:solidFill>
              </a:rPr>
            </a:br>
            <a:r>
              <a:rPr lang="tr-TR" sz="1200" smtClean="0">
                <a:solidFill>
                  <a:schemeClr val="tx1"/>
                </a:solidFill>
              </a:rPr>
              <a:t>Ne ağaç, ne kuş sesi, ne toprak kokusu vardır.</a:t>
            </a:r>
            <a:br>
              <a:rPr lang="tr-TR" sz="1200" smtClean="0">
                <a:solidFill>
                  <a:schemeClr val="tx1"/>
                </a:solidFill>
              </a:rPr>
            </a:br>
            <a:r>
              <a:rPr lang="tr-TR" sz="1200" smtClean="0">
                <a:solidFill>
                  <a:schemeClr val="tx1"/>
                </a:solidFill>
              </a:rPr>
              <a:t>Gündüz güneşin, gece yıldızların altında kayalardır.</a:t>
            </a:r>
            <a:br>
              <a:rPr lang="tr-TR" sz="1200" smtClean="0">
                <a:solidFill>
                  <a:schemeClr val="tx1"/>
                </a:solidFill>
              </a:rPr>
            </a:br>
            <a:r>
              <a:rPr lang="tr-TR" sz="1200" smtClean="0">
                <a:solidFill>
                  <a:schemeClr val="tx1"/>
                </a:solidFill>
              </a:rPr>
              <a:t>……</a:t>
            </a:r>
            <a:br>
              <a:rPr lang="tr-TR" sz="1200" smtClean="0">
                <a:solidFill>
                  <a:schemeClr val="tx1"/>
                </a:solidFill>
              </a:rPr>
            </a:br>
            <a:r>
              <a:rPr lang="tr-TR" sz="1200" smtClean="0">
                <a:solidFill>
                  <a:schemeClr val="tx1"/>
                </a:solidFill>
              </a:rPr>
              <a:t>Kayalıklarda şayak kalpaklı nöbetçi</a:t>
            </a:r>
            <a:br>
              <a:rPr lang="tr-TR" sz="1200" smtClean="0">
                <a:solidFill>
                  <a:schemeClr val="tx1"/>
                </a:solidFill>
              </a:rPr>
            </a:br>
            <a:r>
              <a:rPr lang="tr-TR" sz="1200" smtClean="0">
                <a:solidFill>
                  <a:schemeClr val="tx1"/>
                </a:solidFill>
              </a:rPr>
              <a:t>Okşayarak gülümseyen bıyığını seyrediyordu Kocatepe’den</a:t>
            </a:r>
            <a:r>
              <a:rPr lang="tr-TR" sz="2400" smtClean="0">
                <a:solidFill>
                  <a:schemeClr val="tx1"/>
                </a:solidFill>
              </a:rPr>
              <a:t/>
            </a:r>
            <a:br>
              <a:rPr lang="tr-TR" sz="2400" smtClean="0">
                <a:solidFill>
                  <a:schemeClr val="tx1"/>
                </a:solidFill>
              </a:rPr>
            </a:br>
            <a:r>
              <a:rPr lang="tr-TR" sz="1200" smtClean="0">
                <a:solidFill>
                  <a:schemeClr val="tx1"/>
                </a:solidFill>
              </a:rPr>
              <a:t>Dünyanın en yıldızlı karanlığını.</a:t>
            </a:r>
            <a:br>
              <a:rPr lang="tr-TR" sz="1200" smtClean="0">
                <a:solidFill>
                  <a:schemeClr val="tx1"/>
                </a:solidFill>
              </a:rPr>
            </a:br>
            <a:r>
              <a:rPr lang="tr-TR" sz="1200" smtClean="0">
                <a:solidFill>
                  <a:schemeClr val="tx1"/>
                </a:solidFill>
              </a:rPr>
              <a:t>Dağlarda tek tek ateşler yanıyordu.</a:t>
            </a:r>
            <a:br>
              <a:rPr lang="tr-TR" sz="1200" smtClean="0">
                <a:solidFill>
                  <a:schemeClr val="tx1"/>
                </a:solidFill>
              </a:rPr>
            </a:br>
            <a:r>
              <a:rPr lang="tr-TR" sz="1200" smtClean="0">
                <a:solidFill>
                  <a:schemeClr val="tx1"/>
                </a:solidFill>
              </a:rPr>
              <a:t>Ve yıldızlar öyle ışıltılı, öyle ferahtılar ki</a:t>
            </a:r>
            <a:br>
              <a:rPr lang="tr-TR" sz="1200" smtClean="0">
                <a:solidFill>
                  <a:schemeClr val="tx1"/>
                </a:solidFill>
              </a:rPr>
            </a:br>
            <a:r>
              <a:rPr lang="tr-TR" sz="1200" smtClean="0">
                <a:solidFill>
                  <a:schemeClr val="tx1"/>
                </a:solidFill>
              </a:rPr>
              <a:t>Şayak kalpaklı adam nasıl ve ne zaman geleceğini bilmeden</a:t>
            </a:r>
            <a:br>
              <a:rPr lang="tr-TR" sz="1200" smtClean="0">
                <a:solidFill>
                  <a:schemeClr val="tx1"/>
                </a:solidFill>
              </a:rPr>
            </a:br>
            <a:r>
              <a:rPr lang="tr-TR" sz="1200" smtClean="0">
                <a:solidFill>
                  <a:schemeClr val="tx1"/>
                </a:solidFill>
              </a:rPr>
              <a:t>Güzel ve rahat günlere inanıyordu</a:t>
            </a:r>
            <a:r>
              <a:rPr lang="tr-TR" sz="2400" smtClean="0">
                <a:solidFill>
                  <a:schemeClr val="tx1"/>
                </a:solidFill>
              </a:rPr>
              <a:t/>
            </a:r>
            <a:br>
              <a:rPr lang="tr-TR" sz="2400" smtClean="0">
                <a:solidFill>
                  <a:schemeClr val="tx1"/>
                </a:solidFill>
              </a:rPr>
            </a:br>
            <a:r>
              <a:rPr lang="tr-TR" sz="1200" smtClean="0">
                <a:solidFill>
                  <a:schemeClr val="tx1"/>
                </a:solidFill>
              </a:rPr>
              <a:t>Ve gülen bıyıklarıyla duruyordu ki mavzerinin yanında,</a:t>
            </a:r>
            <a:br>
              <a:rPr lang="tr-TR" sz="1200" smtClean="0">
                <a:solidFill>
                  <a:schemeClr val="tx1"/>
                </a:solidFill>
              </a:rPr>
            </a:br>
            <a:r>
              <a:rPr lang="tr-TR" sz="1200" smtClean="0">
                <a:solidFill>
                  <a:schemeClr val="tx1"/>
                </a:solidFill>
              </a:rPr>
              <a:t>Birdenbire beş adım sağında onu gördü.</a:t>
            </a:r>
            <a:br>
              <a:rPr lang="tr-TR" sz="1200" smtClean="0">
                <a:solidFill>
                  <a:schemeClr val="tx1"/>
                </a:solidFill>
              </a:rPr>
            </a:br>
            <a:r>
              <a:rPr lang="tr-TR" sz="1200" smtClean="0">
                <a:solidFill>
                  <a:schemeClr val="tx1"/>
                </a:solidFill>
              </a:rPr>
              <a:t>Paşalar onun arkasındaydılar.</a:t>
            </a:r>
            <a:br>
              <a:rPr lang="tr-TR" sz="1200" smtClean="0">
                <a:solidFill>
                  <a:schemeClr val="tx1"/>
                </a:solidFill>
              </a:rPr>
            </a:br>
            <a:r>
              <a:rPr lang="tr-TR" sz="1200" smtClean="0">
                <a:solidFill>
                  <a:schemeClr val="tx1"/>
                </a:solidFill>
              </a:rPr>
              <a:t>O, saati sordu.</a:t>
            </a:r>
            <a:br>
              <a:rPr lang="tr-TR" sz="1200" smtClean="0">
                <a:solidFill>
                  <a:schemeClr val="tx1"/>
                </a:solidFill>
              </a:rPr>
            </a:br>
            <a:r>
              <a:rPr lang="tr-TR" sz="1200" smtClean="0">
                <a:solidFill>
                  <a:schemeClr val="tx1"/>
                </a:solidFill>
              </a:rPr>
              <a:t>Paşalar: ‘üç’ dediler.</a:t>
            </a:r>
            <a:r>
              <a:rPr lang="tr-TR" sz="2400" smtClean="0">
                <a:solidFill>
                  <a:schemeClr val="tx1"/>
                </a:solidFill>
              </a:rPr>
              <a:t/>
            </a:r>
            <a:br>
              <a:rPr lang="tr-TR" sz="2400" smtClean="0">
                <a:solidFill>
                  <a:schemeClr val="tx1"/>
                </a:solidFill>
              </a:rPr>
            </a:br>
            <a:r>
              <a:rPr lang="tr-TR" sz="1200" smtClean="0">
                <a:solidFill>
                  <a:schemeClr val="tx1"/>
                </a:solidFill>
              </a:rPr>
              <a:t>Sarışın bir kurda benziyordu.</a:t>
            </a:r>
            <a:br>
              <a:rPr lang="tr-TR" sz="1200" smtClean="0">
                <a:solidFill>
                  <a:schemeClr val="tx1"/>
                </a:solidFill>
              </a:rPr>
            </a:br>
            <a:r>
              <a:rPr lang="tr-TR" sz="1200" smtClean="0">
                <a:solidFill>
                  <a:schemeClr val="tx1"/>
                </a:solidFill>
              </a:rPr>
              <a:t>Ve mavi gözleri çakmak çakmaktı.</a:t>
            </a:r>
            <a:br>
              <a:rPr lang="tr-TR" sz="1200" smtClean="0">
                <a:solidFill>
                  <a:schemeClr val="tx1"/>
                </a:solidFill>
              </a:rPr>
            </a:br>
            <a:r>
              <a:rPr lang="tr-TR" sz="1200" smtClean="0">
                <a:solidFill>
                  <a:schemeClr val="tx1"/>
                </a:solidFill>
              </a:rPr>
              <a:t>Yürüdü uçurumun başına kadar, eğildi, durdu.</a:t>
            </a:r>
            <a:br>
              <a:rPr lang="tr-TR" sz="1200" smtClean="0">
                <a:solidFill>
                  <a:schemeClr val="tx1"/>
                </a:solidFill>
              </a:rPr>
            </a:br>
            <a:r>
              <a:rPr lang="tr-TR" sz="1200" smtClean="0">
                <a:solidFill>
                  <a:schemeClr val="tx1"/>
                </a:solidFill>
              </a:rPr>
              <a:t>Bıraksalar İnce, uzun bacakları üstünde yaylanarak</a:t>
            </a:r>
            <a:br>
              <a:rPr lang="tr-TR" sz="1200" smtClean="0">
                <a:solidFill>
                  <a:schemeClr val="tx1"/>
                </a:solidFill>
              </a:rPr>
            </a:br>
            <a:r>
              <a:rPr lang="tr-TR" sz="1200" smtClean="0">
                <a:solidFill>
                  <a:schemeClr val="tx1"/>
                </a:solidFill>
              </a:rPr>
              <a:t>Ve karanlıkta akan bir yıldız gibi kayarak</a:t>
            </a:r>
            <a:br>
              <a:rPr lang="tr-TR" sz="1200" smtClean="0">
                <a:solidFill>
                  <a:schemeClr val="tx1"/>
                </a:solidFill>
              </a:rPr>
            </a:br>
            <a:r>
              <a:rPr lang="tr-TR" sz="1200" smtClean="0">
                <a:solidFill>
                  <a:schemeClr val="tx1"/>
                </a:solidFill>
              </a:rPr>
              <a:t>Kocatepe’den Afyon ovasına atlıyacaktı.</a:t>
            </a:r>
            <a:br>
              <a:rPr lang="tr-TR" sz="1200" smtClean="0">
                <a:solidFill>
                  <a:schemeClr val="tx1"/>
                </a:solidFill>
              </a:rPr>
            </a:br>
            <a:r>
              <a:rPr lang="tr-TR" sz="1200" smtClean="0">
                <a:solidFill>
                  <a:schemeClr val="tx1"/>
                </a:solidFill>
              </a:rPr>
              <a:t>                             </a:t>
            </a:r>
            <a:br>
              <a:rPr lang="tr-TR" sz="1200" smtClean="0">
                <a:solidFill>
                  <a:schemeClr val="tx1"/>
                </a:solidFill>
              </a:rPr>
            </a:br>
            <a:r>
              <a:rPr lang="tr-TR" sz="1200" smtClean="0">
                <a:solidFill>
                  <a:schemeClr val="tx1"/>
                </a:solidFill>
              </a:rPr>
              <a:t>                                          NAZIM HİKMET</a:t>
            </a:r>
            <a:endParaRPr lang="tr-TR" sz="1200" dirty="0">
              <a:solidFill>
                <a:schemeClr val="tx1"/>
              </a:solidFill>
            </a:endParaRPr>
          </a:p>
        </p:txBody>
      </p:sp>
      <p:pic>
        <p:nvPicPr>
          <p:cNvPr id="5" name="Picture 2">
            <a:extLst>
              <a:ext uri="{FF2B5EF4-FFF2-40B4-BE49-F238E27FC236}">
                <a16:creationId xmlns:a16="http://schemas.microsoft.com/office/drawing/2014/main" id="{B74E978A-1A2B-4F0B-BEB7-30B2FCB1FB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1373" y="1330429"/>
            <a:ext cx="3343275"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933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fontScale="92500" lnSpcReduction="10000"/>
          </a:bodyPr>
          <a:lstStyle/>
          <a:p>
            <a:r>
              <a:rPr lang="tr-TR" dirty="0"/>
              <a:t>Ders  Kitabı</a:t>
            </a:r>
          </a:p>
          <a:p>
            <a:r>
              <a:rPr lang="tr-TR" dirty="0"/>
              <a:t>Adalı, Oya (2010). Etkileşimli ve Eleştirel Okuma Teknikleri. 			İstanbul: Toroslu Kitaplığı.</a:t>
            </a:r>
          </a:p>
          <a:p>
            <a:r>
              <a:rPr lang="tr-TR" dirty="0"/>
              <a:t>Aksan, Doğan (2013). Şiir Dili ve Türk Şiir Dili. Ankara: Bilgi 			Yayınevi.</a:t>
            </a:r>
          </a:p>
          <a:p>
            <a:r>
              <a:rPr lang="tr-TR" dirty="0"/>
              <a:t>Asiltürk, Bâki. Yazılı Anlatım Metin İnceleme ve Oluşturma. 			İstanbul: </a:t>
            </a:r>
            <a:r>
              <a:rPr lang="tr-TR" dirty="0" err="1"/>
              <a:t>İkaros</a:t>
            </a:r>
            <a:r>
              <a:rPr lang="tr-TR" dirty="0"/>
              <a:t> Yayınları.</a:t>
            </a:r>
          </a:p>
          <a:p>
            <a:r>
              <a:rPr lang="tr-TR" dirty="0"/>
              <a:t>Demir, Nurettin vd. (2009). Türk Dili Yazılı ve Sözlü Anlatım. 			Ankara: Nobel Yayın Dağıtım.</a:t>
            </a:r>
          </a:p>
          <a:p>
            <a:r>
              <a:rPr lang="tr-TR" dirty="0" err="1"/>
              <a:t>Kavcar</a:t>
            </a:r>
            <a:r>
              <a:rPr lang="tr-TR" dirty="0"/>
              <a:t>, Cahit vd. (2007). Yazılı ve Sözlü Anlatım. Ankara: Anı 			Yayıncılık</a:t>
            </a:r>
            <a:r>
              <a:rPr lang="tr-TR" dirty="0" smtClean="0"/>
              <a:t>.</a:t>
            </a:r>
            <a:endParaRPr lang="tr-TR" dirty="0"/>
          </a:p>
        </p:txBody>
      </p:sp>
    </p:spTree>
    <p:extLst>
      <p:ext uri="{BB962C8B-B14F-4D97-AF65-F5344CB8AC3E}">
        <p14:creationId xmlns:p14="http://schemas.microsoft.com/office/powerpoint/2010/main" val="3587143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Anlatım </a:t>
            </a:r>
            <a:r>
              <a:rPr lang="tr-TR" sz="4400" smtClean="0"/>
              <a:t>Türleri </a:t>
            </a:r>
            <a:r>
              <a:rPr lang="tr-TR" sz="4400" smtClean="0"/>
              <a:t>4</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2818</Words>
  <Application>Microsoft Office PowerPoint</Application>
  <PresentationFormat>Geniş ekran</PresentationFormat>
  <Paragraphs>213</Paragraphs>
  <Slides>42</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42</vt:i4>
      </vt:variant>
    </vt:vector>
  </HeadingPairs>
  <TitlesOfParts>
    <vt:vector size="51" baseType="lpstr">
      <vt:lpstr>Arial</vt:lpstr>
      <vt:lpstr>Calibri</vt:lpstr>
      <vt:lpstr>Calibri Light</vt:lpstr>
      <vt:lpstr>Franklin Gothic Book</vt:lpstr>
      <vt:lpstr>Roboto</vt:lpstr>
      <vt:lpstr>Segoe</vt:lpstr>
      <vt:lpstr>Times New Roman</vt:lpstr>
      <vt:lpstr>Wingdings</vt:lpstr>
      <vt:lpstr>Office Teması</vt:lpstr>
      <vt:lpstr>ANLATIM TÜRLERİ 3</vt:lpstr>
      <vt:lpstr>Şiir (1)</vt:lpstr>
      <vt:lpstr>Şiir (2)</vt:lpstr>
      <vt:lpstr>Şiir (3)</vt:lpstr>
      <vt:lpstr>Şiir (4)</vt:lpstr>
      <vt:lpstr>Şiir (5)</vt:lpstr>
      <vt:lpstr>Şiir (6)</vt:lpstr>
      <vt:lpstr>Şiir (6)</vt:lpstr>
      <vt:lpstr>Şiir (7)</vt:lpstr>
      <vt:lpstr>Şiir (8)</vt:lpstr>
      <vt:lpstr>Şiir (9)</vt:lpstr>
      <vt:lpstr>Şiir (10)</vt:lpstr>
      <vt:lpstr>Şiir (11)</vt:lpstr>
      <vt:lpstr>Şiir (12)</vt:lpstr>
      <vt:lpstr>Şiir (13)</vt:lpstr>
      <vt:lpstr>Şiirin Başlıca Ögeleri</vt:lpstr>
      <vt:lpstr>Biçim Ögeleri (1)</vt:lpstr>
      <vt:lpstr>Biçim Ögeleri (2)</vt:lpstr>
      <vt:lpstr>Biçim Ögeleri (3)</vt:lpstr>
      <vt:lpstr>İçerik Ögeleri (1)</vt:lpstr>
      <vt:lpstr>İçerik Ögeleri (2)</vt:lpstr>
      <vt:lpstr>İçerik Ögeleri (3)</vt:lpstr>
      <vt:lpstr>İçerik Ögeleri (4)</vt:lpstr>
      <vt:lpstr>İçerik Ögeleri (5)</vt:lpstr>
      <vt:lpstr>İçerik Ögeleri (6)</vt:lpstr>
      <vt:lpstr>KONULARINA GÖRE ŞİİR TÜRLERİ</vt:lpstr>
      <vt:lpstr>Konularına Göre Şiir Türleri</vt:lpstr>
      <vt:lpstr>Şiir Türleri (1)</vt:lpstr>
      <vt:lpstr>Lirik Şiir (1)</vt:lpstr>
      <vt:lpstr>Lirik Şiir (2)</vt:lpstr>
      <vt:lpstr>Didaktik Şiir (1)</vt:lpstr>
      <vt:lpstr>Didaktik Şiir (2)</vt:lpstr>
      <vt:lpstr>Satirik Şiir (1)</vt:lpstr>
      <vt:lpstr>Satirik Şiir (2)</vt:lpstr>
      <vt:lpstr>Pastoral Şiir (1)</vt:lpstr>
      <vt:lpstr>Pastoral Şiir (2)</vt:lpstr>
      <vt:lpstr>Dramatik Şiir (1)</vt:lpstr>
      <vt:lpstr>Dramatik Şiir (2)</vt:lpstr>
      <vt:lpstr>Epik Şiir (1)</vt:lpstr>
      <vt:lpstr>Epik Şiir (2)</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53</cp:revision>
  <dcterms:created xsi:type="dcterms:W3CDTF">2025-02-04T08:28:28Z</dcterms:created>
  <dcterms:modified xsi:type="dcterms:W3CDTF">2025-04-16T21:06:23Z</dcterms:modified>
</cp:coreProperties>
</file>