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03" r:id="rId3"/>
    <p:sldId id="305" r:id="rId4"/>
    <p:sldId id="306" r:id="rId5"/>
    <p:sldId id="307" r:id="rId6"/>
    <p:sldId id="308" r:id="rId7"/>
    <p:sldId id="309" r:id="rId8"/>
    <p:sldId id="310" r:id="rId9"/>
    <p:sldId id="311" r:id="rId10"/>
    <p:sldId id="318" r:id="rId11"/>
    <p:sldId id="317" r:id="rId12"/>
    <p:sldId id="312" r:id="rId13"/>
    <p:sldId id="313" r:id="rId14"/>
    <p:sldId id="314" r:id="rId15"/>
    <p:sldId id="315" r:id="rId16"/>
    <p:sldId id="319"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36" r:id="rId34"/>
    <p:sldId id="337" r:id="rId35"/>
    <p:sldId id="338" r:id="rId36"/>
    <p:sldId id="339" r:id="rId37"/>
    <p:sldId id="340" r:id="rId38"/>
    <p:sldId id="341" r:id="rId3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a:t>ANLATIM BOZUKLUKLARI 1</a:t>
            </a:r>
          </a:p>
        </p:txBody>
      </p:sp>
      <p:sp>
        <p:nvSpPr>
          <p:cNvPr id="5" name="Alt Başlık 4"/>
          <p:cNvSpPr>
            <a:spLocks noGrp="1"/>
          </p:cNvSpPr>
          <p:nvPr>
            <p:ph type="subTitle" idx="1"/>
          </p:nvPr>
        </p:nvSpPr>
        <p:spPr/>
        <p:txBody>
          <a:bodyPr/>
          <a:lstStyle/>
          <a:p>
            <a:endParaRPr lang="tr-TR"/>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Dilbilgisel</a:t>
            </a:r>
            <a:r>
              <a:rPr lang="tr-TR" dirty="0" smtClean="0"/>
              <a:t> Nedenlerden Kaynaklanan Anlatım Bozuklukları (</a:t>
            </a:r>
            <a:r>
              <a:rPr lang="tr-TR" dirty="0"/>
              <a:t>1)</a:t>
            </a:r>
          </a:p>
        </p:txBody>
      </p:sp>
      <p:sp>
        <p:nvSpPr>
          <p:cNvPr id="3" name="İçerik Yer Tutucusu 2"/>
          <p:cNvSpPr>
            <a:spLocks noGrp="1"/>
          </p:cNvSpPr>
          <p:nvPr>
            <p:ph idx="1"/>
          </p:nvPr>
        </p:nvSpPr>
        <p:spPr/>
        <p:txBody>
          <a:bodyPr>
            <a:normAutofit fontScale="92500" lnSpcReduction="10000"/>
          </a:bodyPr>
          <a:lstStyle/>
          <a:p>
            <a:r>
              <a:rPr lang="tr-TR" dirty="0"/>
              <a:t>Sözlü ve yazılı anlatımda gerekli beceriyi elde edebilmek, başka pek çok etkenin yanı sıra, dili kullanırken göstereceğimiz özene bağlıdır. </a:t>
            </a:r>
            <a:endParaRPr lang="tr-TR" dirty="0" smtClean="0"/>
          </a:p>
          <a:p>
            <a:r>
              <a:rPr lang="tr-TR" dirty="0" smtClean="0"/>
              <a:t>Dile </a:t>
            </a:r>
            <a:r>
              <a:rPr lang="tr-TR" dirty="0"/>
              <a:t>getirmek istediğimiz düşünceyi, yapısı bakımından doğru, sözcük seçimleri yönünden kusursuz cümlelere dönüştürmedikçe karşımızdakiyle tam iletişim kurmuş olmayız. </a:t>
            </a:r>
            <a:endParaRPr lang="tr-TR" dirty="0" smtClean="0"/>
          </a:p>
          <a:p>
            <a:r>
              <a:rPr lang="tr-TR" dirty="0" smtClean="0"/>
              <a:t>Dilin </a:t>
            </a:r>
            <a:r>
              <a:rPr lang="tr-TR" dirty="0"/>
              <a:t>yüzyıllar içinde oluşan ve kalıplaşan kurallarını, “doğru anlatabilme, doğru anlaşılabilme” kaygısının yarattığı sonuçlar olarak düşünürsek, aynı kaygıyı taşıdığımız oranda bu kuralları içselleştirir, kolayca uygulamaya başlarız. </a:t>
            </a:r>
            <a:endParaRPr lang="tr-TR" dirty="0" smtClean="0"/>
          </a:p>
          <a:p>
            <a:r>
              <a:rPr lang="tr-TR" dirty="0" smtClean="0"/>
              <a:t>Anlatım </a:t>
            </a:r>
            <a:r>
              <a:rPr lang="tr-TR" dirty="0"/>
              <a:t>bozukluğuna yol açan nedenleri iyice gözden geçirip yazılarımızda bunları göz önünde bulundurmaya dikkat edersek, kurduğumuz cümleler </a:t>
            </a:r>
            <a:r>
              <a:rPr lang="tr-TR" dirty="0" err="1"/>
              <a:t>dilbilgisel</a:t>
            </a:r>
            <a:r>
              <a:rPr lang="tr-TR" dirty="0"/>
              <a:t> ve anlamsal yönden doğru olur. </a:t>
            </a:r>
          </a:p>
          <a:p>
            <a:endParaRPr lang="tr-TR" dirty="0"/>
          </a:p>
        </p:txBody>
      </p:sp>
    </p:spTree>
    <p:extLst>
      <p:ext uri="{BB962C8B-B14F-4D97-AF65-F5344CB8AC3E}">
        <p14:creationId xmlns:p14="http://schemas.microsoft.com/office/powerpoint/2010/main" val="2899433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Dilbilgisel</a:t>
            </a:r>
            <a:r>
              <a:rPr lang="tr-TR" dirty="0" smtClean="0"/>
              <a:t> Nedenlerden Kaynaklanan Anlatım Bozuklukları (2)</a:t>
            </a:r>
            <a:endParaRPr lang="tr-TR" dirty="0"/>
          </a:p>
        </p:txBody>
      </p:sp>
      <p:sp>
        <p:nvSpPr>
          <p:cNvPr id="3" name="İçerik Yer Tutucusu 2"/>
          <p:cNvSpPr>
            <a:spLocks noGrp="1"/>
          </p:cNvSpPr>
          <p:nvPr>
            <p:ph idx="1"/>
          </p:nvPr>
        </p:nvSpPr>
        <p:spPr/>
        <p:txBody>
          <a:bodyPr/>
          <a:lstStyle/>
          <a:p>
            <a:r>
              <a:rPr lang="tr-TR" dirty="0"/>
              <a:t>İyi bir cümlede bulunması gereken belli başlı özellikleri şöyle sıralayabiliriz: </a:t>
            </a:r>
          </a:p>
          <a:p>
            <a:pPr lvl="1"/>
            <a:r>
              <a:rPr lang="tr-TR" dirty="0"/>
              <a:t>“Doğruluk”, iyi bir cümlede aranan ilk koşuldur. </a:t>
            </a:r>
            <a:endParaRPr lang="tr-TR" dirty="0" smtClean="0"/>
          </a:p>
          <a:p>
            <a:pPr lvl="1"/>
            <a:r>
              <a:rPr lang="tr-TR" dirty="0" smtClean="0"/>
              <a:t>Kurduğumuz </a:t>
            </a:r>
            <a:r>
              <a:rPr lang="tr-TR" dirty="0"/>
              <a:t>cümle, yapısal ve anlamsal yönden sorunlu olmamalıdır. </a:t>
            </a:r>
            <a:endParaRPr lang="tr-TR" dirty="0" smtClean="0"/>
          </a:p>
          <a:p>
            <a:pPr lvl="1"/>
            <a:r>
              <a:rPr lang="tr-TR" dirty="0" smtClean="0"/>
              <a:t>Sözcük </a:t>
            </a:r>
            <a:r>
              <a:rPr lang="tr-TR" dirty="0"/>
              <a:t>seçimi ve öge sıralanışının doğru yapıldığı, yazım ve noktalama kurallarının eksiksiz uygulandığı, eklerin yanlışsız kullanıldığı, sözcükler arasında her bakımdan sıkı bir bağın kurulduğu cümleler “</a:t>
            </a:r>
            <a:r>
              <a:rPr lang="tr-TR" dirty="0" err="1"/>
              <a:t>doğru”dur</a:t>
            </a:r>
            <a:r>
              <a:rPr lang="tr-TR" dirty="0"/>
              <a:t>. </a:t>
            </a:r>
            <a:endParaRPr lang="tr-TR" dirty="0" smtClean="0"/>
          </a:p>
          <a:p>
            <a:pPr lvl="1"/>
            <a:r>
              <a:rPr lang="tr-TR" dirty="0" smtClean="0"/>
              <a:t>Cümlelerin </a:t>
            </a:r>
            <a:r>
              <a:rPr lang="tr-TR" dirty="0"/>
              <a:t>içerdiği bilgilerin de doğru olması </a:t>
            </a:r>
            <a:r>
              <a:rPr lang="tr-TR" dirty="0" smtClean="0"/>
              <a:t>gerekir.</a:t>
            </a:r>
            <a:endParaRPr lang="tr-TR" dirty="0"/>
          </a:p>
        </p:txBody>
      </p:sp>
    </p:spTree>
    <p:extLst>
      <p:ext uri="{BB962C8B-B14F-4D97-AF65-F5344CB8AC3E}">
        <p14:creationId xmlns:p14="http://schemas.microsoft.com/office/powerpoint/2010/main" val="964033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Açıklık</a:t>
            </a:r>
            <a:endParaRPr lang="tr-TR" dirty="0"/>
          </a:p>
        </p:txBody>
      </p:sp>
      <p:sp>
        <p:nvSpPr>
          <p:cNvPr id="3" name="İçerik Yer Tutucusu 2"/>
          <p:cNvSpPr>
            <a:spLocks noGrp="1"/>
          </p:cNvSpPr>
          <p:nvPr>
            <p:ph idx="1"/>
          </p:nvPr>
        </p:nvSpPr>
        <p:spPr/>
        <p:txBody>
          <a:bodyPr/>
          <a:lstStyle/>
          <a:p>
            <a:r>
              <a:rPr lang="tr-TR" dirty="0"/>
              <a:t>İyi bir cümlenin niteliklerinden biri de “</a:t>
            </a:r>
            <a:r>
              <a:rPr lang="tr-TR" dirty="0" err="1"/>
              <a:t>açıklık”tır</a:t>
            </a:r>
            <a:r>
              <a:rPr lang="tr-TR" dirty="0"/>
              <a:t>. Yani, dile getirmek istediğimiz duygu, düşünce ve tasarımların anlaşılabilir olmasıdır. </a:t>
            </a:r>
          </a:p>
          <a:p>
            <a:r>
              <a:rPr lang="tr-TR" dirty="0"/>
              <a:t>Her okuyanın farklı anlamlar çıkarabileceği, içinde birbiriyle çelişen sözcük ve anlatımlar bulunan, zihinde birtakım soru işaretlerinin kalmasına neden olabilecek cümleler açık değildir. </a:t>
            </a:r>
          </a:p>
          <a:p>
            <a:pPr marL="0" indent="0">
              <a:buNone/>
            </a:pPr>
            <a:endParaRPr lang="tr-TR" dirty="0"/>
          </a:p>
        </p:txBody>
      </p:sp>
    </p:spTree>
    <p:extLst>
      <p:ext uri="{BB962C8B-B14F-4D97-AF65-F5344CB8AC3E}">
        <p14:creationId xmlns:p14="http://schemas.microsoft.com/office/powerpoint/2010/main" val="1635547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Açıklık </a:t>
            </a:r>
            <a:r>
              <a:rPr lang="tr-TR" dirty="0" smtClean="0"/>
              <a:t>(Örnek</a:t>
            </a:r>
            <a:r>
              <a:rPr lang="tr-TR" dirty="0"/>
              <a:t>)</a:t>
            </a:r>
          </a:p>
        </p:txBody>
      </p:sp>
      <p:sp>
        <p:nvSpPr>
          <p:cNvPr id="3" name="İçerik Yer Tutucusu 2"/>
          <p:cNvSpPr>
            <a:spLocks noGrp="1"/>
          </p:cNvSpPr>
          <p:nvPr>
            <p:ph idx="1"/>
          </p:nvPr>
        </p:nvSpPr>
        <p:spPr/>
        <p:txBody>
          <a:bodyPr>
            <a:normAutofit fontScale="85000" lnSpcReduction="20000"/>
          </a:bodyPr>
          <a:lstStyle/>
          <a:p>
            <a:r>
              <a:rPr lang="tr-TR" dirty="0"/>
              <a:t>«İnsanların türlü duygularını anlatma ve somutlama yönünden ilginç özellikleri vardır bu yapıtın. Oyunun bitimine doğru, </a:t>
            </a:r>
            <a:r>
              <a:rPr lang="tr-TR" dirty="0" err="1"/>
              <a:t>Oidipus’un</a:t>
            </a:r>
            <a:r>
              <a:rPr lang="tr-TR" dirty="0"/>
              <a:t> kendi kirlerinden ve günahlarından arınmasını seyrederiz. Kimseden acıma dilemez, kimseye yalvarmaz </a:t>
            </a:r>
            <a:r>
              <a:rPr lang="tr-TR" dirty="0" err="1"/>
              <a:t>Oidipus</a:t>
            </a:r>
            <a:r>
              <a:rPr lang="tr-TR" dirty="0"/>
              <a:t>. Yazgısının elinde nasıl güçsüz bir oyuncak olduğunun bilincine varmıştır artık.»</a:t>
            </a:r>
          </a:p>
          <a:p>
            <a:pPr lvl="1"/>
            <a:r>
              <a:rPr lang="tr-TR" dirty="0"/>
              <a:t>Emin Özdemir, Türk ve Dünya Edebiyatı, Kültür Bakanlığı Yay., Ankara, 1994, s. 265.</a:t>
            </a:r>
          </a:p>
          <a:p>
            <a:endParaRPr lang="tr-TR" dirty="0"/>
          </a:p>
          <a:p>
            <a:r>
              <a:rPr lang="tr-TR" dirty="0"/>
              <a:t>«Kendisinin esrarını aradığı bütün âlem ve bütün âlemin de esrarı arayan kendisi olduğunu bilen kaç babayiğidimiz var ki, soruyorum?»</a:t>
            </a:r>
          </a:p>
          <a:p>
            <a:pPr lvl="1"/>
            <a:r>
              <a:rPr lang="tr-TR" dirty="0"/>
              <a:t>Orhan Pamuk, Kara Kitap, İletişim Yayınları, İstanbul, 1998, s. 316.</a:t>
            </a:r>
          </a:p>
          <a:p>
            <a:endParaRPr lang="tr-TR" dirty="0"/>
          </a:p>
          <a:p>
            <a:r>
              <a:rPr lang="tr-TR" dirty="0"/>
              <a:t>«Yanında, Rus edebiyat tarihçisi ‘bir’ numaralısı var.»</a:t>
            </a:r>
          </a:p>
          <a:p>
            <a:pPr lvl="1"/>
            <a:r>
              <a:rPr lang="tr-TR" dirty="0"/>
              <a:t>Mine G. Kırıkkanat, Aşk Hikâyeleri, Om Yayınevi, İstanbul, 2000, s. 51.</a:t>
            </a:r>
          </a:p>
          <a:p>
            <a:endParaRPr lang="tr-TR" dirty="0"/>
          </a:p>
        </p:txBody>
      </p:sp>
    </p:spTree>
    <p:extLst>
      <p:ext uri="{BB962C8B-B14F-4D97-AF65-F5344CB8AC3E}">
        <p14:creationId xmlns:p14="http://schemas.microsoft.com/office/powerpoint/2010/main" val="3445464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Duruluk</a:t>
            </a:r>
            <a:endParaRPr lang="tr-TR" dirty="0"/>
          </a:p>
        </p:txBody>
      </p:sp>
      <p:sp>
        <p:nvSpPr>
          <p:cNvPr id="3" name="İçerik Yer Tutucusu 2"/>
          <p:cNvSpPr>
            <a:spLocks noGrp="1"/>
          </p:cNvSpPr>
          <p:nvPr>
            <p:ph idx="1"/>
          </p:nvPr>
        </p:nvSpPr>
        <p:spPr/>
        <p:txBody>
          <a:bodyPr/>
          <a:lstStyle/>
          <a:p>
            <a:r>
              <a:rPr lang="tr-TR" dirty="0"/>
              <a:t>Cümlede gereksiz sözcüklerin bulunmaması da çok önemlidir. Buna “duruluk” denir. </a:t>
            </a:r>
            <a:endParaRPr lang="tr-TR" dirty="0" smtClean="0"/>
          </a:p>
          <a:p>
            <a:r>
              <a:rPr lang="tr-TR" dirty="0" smtClean="0"/>
              <a:t>Kullandığımız </a:t>
            </a:r>
            <a:r>
              <a:rPr lang="tr-TR" dirty="0"/>
              <a:t>her sözcüğün ya anlam ya da </a:t>
            </a:r>
            <a:r>
              <a:rPr lang="tr-TR" dirty="0" err="1"/>
              <a:t>dilbilgisel</a:t>
            </a:r>
            <a:r>
              <a:rPr lang="tr-TR" dirty="0"/>
              <a:t> görev nedeniyle cümlede bir gereği olmalıdır. </a:t>
            </a:r>
            <a:endParaRPr lang="tr-TR" dirty="0" smtClean="0"/>
          </a:p>
          <a:p>
            <a:r>
              <a:rPr lang="tr-TR" dirty="0" smtClean="0"/>
              <a:t>Duru </a:t>
            </a:r>
            <a:r>
              <a:rPr lang="tr-TR" dirty="0"/>
              <a:t>olmayan cümleler okunmayı güçleştirir, anlatımda yoğunluğun yitmesine ve kimi zaman da anlam karışıklığının ortaya çıkmasına neden olur. </a:t>
            </a:r>
          </a:p>
          <a:p>
            <a:endParaRPr lang="tr-TR" dirty="0"/>
          </a:p>
        </p:txBody>
      </p:sp>
    </p:spTree>
    <p:extLst>
      <p:ext uri="{BB962C8B-B14F-4D97-AF65-F5344CB8AC3E}">
        <p14:creationId xmlns:p14="http://schemas.microsoft.com/office/powerpoint/2010/main" val="3867413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Duruluk (Örnek)</a:t>
            </a:r>
            <a:endParaRPr lang="tr-TR" dirty="0"/>
          </a:p>
        </p:txBody>
      </p:sp>
      <p:sp>
        <p:nvSpPr>
          <p:cNvPr id="3" name="İçerik Yer Tutucusu 2"/>
          <p:cNvSpPr>
            <a:spLocks noGrp="1"/>
          </p:cNvSpPr>
          <p:nvPr>
            <p:ph idx="1"/>
          </p:nvPr>
        </p:nvSpPr>
        <p:spPr/>
        <p:txBody>
          <a:bodyPr>
            <a:normAutofit lnSpcReduction="10000"/>
          </a:bodyPr>
          <a:lstStyle/>
          <a:p>
            <a:r>
              <a:rPr lang="tr-TR" dirty="0"/>
              <a:t>«Karnı patlayacak kadar taze kanla dolu bir tahtakurusu, odayı bir anda dolduran göz kamaştırıcı ışık içinde, ne yapacağını, nereye gideceğini, nasıl saklanacağını bilmeyerek, sırtında koca yükle yakalanmış bir hırsız telaşıyla, beyaz örtülerin kıvrımları arasında aptal aptal dolaşıyordu.»</a:t>
            </a:r>
          </a:p>
          <a:p>
            <a:pPr lvl="1"/>
            <a:r>
              <a:rPr lang="tr-TR" dirty="0"/>
              <a:t>Ahmet Haşim, Üç Eser (Bize Göre / </a:t>
            </a:r>
            <a:r>
              <a:rPr lang="tr-TR" dirty="0" err="1"/>
              <a:t>Gurebâhane</a:t>
            </a:r>
            <a:r>
              <a:rPr lang="tr-TR" dirty="0"/>
              <a:t>-i Laklakan / Frankfurt Seyahatnamesi), MEB Yayınları, İstanbul, 1994, s. 33</a:t>
            </a:r>
            <a:r>
              <a:rPr lang="tr-TR" dirty="0" smtClean="0"/>
              <a:t>.</a:t>
            </a:r>
          </a:p>
          <a:p>
            <a:pPr marL="457200" lvl="1" indent="0">
              <a:buNone/>
            </a:pPr>
            <a:endParaRPr lang="tr-TR" dirty="0"/>
          </a:p>
          <a:p>
            <a:r>
              <a:rPr lang="tr-TR" dirty="0" smtClean="0"/>
              <a:t>«</a:t>
            </a:r>
            <a:r>
              <a:rPr lang="tr-TR" dirty="0"/>
              <a:t>Kışın başına kat kat örtüler, bezler sarar, başı daha üşürse, en içe, incecik örgülerinin boynunun iki yanından sarktığı kınalı saçlarının üstüne bir pamuklu takke giyer, örtüleri bunun üstüne sarardı.»</a:t>
            </a:r>
          </a:p>
          <a:p>
            <a:pPr lvl="1"/>
            <a:r>
              <a:rPr lang="tr-TR" dirty="0"/>
              <a:t>Afet Ilgaz, Halk Hikâyeleri, Sınıf Yayınları, İstanbul, 1972, s. 127.</a:t>
            </a:r>
          </a:p>
          <a:p>
            <a:endParaRPr lang="tr-TR" dirty="0"/>
          </a:p>
        </p:txBody>
      </p:sp>
    </p:spTree>
    <p:extLst>
      <p:ext uri="{BB962C8B-B14F-4D97-AF65-F5344CB8AC3E}">
        <p14:creationId xmlns:p14="http://schemas.microsoft.com/office/powerpoint/2010/main" val="3894017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Yalınlık</a:t>
            </a:r>
            <a:endParaRPr lang="tr-TR" dirty="0"/>
          </a:p>
        </p:txBody>
      </p:sp>
      <p:sp>
        <p:nvSpPr>
          <p:cNvPr id="3" name="İçerik Yer Tutucusu 2"/>
          <p:cNvSpPr>
            <a:spLocks noGrp="1"/>
          </p:cNvSpPr>
          <p:nvPr>
            <p:ph idx="1"/>
          </p:nvPr>
        </p:nvSpPr>
        <p:spPr/>
        <p:txBody>
          <a:bodyPr/>
          <a:lstStyle/>
          <a:p>
            <a:r>
              <a:rPr lang="tr-TR" dirty="0"/>
              <a:t>Ayrıca, cümlelerimiz “yalın” (sade) olmalıdır. </a:t>
            </a:r>
            <a:endParaRPr lang="tr-TR" dirty="0" smtClean="0"/>
          </a:p>
          <a:p>
            <a:r>
              <a:rPr lang="tr-TR" dirty="0" smtClean="0"/>
              <a:t>Yani </a:t>
            </a:r>
            <a:r>
              <a:rPr lang="tr-TR" dirty="0"/>
              <a:t>cümlede gereksiz ayrıntılardan, anlatımı süsleme çabalarından, sanatlı yazma hevesinden kaynaklanan sorunlar bulunmamalıdır. </a:t>
            </a:r>
            <a:endParaRPr lang="tr-TR" dirty="0" smtClean="0"/>
          </a:p>
          <a:p>
            <a:r>
              <a:rPr lang="tr-TR" dirty="0" smtClean="0"/>
              <a:t>Bunlar</a:t>
            </a:r>
            <a:r>
              <a:rPr lang="tr-TR" dirty="0"/>
              <a:t>, anlatıma hiçbir derinlik ya da incelik kazandırmaz, hatta çoğu kez anlatım bozukluğuna yol açar. </a:t>
            </a:r>
          </a:p>
          <a:p>
            <a:endParaRPr lang="tr-TR" dirty="0"/>
          </a:p>
        </p:txBody>
      </p:sp>
    </p:spTree>
    <p:extLst>
      <p:ext uri="{BB962C8B-B14F-4D97-AF65-F5344CB8AC3E}">
        <p14:creationId xmlns:p14="http://schemas.microsoft.com/office/powerpoint/2010/main" val="3545475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Yalınlık (Örnek)</a:t>
            </a:r>
            <a:endParaRPr lang="tr-TR" dirty="0"/>
          </a:p>
        </p:txBody>
      </p:sp>
      <p:sp>
        <p:nvSpPr>
          <p:cNvPr id="3" name="İçerik Yer Tutucusu 2"/>
          <p:cNvSpPr>
            <a:spLocks noGrp="1"/>
          </p:cNvSpPr>
          <p:nvPr>
            <p:ph idx="1"/>
          </p:nvPr>
        </p:nvSpPr>
        <p:spPr/>
        <p:txBody>
          <a:bodyPr/>
          <a:lstStyle/>
          <a:p>
            <a:r>
              <a:rPr lang="tr-TR" dirty="0"/>
              <a:t>«Bir tarla meselesi yüzünden Savrukların Hüseyin, </a:t>
            </a:r>
            <a:r>
              <a:rPr lang="tr-TR" dirty="0" err="1"/>
              <a:t>Arkbaşında</a:t>
            </a:r>
            <a:r>
              <a:rPr lang="tr-TR" dirty="0"/>
              <a:t> Sarı Mehmet’i vurdu.»</a:t>
            </a:r>
          </a:p>
          <a:p>
            <a:pPr lvl="1"/>
            <a:r>
              <a:rPr lang="tr-TR" dirty="0"/>
              <a:t>Sabahattin Ali, Kağnı-Ses, Cem Yayınevi, İstanbul, 1985, s. 9</a:t>
            </a:r>
          </a:p>
          <a:p>
            <a:r>
              <a:rPr lang="tr-TR" dirty="0"/>
              <a:t>«Masal devlerini andıran, iri iri bulutlar, gecenin ne kadar yıldızı varsa koparıp, </a:t>
            </a:r>
            <a:r>
              <a:rPr lang="tr-TR" dirty="0" err="1"/>
              <a:t>hapır</a:t>
            </a:r>
            <a:r>
              <a:rPr lang="tr-TR" dirty="0"/>
              <a:t> </a:t>
            </a:r>
            <a:r>
              <a:rPr lang="tr-TR" dirty="0" err="1"/>
              <a:t>küpür</a:t>
            </a:r>
            <a:r>
              <a:rPr lang="tr-TR" dirty="0"/>
              <a:t> yemişlerdi.»</a:t>
            </a:r>
          </a:p>
          <a:p>
            <a:pPr lvl="1"/>
            <a:r>
              <a:rPr lang="tr-TR" dirty="0" err="1"/>
              <a:t>Attilâ</a:t>
            </a:r>
            <a:r>
              <a:rPr lang="tr-TR" dirty="0"/>
              <a:t> İlhan, Bıçağın Ucu, Bilgi Yayınevi, Ankara, 1973, s. 148.</a:t>
            </a:r>
          </a:p>
          <a:p>
            <a:pPr marL="0" indent="0">
              <a:buNone/>
            </a:pPr>
            <a:endParaRPr lang="tr-TR" dirty="0"/>
          </a:p>
        </p:txBody>
      </p:sp>
    </p:spTree>
    <p:extLst>
      <p:ext uri="{BB962C8B-B14F-4D97-AF65-F5344CB8AC3E}">
        <p14:creationId xmlns:p14="http://schemas.microsoft.com/office/powerpoint/2010/main" val="2365172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endParaRPr lang="tr-TR"/>
          </a:p>
        </p:txBody>
      </p:sp>
      <p:sp>
        <p:nvSpPr>
          <p:cNvPr id="3" name="İçerik Yer Tutucusu 2"/>
          <p:cNvSpPr>
            <a:spLocks noGrp="1"/>
          </p:cNvSpPr>
          <p:nvPr>
            <p:ph sz="half" idx="1"/>
          </p:nvPr>
        </p:nvSpPr>
        <p:spPr/>
        <p:txBody>
          <a:bodyPr/>
          <a:lstStyle/>
          <a:p>
            <a:endParaRPr lang="tr-TR" dirty="0"/>
          </a:p>
        </p:txBody>
      </p:sp>
      <p:sp>
        <p:nvSpPr>
          <p:cNvPr id="7" name="İçerik Yer Tutucusu 6"/>
          <p:cNvSpPr>
            <a:spLocks noGrp="1"/>
          </p:cNvSpPr>
          <p:nvPr>
            <p:ph sz="half" idx="2"/>
          </p:nvPr>
        </p:nvSpPr>
        <p:spPr>
          <a:xfrm>
            <a:off x="4243038" y="2873839"/>
            <a:ext cx="6908181" cy="2445292"/>
          </a:xfrm>
        </p:spPr>
        <p:txBody>
          <a:bodyPr/>
          <a:lstStyle/>
          <a:p>
            <a:r>
              <a:rPr lang="tr-TR" dirty="0"/>
              <a:t>Anlatım bozuklukları, cümlede bu özelliklerden birinin ya da birkaçının bulunmamasından kaynaklanır. </a:t>
            </a: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6493" y="1825625"/>
            <a:ext cx="2209759" cy="4835605"/>
          </a:xfrm>
          <a:prstGeom prst="rect">
            <a:avLst/>
          </a:prstGeom>
        </p:spPr>
      </p:pic>
    </p:spTree>
    <p:extLst>
      <p:ext uri="{BB962C8B-B14F-4D97-AF65-F5344CB8AC3E}">
        <p14:creationId xmlns:p14="http://schemas.microsoft.com/office/powerpoint/2010/main" val="3276516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a:t>DİLBİLGİSEL </a:t>
            </a:r>
            <a:r>
              <a:rPr lang="tr-TR" dirty="0" smtClean="0"/>
              <a:t>NEDENLERDEN KAYNAKLANAN ANLATIM</a:t>
            </a:r>
            <a:br>
              <a:rPr lang="tr-TR" dirty="0" smtClean="0"/>
            </a:br>
            <a:r>
              <a:rPr lang="tr-TR" dirty="0" smtClean="0"/>
              <a:t>BOZUKLUKLARI</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31775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ÖGELERLE İLGİLİ </a:t>
            </a:r>
            <a:r>
              <a:rPr lang="tr-TR" dirty="0" smtClean="0"/>
              <a:t>YANLIŞLIKLAR</a:t>
            </a:r>
            <a:endParaRPr lang="tr-TR" dirty="0"/>
          </a:p>
        </p:txBody>
      </p:sp>
      <p:sp>
        <p:nvSpPr>
          <p:cNvPr id="3" name="İçerik Yer Tutucusu 2"/>
          <p:cNvSpPr>
            <a:spLocks noGrp="1"/>
          </p:cNvSpPr>
          <p:nvPr>
            <p:ph idx="1"/>
          </p:nvPr>
        </p:nvSpPr>
        <p:spPr/>
        <p:txBody>
          <a:bodyPr/>
          <a:lstStyle/>
          <a:p>
            <a:r>
              <a:rPr lang="tr-TR" dirty="0"/>
              <a:t>İyi ve doğru bir tümce, yüklemin öteki ögelerle uyum içinde olmasını gerektirir. Bu uyumun olmadığı tümceler, bozuk anlatımlıdır.</a:t>
            </a:r>
          </a:p>
          <a:p>
            <a:r>
              <a:rPr lang="tr-TR" dirty="0"/>
              <a:t>Ögelerle ilgili yanlışlıklar, daha çok bileşik tümcelerde görülür. Bu tümcelerde </a:t>
            </a:r>
            <a:r>
              <a:rPr lang="tr-TR" dirty="0" err="1"/>
              <a:t>ögesel</a:t>
            </a:r>
            <a:r>
              <a:rPr lang="tr-TR" dirty="0"/>
              <a:t> yanlışlıkları belirgin biçimde görebilmek için, bileşen tümceleri tüm ögeleriyle açma yolunu deneyebiliriz.</a:t>
            </a:r>
          </a:p>
          <a:p>
            <a:endParaRPr lang="tr-TR" dirty="0"/>
          </a:p>
        </p:txBody>
      </p:sp>
    </p:spTree>
    <p:extLst>
      <p:ext uri="{BB962C8B-B14F-4D97-AF65-F5344CB8AC3E}">
        <p14:creationId xmlns:p14="http://schemas.microsoft.com/office/powerpoint/2010/main" val="2872503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Özne-Yüklem Uyuşmazlığı (1) </a:t>
            </a:r>
            <a:endParaRPr lang="tr-TR" dirty="0"/>
          </a:p>
        </p:txBody>
      </p:sp>
      <p:sp>
        <p:nvSpPr>
          <p:cNvPr id="3" name="İçerik Yer Tutucusu 2"/>
          <p:cNvSpPr>
            <a:spLocks noGrp="1"/>
          </p:cNvSpPr>
          <p:nvPr>
            <p:ph idx="1"/>
          </p:nvPr>
        </p:nvSpPr>
        <p:spPr/>
        <p:txBody>
          <a:bodyPr/>
          <a:lstStyle/>
          <a:p>
            <a:r>
              <a:rPr lang="tr-TR" dirty="0"/>
              <a:t>Özne ile yüklem, her şeyden önce, tekillik-çoğulluk ve kişi yönünden uyum içinde olmalıdır. </a:t>
            </a:r>
          </a:p>
          <a:p>
            <a:r>
              <a:rPr lang="tr-TR" dirty="0"/>
              <a:t>Özne ile yüklem arasında tekillik-çoğulluk ve kişi yönünden uygunluk yoksa tümcenin kuruluşunda bozukluk var demektir.</a:t>
            </a:r>
          </a:p>
          <a:p>
            <a:r>
              <a:rPr lang="tr-TR" dirty="0"/>
              <a:t>Bu iki öge arasında uyumluluğun sağlanması için şunlara dikkat edilmelidir:</a:t>
            </a:r>
          </a:p>
          <a:p>
            <a:endParaRPr lang="tr-TR" dirty="0"/>
          </a:p>
        </p:txBody>
      </p:sp>
    </p:spTree>
    <p:extLst>
      <p:ext uri="{BB962C8B-B14F-4D97-AF65-F5344CB8AC3E}">
        <p14:creationId xmlns:p14="http://schemas.microsoft.com/office/powerpoint/2010/main" val="2139605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(2) </a:t>
            </a:r>
            <a:endParaRPr lang="tr-TR" dirty="0"/>
          </a:p>
        </p:txBody>
      </p:sp>
      <p:sp>
        <p:nvSpPr>
          <p:cNvPr id="3" name="İçerik Yer Tutucusu 2"/>
          <p:cNvSpPr>
            <a:spLocks noGrp="1"/>
          </p:cNvSpPr>
          <p:nvPr>
            <p:ph idx="1"/>
          </p:nvPr>
        </p:nvSpPr>
        <p:spPr/>
        <p:txBody>
          <a:bodyPr/>
          <a:lstStyle/>
          <a:p>
            <a:r>
              <a:rPr lang="tr-TR" dirty="0"/>
              <a:t>Özne birinci tekil kişi (ben) de olsa, övünme, böbürlenme, meydan okuma ya da küçümseme amacı ile birinci çoğul kişi (biz) biçiminde kullanılırsa yüklem de birinci çoğul kişi çekiminde olmalıdır: </a:t>
            </a:r>
            <a:endParaRPr lang="tr-TR" dirty="0" smtClean="0"/>
          </a:p>
          <a:p>
            <a:pPr lvl="1">
              <a:spcBef>
                <a:spcPts val="0"/>
              </a:spcBef>
              <a:buSzPct val="100000"/>
            </a:pPr>
            <a:r>
              <a:rPr lang="tr-TR" i="1" dirty="0">
                <a:solidFill>
                  <a:srgbClr val="C00000"/>
                </a:solidFill>
              </a:rPr>
              <a:t>Bizim</a:t>
            </a:r>
            <a:r>
              <a:rPr lang="tr-TR" i="1" dirty="0"/>
              <a:t> bu yalanlara </a:t>
            </a:r>
            <a:r>
              <a:rPr lang="tr-TR" i="1" dirty="0">
                <a:solidFill>
                  <a:srgbClr val="7030A0"/>
                </a:solidFill>
              </a:rPr>
              <a:t>karnımız tok. </a:t>
            </a:r>
            <a:endParaRPr lang="tr-TR" dirty="0">
              <a:solidFill>
                <a:srgbClr val="7030A0"/>
              </a:solidFill>
            </a:endParaRPr>
          </a:p>
          <a:p>
            <a:pPr lvl="1">
              <a:spcBef>
                <a:spcPts val="0"/>
              </a:spcBef>
              <a:buSzPct val="100000"/>
            </a:pPr>
            <a:r>
              <a:rPr lang="tr-TR" i="1" dirty="0">
                <a:solidFill>
                  <a:srgbClr val="C00000"/>
                </a:solidFill>
              </a:rPr>
              <a:t>Biz</a:t>
            </a:r>
            <a:r>
              <a:rPr lang="tr-TR" i="1" dirty="0"/>
              <a:t> bunları çok </a:t>
            </a:r>
            <a:r>
              <a:rPr lang="tr-TR" i="1" dirty="0">
                <a:solidFill>
                  <a:srgbClr val="7030A0"/>
                </a:solidFill>
              </a:rPr>
              <a:t>duyduk</a:t>
            </a:r>
            <a:r>
              <a:rPr lang="tr-TR" i="1" dirty="0"/>
              <a:t>, çok! </a:t>
            </a:r>
            <a:endParaRPr lang="tr-TR" dirty="0"/>
          </a:p>
          <a:p>
            <a:pPr lvl="1">
              <a:spcBef>
                <a:spcPts val="0"/>
              </a:spcBef>
              <a:buSzPct val="100000"/>
            </a:pPr>
            <a:r>
              <a:rPr lang="tr-TR" i="1" dirty="0"/>
              <a:t>Neler </a:t>
            </a:r>
            <a:r>
              <a:rPr lang="tr-TR" i="1" dirty="0">
                <a:solidFill>
                  <a:srgbClr val="7030A0"/>
                </a:solidFill>
              </a:rPr>
              <a:t>gördük</a:t>
            </a:r>
            <a:r>
              <a:rPr lang="tr-TR" i="1" dirty="0"/>
              <a:t> </a:t>
            </a:r>
            <a:r>
              <a:rPr lang="tr-TR" i="1" dirty="0">
                <a:solidFill>
                  <a:srgbClr val="C00000"/>
                </a:solidFill>
              </a:rPr>
              <a:t>biz</a:t>
            </a:r>
            <a:r>
              <a:rPr lang="tr-TR" i="1" dirty="0"/>
              <a:t>, neler… </a:t>
            </a:r>
            <a:endParaRPr lang="tr-TR" dirty="0"/>
          </a:p>
          <a:p>
            <a:endParaRPr lang="tr-TR" dirty="0"/>
          </a:p>
          <a:p>
            <a:pPr marL="0" indent="0">
              <a:buNone/>
            </a:pPr>
            <a:endParaRPr lang="tr-TR" dirty="0"/>
          </a:p>
        </p:txBody>
      </p:sp>
    </p:spTree>
    <p:extLst>
      <p:ext uri="{BB962C8B-B14F-4D97-AF65-F5344CB8AC3E}">
        <p14:creationId xmlns:p14="http://schemas.microsoft.com/office/powerpoint/2010/main" val="448005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(3) </a:t>
            </a:r>
            <a:endParaRPr lang="tr-TR" dirty="0"/>
          </a:p>
        </p:txBody>
      </p:sp>
      <p:sp>
        <p:nvSpPr>
          <p:cNvPr id="3" name="İçerik Yer Tutucusu 2"/>
          <p:cNvSpPr>
            <a:spLocks noGrp="1"/>
          </p:cNvSpPr>
          <p:nvPr>
            <p:ph idx="1"/>
          </p:nvPr>
        </p:nvSpPr>
        <p:spPr/>
        <p:txBody>
          <a:bodyPr>
            <a:normAutofit/>
          </a:bodyPr>
          <a:lstStyle/>
          <a:p>
            <a:r>
              <a:rPr lang="tr-TR" dirty="0"/>
              <a:t>Söze saygı ve nezaket anlamı katmak için, ikinci tekil kişiye (sen) “siz” diyebiliriz. Bu durumda yüklem çoğul olmalıdır: </a:t>
            </a:r>
            <a:endParaRPr lang="tr-TR" dirty="0" smtClean="0"/>
          </a:p>
          <a:p>
            <a:pPr lvl="1"/>
            <a:r>
              <a:rPr lang="tr-TR" i="1" dirty="0">
                <a:solidFill>
                  <a:prstClr val="black"/>
                </a:solidFill>
              </a:rPr>
              <a:t>Buyurun efendim, </a:t>
            </a:r>
            <a:r>
              <a:rPr lang="tr-TR" i="1" dirty="0">
                <a:solidFill>
                  <a:srgbClr val="7030A0"/>
                </a:solidFill>
              </a:rPr>
              <a:t>hoş geldiniz. </a:t>
            </a:r>
          </a:p>
          <a:p>
            <a:pPr lvl="1"/>
            <a:r>
              <a:rPr lang="tr-TR" i="1" dirty="0">
                <a:solidFill>
                  <a:prstClr val="black"/>
                </a:solidFill>
              </a:rPr>
              <a:t>Toplantıya </a:t>
            </a:r>
            <a:r>
              <a:rPr lang="tr-TR" i="1" dirty="0">
                <a:solidFill>
                  <a:srgbClr val="C00000"/>
                </a:solidFill>
              </a:rPr>
              <a:t>siz</a:t>
            </a:r>
            <a:r>
              <a:rPr lang="tr-TR" i="1" dirty="0">
                <a:solidFill>
                  <a:prstClr val="black"/>
                </a:solidFill>
              </a:rPr>
              <a:t> </a:t>
            </a:r>
            <a:r>
              <a:rPr lang="tr-TR" i="1" dirty="0">
                <a:solidFill>
                  <a:srgbClr val="7030A0"/>
                </a:solidFill>
                <a:cs typeface="Times New Roman" panose="02020603050405020304" pitchFamily="18" charset="0"/>
              </a:rPr>
              <a:t>katılmayacak mısınız? </a:t>
            </a:r>
          </a:p>
          <a:p>
            <a:pPr lvl="1"/>
            <a:r>
              <a:rPr lang="tr-TR" i="1" dirty="0">
                <a:solidFill>
                  <a:prstClr val="black"/>
                </a:solidFill>
              </a:rPr>
              <a:t>Mehmet Bey, </a:t>
            </a:r>
            <a:r>
              <a:rPr lang="tr-TR" i="1" dirty="0">
                <a:solidFill>
                  <a:srgbClr val="C00000"/>
                </a:solidFill>
              </a:rPr>
              <a:t>siz</a:t>
            </a:r>
            <a:r>
              <a:rPr lang="tr-TR" i="1" dirty="0">
                <a:solidFill>
                  <a:prstClr val="black"/>
                </a:solidFill>
              </a:rPr>
              <a:t> onların sözlerini lütfen </a:t>
            </a:r>
            <a:r>
              <a:rPr lang="tr-TR" i="1" dirty="0">
                <a:solidFill>
                  <a:srgbClr val="7030A0"/>
                </a:solidFill>
              </a:rPr>
              <a:t>ciddiye almayınız.</a:t>
            </a:r>
          </a:p>
          <a:p>
            <a:pPr marL="457200" lvl="1" indent="0">
              <a:buNone/>
            </a:pPr>
            <a:endParaRPr lang="tr-TR" dirty="0" smtClean="0"/>
          </a:p>
        </p:txBody>
      </p:sp>
    </p:spTree>
    <p:extLst>
      <p:ext uri="{BB962C8B-B14F-4D97-AF65-F5344CB8AC3E}">
        <p14:creationId xmlns:p14="http://schemas.microsoft.com/office/powerpoint/2010/main" val="793078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(4) </a:t>
            </a:r>
            <a:endParaRPr lang="tr-TR" dirty="0"/>
          </a:p>
        </p:txBody>
      </p:sp>
      <p:sp>
        <p:nvSpPr>
          <p:cNvPr id="3" name="İçerik Yer Tutucusu 2"/>
          <p:cNvSpPr>
            <a:spLocks noGrp="1"/>
          </p:cNvSpPr>
          <p:nvPr>
            <p:ph idx="1"/>
          </p:nvPr>
        </p:nvSpPr>
        <p:spPr/>
        <p:txBody>
          <a:bodyPr>
            <a:normAutofit/>
          </a:bodyPr>
          <a:lstStyle/>
          <a:p>
            <a:r>
              <a:rPr lang="tr-TR" dirty="0" smtClean="0"/>
              <a:t>Aşırı </a:t>
            </a:r>
            <a:r>
              <a:rPr lang="tr-TR" dirty="0"/>
              <a:t>saygı duyulan kişilerden söz edildiğinde, yüklem üçüncü çoğul kişiye (onlar) göre </a:t>
            </a:r>
            <a:r>
              <a:rPr lang="tr-TR" dirty="0" err="1"/>
              <a:t>çekimlenebilir</a:t>
            </a:r>
            <a:r>
              <a:rPr lang="tr-TR" dirty="0"/>
              <a:t>: </a:t>
            </a:r>
          </a:p>
          <a:p>
            <a:pPr lvl="1">
              <a:buClr>
                <a:schemeClr val="tx1"/>
              </a:buClr>
            </a:pPr>
            <a:r>
              <a:rPr lang="tr-TR" i="1" dirty="0">
                <a:solidFill>
                  <a:srgbClr val="C00000"/>
                </a:solidFill>
              </a:rPr>
              <a:t>Müdür Bey </a:t>
            </a:r>
            <a:r>
              <a:rPr lang="tr-TR" i="1" dirty="0">
                <a:solidFill>
                  <a:prstClr val="black"/>
                </a:solidFill>
              </a:rPr>
              <a:t>sizinle görüşmek </a:t>
            </a:r>
            <a:r>
              <a:rPr lang="tr-TR" i="1" dirty="0">
                <a:solidFill>
                  <a:srgbClr val="7030A0"/>
                </a:solidFill>
              </a:rPr>
              <a:t>istiyorlar</a:t>
            </a:r>
            <a:r>
              <a:rPr lang="tr-TR" i="1" dirty="0">
                <a:solidFill>
                  <a:prstClr val="black"/>
                </a:solidFill>
              </a:rPr>
              <a:t>. </a:t>
            </a:r>
          </a:p>
          <a:p>
            <a:pPr lvl="1">
              <a:buClr>
                <a:schemeClr val="tx1"/>
              </a:buClr>
            </a:pPr>
            <a:r>
              <a:rPr lang="tr-TR" i="1" dirty="0">
                <a:solidFill>
                  <a:srgbClr val="C00000"/>
                </a:solidFill>
              </a:rPr>
              <a:t>Beyefendi hazretleri </a:t>
            </a:r>
            <a:r>
              <a:rPr lang="tr-TR" i="1" dirty="0">
                <a:solidFill>
                  <a:prstClr val="black"/>
                </a:solidFill>
              </a:rPr>
              <a:t>bizi mi </a:t>
            </a:r>
            <a:r>
              <a:rPr lang="tr-TR" i="1" dirty="0">
                <a:solidFill>
                  <a:srgbClr val="7030A0"/>
                </a:solidFill>
              </a:rPr>
              <a:t>çağırmışlar</a:t>
            </a:r>
            <a:r>
              <a:rPr lang="tr-TR" i="1" dirty="0">
                <a:solidFill>
                  <a:prstClr val="black"/>
                </a:solidFill>
              </a:rPr>
              <a:t>? </a:t>
            </a:r>
          </a:p>
          <a:p>
            <a:endParaRPr lang="tr-TR" dirty="0" smtClean="0"/>
          </a:p>
          <a:p>
            <a:endParaRPr lang="tr-TR" dirty="0"/>
          </a:p>
        </p:txBody>
      </p:sp>
    </p:spTree>
    <p:extLst>
      <p:ext uri="{BB962C8B-B14F-4D97-AF65-F5344CB8AC3E}">
        <p14:creationId xmlns:p14="http://schemas.microsoft.com/office/powerpoint/2010/main" val="1116662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(5) </a:t>
            </a:r>
            <a:endParaRPr lang="tr-TR" dirty="0"/>
          </a:p>
        </p:txBody>
      </p:sp>
      <p:sp>
        <p:nvSpPr>
          <p:cNvPr id="3" name="İçerik Yer Tutucusu 2"/>
          <p:cNvSpPr>
            <a:spLocks noGrp="1"/>
          </p:cNvSpPr>
          <p:nvPr>
            <p:ph idx="1"/>
          </p:nvPr>
        </p:nvSpPr>
        <p:spPr/>
        <p:txBody>
          <a:bodyPr/>
          <a:lstStyle/>
          <a:p>
            <a:r>
              <a:rPr lang="tr-TR" dirty="0"/>
              <a:t>Topluluk ilgisi düşünülen durumlarda özne çoğul bile olsa, yüklem çoğul da tekil de olabilir. Çoğul öznelerin bireyleri teker teker değil de bir bütün, bir topluluk olarak düşünülüyorsa yüklem tekil; bu bireyler teker teker düşünülüyor ya da düşündürülmek isteniyorsa yüklem çoğul olur: </a:t>
            </a:r>
          </a:p>
          <a:p>
            <a:pPr lvl="1">
              <a:buClr>
                <a:schemeClr val="tx1"/>
              </a:buClr>
            </a:pPr>
            <a:r>
              <a:rPr lang="tr-TR" i="1" dirty="0">
                <a:solidFill>
                  <a:srgbClr val="C00000"/>
                </a:solidFill>
              </a:rPr>
              <a:t>Çocuklar</a:t>
            </a:r>
            <a:r>
              <a:rPr lang="tr-TR" dirty="0"/>
              <a:t> bahçede </a:t>
            </a:r>
            <a:r>
              <a:rPr lang="tr-TR" i="1" dirty="0">
                <a:solidFill>
                  <a:srgbClr val="7030A0"/>
                </a:solidFill>
              </a:rPr>
              <a:t>oynuyor.</a:t>
            </a:r>
            <a:r>
              <a:rPr lang="tr-TR" dirty="0"/>
              <a:t> /</a:t>
            </a:r>
            <a:r>
              <a:rPr lang="tr-TR" i="1" dirty="0"/>
              <a:t> </a:t>
            </a:r>
            <a:r>
              <a:rPr lang="tr-TR" i="1" dirty="0">
                <a:solidFill>
                  <a:srgbClr val="C00000"/>
                </a:solidFill>
              </a:rPr>
              <a:t>Çocuklar</a:t>
            </a:r>
            <a:r>
              <a:rPr lang="tr-TR" i="1" dirty="0"/>
              <a:t> </a:t>
            </a:r>
            <a:r>
              <a:rPr lang="tr-TR" dirty="0"/>
              <a:t>bahçede </a:t>
            </a:r>
            <a:r>
              <a:rPr lang="tr-TR" i="1" dirty="0">
                <a:solidFill>
                  <a:srgbClr val="7030A0"/>
                </a:solidFill>
              </a:rPr>
              <a:t>oynuyorlar. </a:t>
            </a:r>
          </a:p>
          <a:p>
            <a:pPr lvl="1">
              <a:buClr>
                <a:schemeClr val="tx1"/>
              </a:buClr>
            </a:pPr>
            <a:r>
              <a:rPr lang="tr-TR" i="1" dirty="0">
                <a:solidFill>
                  <a:srgbClr val="C00000"/>
                </a:solidFill>
              </a:rPr>
              <a:t>Öğrenciler</a:t>
            </a:r>
            <a:r>
              <a:rPr lang="tr-TR" dirty="0"/>
              <a:t> henüz derse </a:t>
            </a:r>
            <a:r>
              <a:rPr lang="tr-TR" i="1" dirty="0">
                <a:solidFill>
                  <a:srgbClr val="7030A0"/>
                </a:solidFill>
              </a:rPr>
              <a:t>gelmedi.</a:t>
            </a:r>
            <a:r>
              <a:rPr lang="tr-TR" dirty="0"/>
              <a:t> / </a:t>
            </a:r>
            <a:r>
              <a:rPr lang="tr-TR" i="1" dirty="0">
                <a:solidFill>
                  <a:srgbClr val="C00000"/>
                </a:solidFill>
              </a:rPr>
              <a:t>Öğrenciler</a:t>
            </a:r>
            <a:r>
              <a:rPr lang="tr-TR" dirty="0"/>
              <a:t> henüz derse </a:t>
            </a:r>
            <a:r>
              <a:rPr lang="tr-TR" i="1" dirty="0">
                <a:solidFill>
                  <a:srgbClr val="7030A0"/>
                </a:solidFill>
              </a:rPr>
              <a:t>gelmediler. </a:t>
            </a:r>
          </a:p>
          <a:p>
            <a:endParaRPr lang="tr-TR" dirty="0"/>
          </a:p>
        </p:txBody>
      </p:sp>
    </p:spTree>
    <p:extLst>
      <p:ext uri="{BB962C8B-B14F-4D97-AF65-F5344CB8AC3E}">
        <p14:creationId xmlns:p14="http://schemas.microsoft.com/office/powerpoint/2010/main" val="1210133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(6) </a:t>
            </a:r>
            <a:endParaRPr lang="tr-TR" dirty="0"/>
          </a:p>
        </p:txBody>
      </p:sp>
      <p:sp>
        <p:nvSpPr>
          <p:cNvPr id="3" name="İçerik Yer Tutucusu 2"/>
          <p:cNvSpPr>
            <a:spLocks noGrp="1"/>
          </p:cNvSpPr>
          <p:nvPr>
            <p:ph idx="1"/>
          </p:nvPr>
        </p:nvSpPr>
        <p:spPr/>
        <p:txBody>
          <a:bodyPr/>
          <a:lstStyle/>
          <a:p>
            <a:r>
              <a:rPr lang="tr-TR" dirty="0"/>
              <a:t>Özne görevindeki cansız varlıklar, eylem adları ya da organ adları çoğul ise yüklem tekil olur. </a:t>
            </a:r>
          </a:p>
          <a:p>
            <a:pPr lvl="1"/>
            <a:r>
              <a:rPr lang="tr-TR" i="1" dirty="0">
                <a:solidFill>
                  <a:srgbClr val="C00000"/>
                </a:solidFill>
              </a:rPr>
              <a:t>Şiirleri</a:t>
            </a:r>
            <a:r>
              <a:rPr lang="tr-TR" i="1" dirty="0"/>
              <a:t> eleştirmenlerce çok başarılı </a:t>
            </a:r>
            <a:r>
              <a:rPr lang="tr-TR" i="1" dirty="0">
                <a:solidFill>
                  <a:srgbClr val="7030A0"/>
                </a:solidFill>
              </a:rPr>
              <a:t>bulunuyor.</a:t>
            </a:r>
            <a:r>
              <a:rPr lang="tr-TR" i="1" dirty="0"/>
              <a:t> </a:t>
            </a:r>
          </a:p>
          <a:p>
            <a:pPr lvl="1"/>
            <a:r>
              <a:rPr lang="tr-TR" i="1" dirty="0"/>
              <a:t>Evlerden </a:t>
            </a:r>
            <a:r>
              <a:rPr lang="tr-TR" i="1" dirty="0">
                <a:solidFill>
                  <a:srgbClr val="C00000"/>
                </a:solidFill>
              </a:rPr>
              <a:t>kahkahalar</a:t>
            </a:r>
            <a:r>
              <a:rPr lang="tr-TR" i="1" dirty="0"/>
              <a:t> </a:t>
            </a:r>
            <a:r>
              <a:rPr lang="tr-TR" i="1" dirty="0">
                <a:solidFill>
                  <a:srgbClr val="7030A0"/>
                </a:solidFill>
              </a:rPr>
              <a:t>yükseliyordu</a:t>
            </a:r>
            <a:r>
              <a:rPr lang="tr-TR" i="1" dirty="0"/>
              <a:t>. </a:t>
            </a:r>
          </a:p>
          <a:p>
            <a:pPr lvl="1"/>
            <a:r>
              <a:rPr lang="tr-TR" i="1" dirty="0">
                <a:solidFill>
                  <a:srgbClr val="C00000"/>
                </a:solidFill>
              </a:rPr>
              <a:t>Gözleri</a:t>
            </a:r>
            <a:r>
              <a:rPr lang="tr-TR" i="1" dirty="0"/>
              <a:t> açılıp </a:t>
            </a:r>
            <a:r>
              <a:rPr lang="tr-TR" i="1" dirty="0" err="1"/>
              <a:t>açılıp</a:t>
            </a:r>
            <a:r>
              <a:rPr lang="tr-TR" i="1" dirty="0"/>
              <a:t> </a:t>
            </a:r>
            <a:r>
              <a:rPr lang="tr-TR" i="1" dirty="0">
                <a:solidFill>
                  <a:srgbClr val="7030A0"/>
                </a:solidFill>
              </a:rPr>
              <a:t>kapanıyordu.</a:t>
            </a:r>
            <a:r>
              <a:rPr lang="tr-TR" i="1" dirty="0"/>
              <a:t> </a:t>
            </a:r>
          </a:p>
          <a:p>
            <a:pPr lvl="1"/>
            <a:r>
              <a:rPr lang="tr-TR" i="1" dirty="0">
                <a:solidFill>
                  <a:srgbClr val="C00000"/>
                </a:solidFill>
              </a:rPr>
              <a:t>Bu ağlamalar</a:t>
            </a:r>
            <a:r>
              <a:rPr lang="tr-TR" i="1" dirty="0"/>
              <a:t>, </a:t>
            </a:r>
            <a:r>
              <a:rPr lang="tr-TR" i="1" dirty="0">
                <a:solidFill>
                  <a:srgbClr val="C00000"/>
                </a:solidFill>
              </a:rPr>
              <a:t>bu sızlamalar </a:t>
            </a:r>
            <a:r>
              <a:rPr lang="tr-TR" i="1" dirty="0"/>
              <a:t>bir gün </a:t>
            </a:r>
            <a:r>
              <a:rPr lang="tr-TR" i="1" dirty="0">
                <a:solidFill>
                  <a:srgbClr val="7030A0"/>
                </a:solidFill>
              </a:rPr>
              <a:t>biter</a:t>
            </a:r>
            <a:r>
              <a:rPr lang="tr-TR" i="1" dirty="0"/>
              <a:t>…</a:t>
            </a:r>
          </a:p>
        </p:txBody>
      </p:sp>
    </p:spTree>
    <p:extLst>
      <p:ext uri="{BB962C8B-B14F-4D97-AF65-F5344CB8AC3E}">
        <p14:creationId xmlns:p14="http://schemas.microsoft.com/office/powerpoint/2010/main" val="1351612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(7) </a:t>
            </a:r>
            <a:endParaRPr lang="tr-TR" dirty="0"/>
          </a:p>
        </p:txBody>
      </p:sp>
      <p:sp>
        <p:nvSpPr>
          <p:cNvPr id="3" name="İçerik Yer Tutucusu 2"/>
          <p:cNvSpPr>
            <a:spLocks noGrp="1"/>
          </p:cNvSpPr>
          <p:nvPr>
            <p:ph idx="1"/>
          </p:nvPr>
        </p:nvSpPr>
        <p:spPr/>
        <p:txBody>
          <a:bodyPr/>
          <a:lstStyle/>
          <a:p>
            <a:r>
              <a:rPr lang="tr-TR" dirty="0"/>
              <a:t>Özne görevindeki hayvan, bitki ya da cansız varlık adları çoğul ise yüklem tekil olur: </a:t>
            </a:r>
          </a:p>
          <a:p>
            <a:pPr lvl="1"/>
            <a:r>
              <a:rPr lang="tr-TR" i="1" dirty="0">
                <a:solidFill>
                  <a:srgbClr val="C00000"/>
                </a:solidFill>
              </a:rPr>
              <a:t>Kuşlar</a:t>
            </a:r>
            <a:r>
              <a:rPr lang="tr-TR" i="1" dirty="0"/>
              <a:t> </a:t>
            </a:r>
            <a:r>
              <a:rPr lang="tr-TR" i="1" dirty="0">
                <a:solidFill>
                  <a:srgbClr val="7030A0"/>
                </a:solidFill>
              </a:rPr>
              <a:t>geçiyor</a:t>
            </a:r>
            <a:r>
              <a:rPr lang="tr-TR" i="1" dirty="0"/>
              <a:t> kentin üstünden. </a:t>
            </a:r>
          </a:p>
          <a:p>
            <a:pPr lvl="1"/>
            <a:r>
              <a:rPr lang="tr-TR" i="1" dirty="0">
                <a:solidFill>
                  <a:srgbClr val="C00000"/>
                </a:solidFill>
              </a:rPr>
              <a:t>Ağaçlar</a:t>
            </a:r>
            <a:r>
              <a:rPr lang="tr-TR" i="1" dirty="0"/>
              <a:t> ayakta </a:t>
            </a:r>
            <a:r>
              <a:rPr lang="tr-TR" i="1" dirty="0">
                <a:solidFill>
                  <a:srgbClr val="7030A0"/>
                </a:solidFill>
              </a:rPr>
              <a:t>ölür</a:t>
            </a:r>
            <a:r>
              <a:rPr lang="tr-TR" i="1" dirty="0"/>
              <a:t>. </a:t>
            </a:r>
          </a:p>
          <a:p>
            <a:pPr lvl="1"/>
            <a:r>
              <a:rPr lang="tr-TR" i="1" dirty="0"/>
              <a:t>Sen gidince </a:t>
            </a:r>
            <a:r>
              <a:rPr lang="tr-TR" i="1" dirty="0">
                <a:solidFill>
                  <a:srgbClr val="C00000"/>
                </a:solidFill>
              </a:rPr>
              <a:t>güller</a:t>
            </a:r>
            <a:r>
              <a:rPr lang="tr-TR" i="1" dirty="0"/>
              <a:t> </a:t>
            </a:r>
            <a:r>
              <a:rPr lang="tr-TR" i="1" dirty="0">
                <a:solidFill>
                  <a:srgbClr val="7030A0"/>
                </a:solidFill>
              </a:rPr>
              <a:t>soldu</a:t>
            </a:r>
            <a:r>
              <a:rPr lang="tr-TR" i="1" dirty="0"/>
              <a:t>, </a:t>
            </a:r>
            <a:r>
              <a:rPr lang="tr-TR" i="1" dirty="0">
                <a:solidFill>
                  <a:srgbClr val="C00000"/>
                </a:solidFill>
              </a:rPr>
              <a:t>nergisler</a:t>
            </a:r>
            <a:r>
              <a:rPr lang="tr-TR" i="1" dirty="0"/>
              <a:t> boynunu </a:t>
            </a:r>
            <a:r>
              <a:rPr lang="tr-TR" i="1" dirty="0">
                <a:solidFill>
                  <a:srgbClr val="7030A0"/>
                </a:solidFill>
              </a:rPr>
              <a:t>büktü</a:t>
            </a:r>
            <a:r>
              <a:rPr lang="tr-TR" i="1" dirty="0"/>
              <a:t>. </a:t>
            </a:r>
          </a:p>
          <a:p>
            <a:pPr lvl="1"/>
            <a:r>
              <a:rPr lang="tr-TR" i="1" dirty="0"/>
              <a:t>Kentin dışına doğru </a:t>
            </a:r>
            <a:r>
              <a:rPr lang="tr-TR" i="1" dirty="0">
                <a:solidFill>
                  <a:srgbClr val="C00000"/>
                </a:solidFill>
              </a:rPr>
              <a:t>ağaçlar</a:t>
            </a:r>
            <a:r>
              <a:rPr lang="tr-TR" i="1" dirty="0"/>
              <a:t> </a:t>
            </a:r>
            <a:r>
              <a:rPr lang="tr-TR" i="1" dirty="0">
                <a:solidFill>
                  <a:srgbClr val="7030A0"/>
                </a:solidFill>
              </a:rPr>
              <a:t>azalıyor</a:t>
            </a:r>
            <a:r>
              <a:rPr lang="tr-TR" i="1" dirty="0"/>
              <a:t>. </a:t>
            </a:r>
          </a:p>
          <a:p>
            <a:endParaRPr lang="tr-TR" dirty="0"/>
          </a:p>
        </p:txBody>
      </p:sp>
    </p:spTree>
    <p:extLst>
      <p:ext uri="{BB962C8B-B14F-4D97-AF65-F5344CB8AC3E}">
        <p14:creationId xmlns:p14="http://schemas.microsoft.com/office/powerpoint/2010/main" val="1953704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(8) </a:t>
            </a:r>
            <a:endParaRPr lang="tr-TR" dirty="0"/>
          </a:p>
        </p:txBody>
      </p:sp>
      <p:sp>
        <p:nvSpPr>
          <p:cNvPr id="3" name="İçerik Yer Tutucusu 2"/>
          <p:cNvSpPr>
            <a:spLocks noGrp="1"/>
          </p:cNvSpPr>
          <p:nvPr>
            <p:ph idx="1"/>
          </p:nvPr>
        </p:nvSpPr>
        <p:spPr/>
        <p:txBody>
          <a:bodyPr/>
          <a:lstStyle/>
          <a:p>
            <a:r>
              <a:rPr lang="tr-TR" dirty="0"/>
              <a:t>Hayvan, bitki gibi varlıklara kişilik verilmek istendiğinde yüklem çoğul olabilir:</a:t>
            </a:r>
          </a:p>
          <a:p>
            <a:pPr lvl="1"/>
            <a:r>
              <a:rPr lang="tr-TR" i="1" dirty="0">
                <a:solidFill>
                  <a:srgbClr val="C00000"/>
                </a:solidFill>
              </a:rPr>
              <a:t>Kumrular</a:t>
            </a:r>
            <a:r>
              <a:rPr lang="tr-TR" i="1" dirty="0"/>
              <a:t>, güneşin doğmasına yakın ev halkını selamlamak ister gibi balkon demirlerine dizilip </a:t>
            </a:r>
            <a:r>
              <a:rPr lang="tr-TR" i="1" dirty="0">
                <a:solidFill>
                  <a:srgbClr val="7030A0"/>
                </a:solidFill>
              </a:rPr>
              <a:t>bekliyorlar</a:t>
            </a:r>
            <a:r>
              <a:rPr lang="tr-TR" i="1" dirty="0"/>
              <a:t>, selamları alınmadan da oradan </a:t>
            </a:r>
            <a:r>
              <a:rPr lang="tr-TR" i="1" dirty="0">
                <a:solidFill>
                  <a:srgbClr val="7030A0"/>
                </a:solidFill>
              </a:rPr>
              <a:t>ayrılmıyorlardı</a:t>
            </a:r>
            <a:r>
              <a:rPr lang="tr-TR" i="1" dirty="0"/>
              <a:t>. </a:t>
            </a:r>
          </a:p>
          <a:p>
            <a:pPr lvl="1"/>
            <a:r>
              <a:rPr lang="tr-TR" i="1" dirty="0"/>
              <a:t>Bahçenin en kuytu köşesindeki </a:t>
            </a:r>
            <a:r>
              <a:rPr lang="tr-TR" i="1" dirty="0">
                <a:solidFill>
                  <a:srgbClr val="C00000"/>
                </a:solidFill>
              </a:rPr>
              <a:t>güller</a:t>
            </a:r>
            <a:r>
              <a:rPr lang="tr-TR" i="1" dirty="0"/>
              <a:t>, aralarında bir sırrı paylaşır gibi fısıltıyla </a:t>
            </a:r>
            <a:r>
              <a:rPr lang="tr-TR" i="1" dirty="0">
                <a:solidFill>
                  <a:srgbClr val="7030A0"/>
                </a:solidFill>
              </a:rPr>
              <a:t>konuşuyorlar. </a:t>
            </a:r>
          </a:p>
          <a:p>
            <a:endParaRPr lang="tr-TR" dirty="0"/>
          </a:p>
        </p:txBody>
      </p:sp>
    </p:spTree>
    <p:extLst>
      <p:ext uri="{BB962C8B-B14F-4D97-AF65-F5344CB8AC3E}">
        <p14:creationId xmlns:p14="http://schemas.microsoft.com/office/powerpoint/2010/main" val="283620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(9) </a:t>
            </a:r>
            <a:endParaRPr lang="tr-TR" dirty="0"/>
          </a:p>
        </p:txBody>
      </p:sp>
      <p:sp>
        <p:nvSpPr>
          <p:cNvPr id="3" name="İçerik Yer Tutucusu 2"/>
          <p:cNvSpPr>
            <a:spLocks noGrp="1"/>
          </p:cNvSpPr>
          <p:nvPr>
            <p:ph idx="1"/>
          </p:nvPr>
        </p:nvSpPr>
        <p:spPr/>
        <p:txBody>
          <a:bodyPr/>
          <a:lstStyle/>
          <a:p>
            <a:r>
              <a:rPr lang="tr-TR" dirty="0"/>
              <a:t>Cansız varlıklara ya da soyut adlara kişilik kazandırılmak istenirse, yüklem çoğul olabilir:</a:t>
            </a:r>
          </a:p>
          <a:p>
            <a:pPr lvl="1"/>
            <a:r>
              <a:rPr lang="tr-TR" i="1" dirty="0">
                <a:solidFill>
                  <a:srgbClr val="C00000"/>
                </a:solidFill>
              </a:rPr>
              <a:t>Bulutlar</a:t>
            </a:r>
            <a:r>
              <a:rPr lang="tr-TR" i="1" dirty="0"/>
              <a:t>, rahat, acelesiz, batıya doğru </a:t>
            </a:r>
            <a:r>
              <a:rPr lang="tr-TR" i="1" dirty="0">
                <a:solidFill>
                  <a:srgbClr val="7030A0"/>
                </a:solidFill>
              </a:rPr>
              <a:t>ilerlediler</a:t>
            </a:r>
            <a:r>
              <a:rPr lang="tr-TR" i="1" dirty="0"/>
              <a:t>.</a:t>
            </a:r>
          </a:p>
          <a:p>
            <a:pPr lvl="1"/>
            <a:r>
              <a:rPr lang="tr-TR" i="1" dirty="0"/>
              <a:t>Yıllardır dokunulmayı bekleyen </a:t>
            </a:r>
            <a:r>
              <a:rPr lang="tr-TR" i="1" dirty="0">
                <a:solidFill>
                  <a:srgbClr val="C00000"/>
                </a:solidFill>
              </a:rPr>
              <a:t>kitaplar</a:t>
            </a:r>
            <a:r>
              <a:rPr lang="tr-TR" i="1" dirty="0"/>
              <a:t>, hüzünlü bekleyişlerini </a:t>
            </a:r>
            <a:r>
              <a:rPr lang="tr-TR" i="1" dirty="0">
                <a:solidFill>
                  <a:srgbClr val="7030A0"/>
                </a:solidFill>
              </a:rPr>
              <a:t>gizleyemiyorlardı.</a:t>
            </a:r>
            <a:r>
              <a:rPr lang="tr-TR" i="1" dirty="0"/>
              <a:t> </a:t>
            </a:r>
          </a:p>
          <a:p>
            <a:r>
              <a:rPr lang="tr-TR" dirty="0"/>
              <a:t>i. Tekil durumdaki topluluk adları özne görevindeyse, yüklem tekil olur:</a:t>
            </a:r>
          </a:p>
          <a:p>
            <a:pPr lvl="1"/>
            <a:r>
              <a:rPr lang="tr-TR" i="1" dirty="0">
                <a:solidFill>
                  <a:srgbClr val="C00000"/>
                </a:solidFill>
              </a:rPr>
              <a:t>Polis</a:t>
            </a:r>
            <a:r>
              <a:rPr lang="tr-TR" i="1" dirty="0"/>
              <a:t>, yetki ve sorumluluklarını iyi </a:t>
            </a:r>
            <a:r>
              <a:rPr lang="tr-TR" i="1" dirty="0">
                <a:solidFill>
                  <a:srgbClr val="7030A0"/>
                </a:solidFill>
              </a:rPr>
              <a:t>bilmelidir.</a:t>
            </a:r>
          </a:p>
          <a:p>
            <a:pPr lvl="1"/>
            <a:r>
              <a:rPr lang="tr-TR" i="1" dirty="0">
                <a:solidFill>
                  <a:srgbClr val="C00000"/>
                </a:solidFill>
              </a:rPr>
              <a:t>Halk</a:t>
            </a:r>
            <a:r>
              <a:rPr lang="tr-TR" i="1" dirty="0"/>
              <a:t>, her zaman doğru karar </a:t>
            </a:r>
            <a:r>
              <a:rPr lang="tr-TR" i="1" dirty="0">
                <a:solidFill>
                  <a:srgbClr val="7030A0"/>
                </a:solidFill>
              </a:rPr>
              <a:t>veremeyebilir.</a:t>
            </a:r>
          </a:p>
          <a:p>
            <a:endParaRPr lang="tr-TR" dirty="0"/>
          </a:p>
        </p:txBody>
      </p:sp>
    </p:spTree>
    <p:extLst>
      <p:ext uri="{BB962C8B-B14F-4D97-AF65-F5344CB8AC3E}">
        <p14:creationId xmlns:p14="http://schemas.microsoft.com/office/powerpoint/2010/main" val="1919089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(10) </a:t>
            </a:r>
            <a:endParaRPr lang="tr-TR" dirty="0"/>
          </a:p>
        </p:txBody>
      </p:sp>
      <p:sp>
        <p:nvSpPr>
          <p:cNvPr id="3" name="İçerik Yer Tutucusu 2"/>
          <p:cNvSpPr>
            <a:spLocks noGrp="1"/>
          </p:cNvSpPr>
          <p:nvPr>
            <p:ph idx="1"/>
          </p:nvPr>
        </p:nvSpPr>
        <p:spPr/>
        <p:txBody>
          <a:bodyPr/>
          <a:lstStyle/>
          <a:p>
            <a:r>
              <a:rPr lang="tr-TR" dirty="0" smtClean="0"/>
              <a:t>Özneleri </a:t>
            </a:r>
            <a:r>
              <a:rPr lang="tr-TR" dirty="0"/>
              <a:t>çoğul da olsa, yüklem görevinde kullanıldıklarında, “var, yok, değil, gerek, lazım” sözcükleri genellikle tekil olur:</a:t>
            </a:r>
          </a:p>
          <a:p>
            <a:pPr lvl="1"/>
            <a:r>
              <a:rPr lang="tr-TR" i="1" dirty="0">
                <a:solidFill>
                  <a:srgbClr val="C00000"/>
                </a:solidFill>
              </a:rPr>
              <a:t>Bunlar</a:t>
            </a:r>
            <a:r>
              <a:rPr lang="tr-TR" i="1" dirty="0"/>
              <a:t> size </a:t>
            </a:r>
            <a:r>
              <a:rPr lang="tr-TR" i="1" dirty="0">
                <a:solidFill>
                  <a:srgbClr val="7030A0"/>
                </a:solidFill>
              </a:rPr>
              <a:t>lazım değil.</a:t>
            </a:r>
          </a:p>
          <a:p>
            <a:pPr lvl="1"/>
            <a:r>
              <a:rPr lang="tr-TR" i="1" dirty="0"/>
              <a:t>Benim güzel </a:t>
            </a:r>
            <a:r>
              <a:rPr lang="tr-TR" i="1" dirty="0">
                <a:solidFill>
                  <a:srgbClr val="C00000"/>
                </a:solidFill>
              </a:rPr>
              <a:t>kalemlerim</a:t>
            </a:r>
            <a:r>
              <a:rPr lang="tr-TR" i="1" dirty="0"/>
              <a:t> </a:t>
            </a:r>
            <a:r>
              <a:rPr lang="tr-TR" i="1" dirty="0">
                <a:solidFill>
                  <a:srgbClr val="7030A0"/>
                </a:solidFill>
              </a:rPr>
              <a:t>var.</a:t>
            </a:r>
          </a:p>
          <a:p>
            <a:endParaRPr lang="tr-TR" dirty="0"/>
          </a:p>
          <a:p>
            <a:r>
              <a:rPr lang="tr-TR" dirty="0" smtClean="0"/>
              <a:t>Tümcede </a:t>
            </a:r>
            <a:r>
              <a:rPr lang="tr-TR" dirty="0"/>
              <a:t>birden çok özne varsa, yüklem çoğul olur:</a:t>
            </a:r>
          </a:p>
          <a:p>
            <a:pPr lvl="1"/>
            <a:r>
              <a:rPr lang="tr-TR" i="1" dirty="0">
                <a:solidFill>
                  <a:srgbClr val="C00000"/>
                </a:solidFill>
              </a:rPr>
              <a:t>Burak ile Berna</a:t>
            </a:r>
            <a:r>
              <a:rPr lang="tr-TR" i="1" dirty="0"/>
              <a:t>, birlikte Ayvalık’a </a:t>
            </a:r>
            <a:r>
              <a:rPr lang="tr-TR" i="1" dirty="0">
                <a:solidFill>
                  <a:srgbClr val="7030A0"/>
                </a:solidFill>
              </a:rPr>
              <a:t>gittiler.</a:t>
            </a:r>
          </a:p>
          <a:p>
            <a:endParaRPr lang="tr-TR" dirty="0"/>
          </a:p>
          <a:p>
            <a:endParaRPr lang="tr-TR" dirty="0"/>
          </a:p>
        </p:txBody>
      </p:sp>
    </p:spTree>
    <p:extLst>
      <p:ext uri="{BB962C8B-B14F-4D97-AF65-F5344CB8AC3E}">
        <p14:creationId xmlns:p14="http://schemas.microsoft.com/office/powerpoint/2010/main" val="67775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11) </a:t>
            </a:r>
            <a:endParaRPr lang="tr-TR" dirty="0"/>
          </a:p>
        </p:txBody>
      </p:sp>
      <p:sp>
        <p:nvSpPr>
          <p:cNvPr id="3" name="İçerik Yer Tutucusu 2"/>
          <p:cNvSpPr>
            <a:spLocks noGrp="1"/>
          </p:cNvSpPr>
          <p:nvPr>
            <p:ph idx="1"/>
          </p:nvPr>
        </p:nvSpPr>
        <p:spPr/>
        <p:txBody>
          <a:bodyPr/>
          <a:lstStyle/>
          <a:p>
            <a:r>
              <a:rPr lang="tr-TR" dirty="0"/>
              <a:t>Kişi adıllarının bir arada kullanılarak tümcenin öznesi olduğu durumlarda yüklemin alması gereken kişi eki için, bir arada bulunan adılların ya da adıllarla bir arada ortak görevle kullanılan sözcüklerin hangi adıla karşılık düştüğüne dikkat etmek gerekir:</a:t>
            </a:r>
          </a:p>
          <a:p>
            <a:pPr lvl="1"/>
            <a:r>
              <a:rPr lang="tr-TR" dirty="0"/>
              <a:t>Ben ve sen/o/siz/onlar: </a:t>
            </a:r>
            <a:r>
              <a:rPr lang="tr-TR" dirty="0">
                <a:solidFill>
                  <a:srgbClr val="C00000"/>
                </a:solidFill>
              </a:rPr>
              <a:t>biz</a:t>
            </a:r>
          </a:p>
          <a:p>
            <a:pPr lvl="1"/>
            <a:r>
              <a:rPr lang="tr-TR" dirty="0">
                <a:solidFill>
                  <a:srgbClr val="7030A0"/>
                </a:solidFill>
              </a:rPr>
              <a:t>Sen ve o/onlar: siz</a:t>
            </a:r>
          </a:p>
          <a:p>
            <a:pPr lvl="1"/>
            <a:r>
              <a:rPr lang="tr-TR" dirty="0"/>
              <a:t>Biz ve sen/o/siz/onlar: </a:t>
            </a:r>
            <a:r>
              <a:rPr lang="tr-TR" dirty="0">
                <a:solidFill>
                  <a:srgbClr val="C00000"/>
                </a:solidFill>
              </a:rPr>
              <a:t>biz</a:t>
            </a:r>
          </a:p>
          <a:p>
            <a:pPr lvl="1"/>
            <a:r>
              <a:rPr lang="tr-TR" dirty="0">
                <a:solidFill>
                  <a:srgbClr val="7030A0"/>
                </a:solidFill>
              </a:rPr>
              <a:t>Siz ve o/onlar: siz</a:t>
            </a:r>
          </a:p>
          <a:p>
            <a:endParaRPr lang="tr-TR" dirty="0"/>
          </a:p>
        </p:txBody>
      </p:sp>
    </p:spTree>
    <p:extLst>
      <p:ext uri="{BB962C8B-B14F-4D97-AF65-F5344CB8AC3E}">
        <p14:creationId xmlns:p14="http://schemas.microsoft.com/office/powerpoint/2010/main" val="26421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12) </a:t>
            </a:r>
            <a:endParaRPr lang="tr-TR" dirty="0"/>
          </a:p>
        </p:txBody>
      </p:sp>
      <p:sp>
        <p:nvSpPr>
          <p:cNvPr id="3" name="İçerik Yer Tutucusu 2"/>
          <p:cNvSpPr>
            <a:spLocks noGrp="1"/>
          </p:cNvSpPr>
          <p:nvPr>
            <p:ph idx="1"/>
          </p:nvPr>
        </p:nvSpPr>
        <p:spPr/>
        <p:txBody>
          <a:bodyPr>
            <a:normAutofit lnSpcReduction="10000"/>
          </a:bodyPr>
          <a:lstStyle/>
          <a:p>
            <a:r>
              <a:rPr lang="tr-TR" dirty="0">
                <a:solidFill>
                  <a:srgbClr val="C00000"/>
                </a:solidFill>
              </a:rPr>
              <a:t>O da sen de </a:t>
            </a:r>
            <a:r>
              <a:rPr lang="tr-TR" dirty="0"/>
              <a:t>beni </a:t>
            </a:r>
            <a:r>
              <a:rPr lang="tr-TR" dirty="0">
                <a:solidFill>
                  <a:srgbClr val="7030A0"/>
                </a:solidFill>
              </a:rPr>
              <a:t>anlamadınız</a:t>
            </a:r>
            <a:r>
              <a:rPr lang="tr-TR" dirty="0"/>
              <a:t>. </a:t>
            </a:r>
            <a:endParaRPr lang="tr-TR" dirty="0" smtClean="0"/>
          </a:p>
          <a:p>
            <a:pPr lvl="1"/>
            <a:r>
              <a:rPr lang="tr-TR" dirty="0" smtClean="0"/>
              <a:t>(“</a:t>
            </a:r>
            <a:r>
              <a:rPr lang="tr-TR" dirty="0"/>
              <a:t>Anlamadı” ya da “anlamadın” değil; çünkü “o ve sen” adıllarının birlikteliği, “</a:t>
            </a:r>
            <a:r>
              <a:rPr lang="tr-TR" dirty="0" err="1"/>
              <a:t>siz”e</a:t>
            </a:r>
            <a:r>
              <a:rPr lang="tr-TR" dirty="0"/>
              <a:t> karşılık düşer.) </a:t>
            </a:r>
          </a:p>
          <a:p>
            <a:r>
              <a:rPr lang="tr-TR" dirty="0">
                <a:solidFill>
                  <a:srgbClr val="C00000"/>
                </a:solidFill>
              </a:rPr>
              <a:t>Kuzenlerin ve sen </a:t>
            </a:r>
            <a:r>
              <a:rPr lang="tr-TR" dirty="0">
                <a:solidFill>
                  <a:srgbClr val="7030A0"/>
                </a:solidFill>
              </a:rPr>
              <a:t>tatildeydiniz</a:t>
            </a:r>
            <a:r>
              <a:rPr lang="tr-TR" dirty="0"/>
              <a:t>. </a:t>
            </a:r>
            <a:endParaRPr lang="tr-TR" dirty="0" smtClean="0"/>
          </a:p>
          <a:p>
            <a:pPr lvl="1"/>
            <a:r>
              <a:rPr lang="tr-TR" dirty="0" smtClean="0"/>
              <a:t>(“</a:t>
            </a:r>
            <a:r>
              <a:rPr lang="tr-TR" dirty="0"/>
              <a:t>Tatildesin” ya da “tatilde” değil; çünkü “onlar ve sen” adıllarının birlikteliği, “</a:t>
            </a:r>
            <a:r>
              <a:rPr lang="tr-TR" dirty="0" err="1"/>
              <a:t>siz”e</a:t>
            </a:r>
            <a:r>
              <a:rPr lang="tr-TR" dirty="0"/>
              <a:t> karşılık düşer.) </a:t>
            </a:r>
          </a:p>
          <a:p>
            <a:r>
              <a:rPr lang="tr-TR" dirty="0"/>
              <a:t>Öyle sanıyorum ki </a:t>
            </a:r>
            <a:r>
              <a:rPr lang="tr-TR" dirty="0">
                <a:solidFill>
                  <a:srgbClr val="C00000"/>
                </a:solidFill>
              </a:rPr>
              <a:t>sen ve kardeşin </a:t>
            </a:r>
            <a:r>
              <a:rPr lang="tr-TR" dirty="0"/>
              <a:t>bu akşam sinemaya gitmeyi </a:t>
            </a:r>
            <a:r>
              <a:rPr lang="tr-TR" dirty="0">
                <a:solidFill>
                  <a:srgbClr val="7030A0"/>
                </a:solidFill>
              </a:rPr>
              <a:t>düşünüyor</a:t>
            </a:r>
            <a:r>
              <a:rPr lang="tr-TR" dirty="0"/>
              <a:t>. </a:t>
            </a:r>
          </a:p>
          <a:p>
            <a:pPr lvl="1"/>
            <a:r>
              <a:rPr lang="tr-TR" dirty="0"/>
              <a:t>Doğrusu: Öyle sanıyorum ki sen ve kardeşin bu akşam sinemaya gitmeyi </a:t>
            </a:r>
            <a:r>
              <a:rPr lang="tr-TR" dirty="0">
                <a:solidFill>
                  <a:srgbClr val="7030A0"/>
                </a:solidFill>
              </a:rPr>
              <a:t>düşünüyorsunuz</a:t>
            </a:r>
            <a:r>
              <a:rPr lang="tr-TR" dirty="0"/>
              <a:t>. “Sen ve kardeşin” (sen ve o) sözcükleri “siz” adılına karşılık düştüğüne göre, yüklemin çekimi de buna uygun olmalıdır. </a:t>
            </a:r>
          </a:p>
          <a:p>
            <a:endParaRPr lang="tr-TR" dirty="0"/>
          </a:p>
        </p:txBody>
      </p:sp>
    </p:spTree>
    <p:extLst>
      <p:ext uri="{BB962C8B-B14F-4D97-AF65-F5344CB8AC3E}">
        <p14:creationId xmlns:p14="http://schemas.microsoft.com/office/powerpoint/2010/main" val="1502668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13) </a:t>
            </a:r>
            <a:endParaRPr lang="tr-TR" dirty="0"/>
          </a:p>
        </p:txBody>
      </p:sp>
      <p:sp>
        <p:nvSpPr>
          <p:cNvPr id="3" name="İçerik Yer Tutucusu 2"/>
          <p:cNvSpPr>
            <a:spLocks noGrp="1"/>
          </p:cNvSpPr>
          <p:nvPr>
            <p:ph idx="1"/>
          </p:nvPr>
        </p:nvSpPr>
        <p:spPr/>
        <p:txBody>
          <a:bodyPr>
            <a:normAutofit/>
          </a:bodyPr>
          <a:lstStyle/>
          <a:p>
            <a:r>
              <a:rPr lang="tr-TR" dirty="0"/>
              <a:t>“Hiçbiri, hiç kimse, kimse” gibi </a:t>
            </a:r>
            <a:r>
              <a:rPr lang="tr-TR" dirty="0" err="1"/>
              <a:t>belgisiz</a:t>
            </a:r>
            <a:r>
              <a:rPr lang="tr-TR" dirty="0"/>
              <a:t> adıllar özne görevindeyse </a:t>
            </a:r>
            <a:r>
              <a:rPr lang="tr-TR" dirty="0">
                <a:solidFill>
                  <a:srgbClr val="C00000"/>
                </a:solidFill>
              </a:rPr>
              <a:t>yüklem olumsuz</a:t>
            </a:r>
            <a:r>
              <a:rPr lang="tr-TR" dirty="0"/>
              <a:t>; “herkes, her biri, hepimiz, hepsi, tümü” gibi </a:t>
            </a:r>
            <a:r>
              <a:rPr lang="tr-TR" dirty="0" err="1"/>
              <a:t>belgisiz</a:t>
            </a:r>
            <a:r>
              <a:rPr lang="tr-TR" dirty="0"/>
              <a:t> adıllar özne görevindeyse </a:t>
            </a:r>
            <a:r>
              <a:rPr lang="tr-TR" dirty="0">
                <a:solidFill>
                  <a:srgbClr val="C00000"/>
                </a:solidFill>
              </a:rPr>
              <a:t>yüklem olumlu </a:t>
            </a:r>
            <a:r>
              <a:rPr lang="tr-TR" dirty="0" err="1"/>
              <a:t>çekimlenir</a:t>
            </a:r>
            <a:r>
              <a:rPr lang="tr-TR" dirty="0"/>
              <a:t>: </a:t>
            </a:r>
          </a:p>
          <a:p>
            <a:pPr lvl="1"/>
            <a:r>
              <a:rPr lang="tr-TR" i="1" dirty="0">
                <a:solidFill>
                  <a:srgbClr val="C00000"/>
                </a:solidFill>
              </a:rPr>
              <a:t>Hiçbiriniz</a:t>
            </a:r>
            <a:r>
              <a:rPr lang="tr-TR" i="1" dirty="0"/>
              <a:t> bu konuda bana </a:t>
            </a:r>
            <a:r>
              <a:rPr lang="tr-TR" i="1" dirty="0">
                <a:solidFill>
                  <a:srgbClr val="7030A0"/>
                </a:solidFill>
              </a:rPr>
              <a:t>yardımcı olmadınız</a:t>
            </a:r>
            <a:r>
              <a:rPr lang="tr-TR" i="1" dirty="0"/>
              <a:t>, kendi derdinize </a:t>
            </a:r>
            <a:r>
              <a:rPr lang="tr-TR" i="1" dirty="0">
                <a:solidFill>
                  <a:srgbClr val="7030A0"/>
                </a:solidFill>
              </a:rPr>
              <a:t>düştünüz</a:t>
            </a:r>
            <a:r>
              <a:rPr lang="tr-TR" i="1" dirty="0"/>
              <a:t>. </a:t>
            </a:r>
            <a:endParaRPr lang="tr-TR" i="1" dirty="0" smtClean="0"/>
          </a:p>
          <a:p>
            <a:pPr marL="457200" lvl="1" indent="0">
              <a:buNone/>
            </a:pPr>
            <a:endParaRPr lang="tr-TR" i="1" dirty="0"/>
          </a:p>
          <a:p>
            <a:r>
              <a:rPr lang="tr-TR" dirty="0"/>
              <a:t>“Kendi derdinize düştünüz” cümlesini “hiçbiriniz” </a:t>
            </a:r>
            <a:r>
              <a:rPr lang="tr-TR" dirty="0" err="1"/>
              <a:t>belgisiz</a:t>
            </a:r>
            <a:r>
              <a:rPr lang="tr-TR" dirty="0"/>
              <a:t> adılı karşılamadığı için, cümlenin başına “hepiniz” sözcüğünü getirmemiz gerekiyor. </a:t>
            </a:r>
          </a:p>
          <a:p>
            <a:pPr lvl="1"/>
            <a:r>
              <a:rPr lang="tr-TR" dirty="0"/>
              <a:t>Doğrusu: </a:t>
            </a:r>
            <a:r>
              <a:rPr lang="tr-TR" i="1" dirty="0">
                <a:solidFill>
                  <a:srgbClr val="C00000"/>
                </a:solidFill>
              </a:rPr>
              <a:t>Hiçbiriniz</a:t>
            </a:r>
            <a:r>
              <a:rPr lang="tr-TR" i="1" dirty="0"/>
              <a:t> bu konuda bana </a:t>
            </a:r>
            <a:r>
              <a:rPr lang="tr-TR" i="1" dirty="0">
                <a:solidFill>
                  <a:srgbClr val="7030A0"/>
                </a:solidFill>
              </a:rPr>
              <a:t>yardımcı olmadınız</a:t>
            </a:r>
            <a:r>
              <a:rPr lang="tr-TR" i="1" dirty="0"/>
              <a:t>, </a:t>
            </a:r>
            <a:r>
              <a:rPr lang="tr-TR" i="1" dirty="0">
                <a:solidFill>
                  <a:srgbClr val="C00000"/>
                </a:solidFill>
              </a:rPr>
              <a:t>hepiniz</a:t>
            </a:r>
            <a:r>
              <a:rPr lang="tr-TR" i="1" dirty="0"/>
              <a:t> kendi derdinize </a:t>
            </a:r>
            <a:r>
              <a:rPr lang="tr-TR" i="1" dirty="0">
                <a:solidFill>
                  <a:srgbClr val="7030A0"/>
                </a:solidFill>
              </a:rPr>
              <a:t>düştünüz</a:t>
            </a:r>
            <a:r>
              <a:rPr lang="tr-TR" i="1" dirty="0"/>
              <a:t>. </a:t>
            </a:r>
          </a:p>
        </p:txBody>
      </p:sp>
    </p:spTree>
    <p:extLst>
      <p:ext uri="{BB962C8B-B14F-4D97-AF65-F5344CB8AC3E}">
        <p14:creationId xmlns:p14="http://schemas.microsoft.com/office/powerpoint/2010/main" val="3011866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14) </a:t>
            </a:r>
            <a:endParaRPr lang="tr-TR" dirty="0"/>
          </a:p>
        </p:txBody>
      </p:sp>
      <p:sp>
        <p:nvSpPr>
          <p:cNvPr id="3" name="İçerik Yer Tutucusu 2"/>
          <p:cNvSpPr>
            <a:spLocks noGrp="1"/>
          </p:cNvSpPr>
          <p:nvPr>
            <p:ph idx="1"/>
          </p:nvPr>
        </p:nvSpPr>
        <p:spPr/>
        <p:txBody>
          <a:bodyPr/>
          <a:lstStyle/>
          <a:p>
            <a:r>
              <a:rPr lang="tr-TR" i="1" dirty="0"/>
              <a:t>“</a:t>
            </a:r>
            <a:r>
              <a:rPr lang="tr-TR" i="1" dirty="0">
                <a:solidFill>
                  <a:srgbClr val="C00000"/>
                </a:solidFill>
              </a:rPr>
              <a:t>Hasan</a:t>
            </a:r>
            <a:r>
              <a:rPr lang="tr-TR" i="1" dirty="0"/>
              <a:t>, çocukla yarış konusunu, </a:t>
            </a:r>
            <a:r>
              <a:rPr lang="tr-TR" i="1" dirty="0">
                <a:solidFill>
                  <a:srgbClr val="C00000"/>
                </a:solidFill>
              </a:rPr>
              <a:t>kadınlar</a:t>
            </a:r>
            <a:r>
              <a:rPr lang="tr-TR" i="1" dirty="0"/>
              <a:t> ise onun çocukla benzerliğini uzun uzun </a:t>
            </a:r>
            <a:r>
              <a:rPr lang="tr-TR" i="1" dirty="0">
                <a:solidFill>
                  <a:srgbClr val="7030A0"/>
                </a:solidFill>
              </a:rPr>
              <a:t>tartıştılar.”</a:t>
            </a:r>
          </a:p>
          <a:p>
            <a:r>
              <a:rPr lang="tr-TR" dirty="0"/>
              <a:t>Ortak yüklemle kurulan bu bileşiğin birinci bileşenini yalınlaştıralım:</a:t>
            </a:r>
          </a:p>
          <a:p>
            <a:r>
              <a:rPr lang="tr-TR" i="1" dirty="0"/>
              <a:t>“</a:t>
            </a:r>
            <a:r>
              <a:rPr lang="tr-TR" i="1" dirty="0">
                <a:solidFill>
                  <a:srgbClr val="C00000"/>
                </a:solidFill>
              </a:rPr>
              <a:t>Hasan</a:t>
            </a:r>
            <a:r>
              <a:rPr lang="tr-TR" i="1" dirty="0"/>
              <a:t>, çocukla yarış konusunu … </a:t>
            </a:r>
            <a:r>
              <a:rPr lang="tr-TR" i="1" dirty="0">
                <a:solidFill>
                  <a:srgbClr val="7030A0"/>
                </a:solidFill>
              </a:rPr>
              <a:t>tartıştılar.”</a:t>
            </a:r>
          </a:p>
          <a:p>
            <a:r>
              <a:rPr lang="tr-TR" dirty="0"/>
              <a:t>Görülüyor ki, özne tek ve tekil iken yüklem çoğul kullanılmış, özne ile yüklem arasında tekillik-çoğulluk yönünden uygunluk bozulmuştur.</a:t>
            </a:r>
          </a:p>
          <a:p>
            <a:r>
              <a:rPr lang="tr-TR" dirty="0"/>
              <a:t>Doğru kuruluş şöyle olabilirdi:</a:t>
            </a:r>
          </a:p>
          <a:p>
            <a:pPr lvl="1"/>
            <a:r>
              <a:rPr lang="tr-TR" i="1" dirty="0"/>
              <a:t>“</a:t>
            </a:r>
            <a:r>
              <a:rPr lang="tr-TR" i="1" dirty="0">
                <a:solidFill>
                  <a:srgbClr val="C00000"/>
                </a:solidFill>
              </a:rPr>
              <a:t>Hasan’la çocuk </a:t>
            </a:r>
            <a:r>
              <a:rPr lang="tr-TR" i="1" dirty="0"/>
              <a:t>yarış konusunu, </a:t>
            </a:r>
            <a:r>
              <a:rPr lang="tr-TR" i="1" dirty="0">
                <a:solidFill>
                  <a:srgbClr val="C00000"/>
                </a:solidFill>
              </a:rPr>
              <a:t>kadınlar</a:t>
            </a:r>
            <a:r>
              <a:rPr lang="tr-TR" i="1" dirty="0"/>
              <a:t> ise Hasan’ın çocukla benzerliğini uzun uzun </a:t>
            </a:r>
            <a:r>
              <a:rPr lang="tr-TR" i="1" dirty="0">
                <a:solidFill>
                  <a:srgbClr val="7030A0"/>
                </a:solidFill>
              </a:rPr>
              <a:t>tartıştılar.”</a:t>
            </a:r>
          </a:p>
          <a:p>
            <a:endParaRPr lang="tr-TR" dirty="0"/>
          </a:p>
        </p:txBody>
      </p:sp>
    </p:spTree>
    <p:extLst>
      <p:ext uri="{BB962C8B-B14F-4D97-AF65-F5344CB8AC3E}">
        <p14:creationId xmlns:p14="http://schemas.microsoft.com/office/powerpoint/2010/main" val="2540063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15) </a:t>
            </a:r>
            <a:endParaRPr lang="tr-TR" dirty="0"/>
          </a:p>
        </p:txBody>
      </p:sp>
      <p:sp>
        <p:nvSpPr>
          <p:cNvPr id="3" name="İçerik Yer Tutucusu 2"/>
          <p:cNvSpPr>
            <a:spLocks noGrp="1"/>
          </p:cNvSpPr>
          <p:nvPr>
            <p:ph idx="1"/>
          </p:nvPr>
        </p:nvSpPr>
        <p:spPr/>
        <p:txBody>
          <a:bodyPr>
            <a:normAutofit fontScale="92500"/>
          </a:bodyPr>
          <a:lstStyle/>
          <a:p>
            <a:r>
              <a:rPr lang="tr-TR" dirty="0"/>
              <a:t>Ayrık durumlar dışında, özneleri “ne… ne…” bağlacıyla bağlanan tümcelerin yüklemi olumludur:</a:t>
            </a:r>
          </a:p>
          <a:p>
            <a:pPr lvl="1"/>
            <a:r>
              <a:rPr lang="tr-TR" i="1" dirty="0"/>
              <a:t>“</a:t>
            </a:r>
            <a:r>
              <a:rPr lang="tr-TR" i="1" dirty="0">
                <a:solidFill>
                  <a:srgbClr val="C00000"/>
                </a:solidFill>
              </a:rPr>
              <a:t>Doğudaki burunda </a:t>
            </a:r>
            <a:r>
              <a:rPr lang="tr-TR" i="1" dirty="0"/>
              <a:t>ne </a:t>
            </a:r>
            <a:r>
              <a:rPr lang="tr-TR" i="1" dirty="0">
                <a:solidFill>
                  <a:srgbClr val="C00000"/>
                </a:solidFill>
              </a:rPr>
              <a:t>toprak</a:t>
            </a:r>
            <a:r>
              <a:rPr lang="tr-TR" i="1" dirty="0"/>
              <a:t> ne </a:t>
            </a:r>
            <a:r>
              <a:rPr lang="tr-TR" i="1" dirty="0">
                <a:solidFill>
                  <a:srgbClr val="C00000"/>
                </a:solidFill>
              </a:rPr>
              <a:t>kaya</a:t>
            </a:r>
            <a:r>
              <a:rPr lang="tr-TR" i="1" dirty="0"/>
              <a:t> ne </a:t>
            </a:r>
            <a:r>
              <a:rPr lang="tr-TR" i="1" dirty="0">
                <a:solidFill>
                  <a:srgbClr val="C00000"/>
                </a:solidFill>
              </a:rPr>
              <a:t>ağaç gövdeleri, pembe şeftali, kiraz çiçeklerinden başka hiçbir şey</a:t>
            </a:r>
            <a:r>
              <a:rPr lang="tr-TR" i="1" dirty="0"/>
              <a:t> </a:t>
            </a:r>
            <a:r>
              <a:rPr lang="tr-TR" i="1" dirty="0">
                <a:solidFill>
                  <a:srgbClr val="7030A0"/>
                </a:solidFill>
              </a:rPr>
              <a:t>gözükmüyordu.</a:t>
            </a:r>
            <a:r>
              <a:rPr lang="tr-TR" i="1" dirty="0"/>
              <a:t>”</a:t>
            </a:r>
          </a:p>
          <a:p>
            <a:r>
              <a:rPr lang="tr-TR" dirty="0"/>
              <a:t>Yüklem: “gözükmüyordu”. Tümcemizi açalım:</a:t>
            </a:r>
          </a:p>
          <a:p>
            <a:pPr lvl="1"/>
            <a:r>
              <a:rPr lang="tr-TR" i="1" dirty="0"/>
              <a:t>1. “Doğudaki burunda </a:t>
            </a:r>
            <a:r>
              <a:rPr lang="tr-TR" i="1" dirty="0">
                <a:solidFill>
                  <a:srgbClr val="C00000"/>
                </a:solidFill>
              </a:rPr>
              <a:t>ne toprak ne kaya ne ağaç gövdeleri</a:t>
            </a:r>
            <a:r>
              <a:rPr lang="tr-TR" i="1" dirty="0"/>
              <a:t>… </a:t>
            </a:r>
            <a:r>
              <a:rPr lang="tr-TR" i="1" dirty="0">
                <a:solidFill>
                  <a:srgbClr val="7030A0"/>
                </a:solidFill>
              </a:rPr>
              <a:t>gözükmüyordu.</a:t>
            </a:r>
            <a:r>
              <a:rPr lang="tr-TR" i="1" dirty="0"/>
              <a:t>”</a:t>
            </a:r>
          </a:p>
          <a:p>
            <a:pPr lvl="1"/>
            <a:r>
              <a:rPr lang="tr-TR" i="1" dirty="0"/>
              <a:t>2. “Doğudaki burunda… pembe şeftali, kiraz çiçeklerinden başka </a:t>
            </a:r>
            <a:r>
              <a:rPr lang="tr-TR" i="1" dirty="0">
                <a:solidFill>
                  <a:srgbClr val="C00000"/>
                </a:solidFill>
              </a:rPr>
              <a:t>hiçbir şey </a:t>
            </a:r>
            <a:r>
              <a:rPr lang="tr-TR" i="1" dirty="0">
                <a:solidFill>
                  <a:srgbClr val="7030A0"/>
                </a:solidFill>
              </a:rPr>
              <a:t>gözükmüyordu.</a:t>
            </a:r>
            <a:r>
              <a:rPr lang="tr-TR" i="1" dirty="0"/>
              <a:t>”</a:t>
            </a:r>
          </a:p>
          <a:p>
            <a:r>
              <a:rPr lang="tr-TR" dirty="0"/>
              <a:t>İkinci tümcede özne-yüklem uygunluğu sağlanmışken, birinci tümcede bu uygunluğun bozulduğunu görüyoruz; birinci tümce, “… </a:t>
            </a:r>
            <a:r>
              <a:rPr lang="tr-TR" i="1" dirty="0" smtClean="0">
                <a:solidFill>
                  <a:srgbClr val="C00000"/>
                </a:solidFill>
              </a:rPr>
              <a:t>ne toprak ne kaya ne ağaç gövdeleri</a:t>
            </a:r>
            <a:r>
              <a:rPr lang="tr-TR" i="1" dirty="0" smtClean="0"/>
              <a:t> … </a:t>
            </a:r>
            <a:r>
              <a:rPr lang="tr-TR" i="1" dirty="0" smtClean="0">
                <a:solidFill>
                  <a:srgbClr val="7030A0"/>
                </a:solidFill>
              </a:rPr>
              <a:t>gözüküyordu.</a:t>
            </a:r>
            <a:r>
              <a:rPr lang="tr-TR" i="1" dirty="0" smtClean="0"/>
              <a:t>“ </a:t>
            </a:r>
            <a:r>
              <a:rPr lang="tr-TR" dirty="0" smtClean="0"/>
              <a:t>biçiminde </a:t>
            </a:r>
            <a:r>
              <a:rPr lang="tr-TR" dirty="0"/>
              <a:t>olmalıydı</a:t>
            </a:r>
            <a:r>
              <a:rPr lang="tr-TR" dirty="0" smtClean="0"/>
              <a:t>.</a:t>
            </a:r>
            <a:endParaRPr lang="tr-TR" dirty="0"/>
          </a:p>
        </p:txBody>
      </p:sp>
    </p:spTree>
    <p:extLst>
      <p:ext uri="{BB962C8B-B14F-4D97-AF65-F5344CB8AC3E}">
        <p14:creationId xmlns:p14="http://schemas.microsoft.com/office/powerpoint/2010/main" val="4077236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16) – Özne Eksikliği </a:t>
            </a:r>
            <a:endParaRPr lang="tr-TR" dirty="0"/>
          </a:p>
        </p:txBody>
      </p:sp>
      <p:sp>
        <p:nvSpPr>
          <p:cNvPr id="3" name="İçerik Yer Tutucusu 2"/>
          <p:cNvSpPr>
            <a:spLocks noGrp="1"/>
          </p:cNvSpPr>
          <p:nvPr>
            <p:ph idx="1"/>
          </p:nvPr>
        </p:nvSpPr>
        <p:spPr/>
        <p:txBody>
          <a:bodyPr>
            <a:normAutofit fontScale="92500" lnSpcReduction="10000"/>
          </a:bodyPr>
          <a:lstStyle/>
          <a:p>
            <a:r>
              <a:rPr lang="tr-TR" dirty="0"/>
              <a:t>Genellikle sıralı ya da bileşik tümcelerde karşılaşılan bir anlatım bozukluğudur. </a:t>
            </a:r>
          </a:p>
          <a:p>
            <a:r>
              <a:rPr lang="tr-TR" dirty="0"/>
              <a:t>Ortak öznenin yüklemlerden biriyle uyum sağlamaması sonucu özne eksikliği ortaya çıkar.</a:t>
            </a:r>
          </a:p>
          <a:p>
            <a:pPr lvl="1"/>
            <a:r>
              <a:rPr lang="tr-TR" i="1" dirty="0"/>
              <a:t>“</a:t>
            </a:r>
            <a:r>
              <a:rPr lang="tr-TR" i="1" dirty="0">
                <a:solidFill>
                  <a:srgbClr val="C00000"/>
                </a:solidFill>
              </a:rPr>
              <a:t>Gözleri</a:t>
            </a:r>
            <a:r>
              <a:rPr lang="tr-TR" i="1" dirty="0"/>
              <a:t> hiç görmüyordu; ama hangi yöne gideceğini iyi biliyordu.”</a:t>
            </a:r>
          </a:p>
          <a:p>
            <a:r>
              <a:rPr lang="tr-TR" dirty="0"/>
              <a:t>Bu tümcede, ortak özne görünümündeki “gözleri”, “görmüyordu” yüklemine her açıdan uygundur, ancak “biliyordu” yüklemine anlam açısından uygun değildir: “</a:t>
            </a:r>
            <a:r>
              <a:rPr lang="tr-TR" dirty="0">
                <a:solidFill>
                  <a:srgbClr val="C00000"/>
                </a:solidFill>
              </a:rPr>
              <a:t>Gözleri</a:t>
            </a:r>
            <a:r>
              <a:rPr lang="tr-TR" dirty="0"/>
              <a:t>… hangi yöne gideceğini iyi biliyordu.” Bu tümcedeki “özne-yüklem uyumsuzluğu”, özne eksikliğinden kaynaklanmaktadır. Bozukluk,  “biliyordu” yüklemine uygun bir özne getirilerek düzeltilir:</a:t>
            </a:r>
          </a:p>
          <a:p>
            <a:pPr lvl="1"/>
            <a:r>
              <a:rPr lang="tr-TR" i="1" dirty="0">
                <a:solidFill>
                  <a:srgbClr val="C00000"/>
                </a:solidFill>
              </a:rPr>
              <a:t>“Gözleri </a:t>
            </a:r>
            <a:r>
              <a:rPr lang="tr-TR" i="1" dirty="0"/>
              <a:t>hiç </a:t>
            </a:r>
            <a:r>
              <a:rPr lang="tr-TR" i="1" dirty="0">
                <a:solidFill>
                  <a:srgbClr val="7030A0"/>
                </a:solidFill>
              </a:rPr>
              <a:t>görmüyordu</a:t>
            </a:r>
            <a:r>
              <a:rPr lang="tr-TR" i="1" dirty="0"/>
              <a:t>; ama o hangi yöne gideceğini iyi biliyordu.”</a:t>
            </a:r>
          </a:p>
          <a:p>
            <a:pPr marL="0" indent="0">
              <a:buNone/>
            </a:pPr>
            <a:endParaRPr lang="tr-TR" dirty="0"/>
          </a:p>
        </p:txBody>
      </p:sp>
    </p:spTree>
    <p:extLst>
      <p:ext uri="{BB962C8B-B14F-4D97-AF65-F5344CB8AC3E}">
        <p14:creationId xmlns:p14="http://schemas.microsoft.com/office/powerpoint/2010/main" val="2287345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Özne-Yüklem Uyuşmazlığı (</a:t>
            </a:r>
            <a:r>
              <a:rPr lang="tr-TR" dirty="0" smtClean="0"/>
              <a:t>17) – Yüklem Eksikliği </a:t>
            </a:r>
            <a:endParaRPr lang="tr-TR" dirty="0"/>
          </a:p>
        </p:txBody>
      </p:sp>
      <p:sp>
        <p:nvSpPr>
          <p:cNvPr id="3" name="İçerik Yer Tutucusu 2"/>
          <p:cNvSpPr>
            <a:spLocks noGrp="1"/>
          </p:cNvSpPr>
          <p:nvPr>
            <p:ph idx="1"/>
          </p:nvPr>
        </p:nvSpPr>
        <p:spPr/>
        <p:txBody>
          <a:bodyPr/>
          <a:lstStyle/>
          <a:p>
            <a:r>
              <a:rPr lang="tr-TR" dirty="0"/>
              <a:t>Özne-yüklem uyumsuzluğu, yüklemi ortak tümcelerde de görülebilir:</a:t>
            </a:r>
          </a:p>
          <a:p>
            <a:pPr lvl="1"/>
            <a:r>
              <a:rPr lang="tr-TR" i="1" dirty="0" smtClean="0"/>
              <a:t>“</a:t>
            </a:r>
            <a:r>
              <a:rPr lang="tr-TR" i="1" dirty="0" smtClean="0">
                <a:solidFill>
                  <a:srgbClr val="C00000"/>
                </a:solidFill>
              </a:rPr>
              <a:t>Ben</a:t>
            </a:r>
            <a:r>
              <a:rPr lang="tr-TR" i="1" dirty="0" smtClean="0"/>
              <a:t> sizi,</a:t>
            </a:r>
            <a:r>
              <a:rPr lang="tr-TR" i="1" dirty="0" smtClean="0">
                <a:solidFill>
                  <a:srgbClr val="C00000"/>
                </a:solidFill>
              </a:rPr>
              <a:t> siz </a:t>
            </a:r>
            <a:r>
              <a:rPr lang="tr-TR" i="1" dirty="0" smtClean="0"/>
              <a:t>beni </a:t>
            </a:r>
            <a:r>
              <a:rPr lang="tr-TR" i="1" dirty="0"/>
              <a:t>küstürürsünüz.”</a:t>
            </a:r>
          </a:p>
          <a:p>
            <a:r>
              <a:rPr lang="tr-TR" dirty="0" smtClean="0"/>
              <a:t>Ortak yüklem: “küstürürsünüz”.</a:t>
            </a:r>
          </a:p>
          <a:p>
            <a:r>
              <a:rPr lang="tr-TR" dirty="0" smtClean="0"/>
              <a:t>Bu </a:t>
            </a:r>
            <a:r>
              <a:rPr lang="tr-TR" dirty="0"/>
              <a:t>yüklemi birinci bileşen tümceyle kullandığımızda, kişi yönünden uyumsuzluk görüyoruz: </a:t>
            </a:r>
            <a:r>
              <a:rPr lang="tr-TR" dirty="0" smtClean="0"/>
              <a:t>“</a:t>
            </a:r>
            <a:r>
              <a:rPr lang="tr-TR" dirty="0" smtClean="0">
                <a:solidFill>
                  <a:srgbClr val="C00000"/>
                </a:solidFill>
              </a:rPr>
              <a:t>Ben</a:t>
            </a:r>
            <a:r>
              <a:rPr lang="tr-TR" dirty="0" smtClean="0"/>
              <a:t>… </a:t>
            </a:r>
            <a:r>
              <a:rPr lang="tr-TR" dirty="0">
                <a:solidFill>
                  <a:srgbClr val="7030A0"/>
                </a:solidFill>
              </a:rPr>
              <a:t>küstürürsünüz</a:t>
            </a:r>
            <a:r>
              <a:rPr lang="tr-TR" dirty="0"/>
              <a:t>.” Tümcedeki uyumsuzluk yüklem eksikliğinden kaynaklanmaktadır. Bozukluk birinci tümceye de kişiye uygun bir yüklem getirilerek düzeltilir:</a:t>
            </a:r>
          </a:p>
          <a:p>
            <a:pPr lvl="1"/>
            <a:r>
              <a:rPr lang="tr-TR" i="1" dirty="0" smtClean="0"/>
              <a:t>“</a:t>
            </a:r>
            <a:r>
              <a:rPr lang="tr-TR" i="1" dirty="0" smtClean="0">
                <a:solidFill>
                  <a:srgbClr val="C00000"/>
                </a:solidFill>
              </a:rPr>
              <a:t>Ben</a:t>
            </a:r>
            <a:r>
              <a:rPr lang="tr-TR" i="1" dirty="0" smtClean="0"/>
              <a:t> </a:t>
            </a:r>
            <a:r>
              <a:rPr lang="tr-TR" i="1" dirty="0"/>
              <a:t>sizi </a:t>
            </a:r>
            <a:r>
              <a:rPr lang="tr-TR" i="1" dirty="0">
                <a:solidFill>
                  <a:srgbClr val="7030A0"/>
                </a:solidFill>
              </a:rPr>
              <a:t>küstürürüm</a:t>
            </a:r>
            <a:r>
              <a:rPr lang="tr-TR" i="1" dirty="0"/>
              <a:t>, </a:t>
            </a:r>
            <a:r>
              <a:rPr lang="tr-TR" i="1" dirty="0" smtClean="0">
                <a:solidFill>
                  <a:srgbClr val="C00000"/>
                </a:solidFill>
              </a:rPr>
              <a:t>siz</a:t>
            </a:r>
            <a:r>
              <a:rPr lang="tr-TR" i="1" dirty="0" smtClean="0"/>
              <a:t> </a:t>
            </a:r>
            <a:r>
              <a:rPr lang="tr-TR" i="1" dirty="0"/>
              <a:t>beni </a:t>
            </a:r>
            <a:r>
              <a:rPr lang="tr-TR" i="1" dirty="0">
                <a:solidFill>
                  <a:srgbClr val="7030A0"/>
                </a:solidFill>
              </a:rPr>
              <a:t>küstürürsünüz</a:t>
            </a:r>
            <a:r>
              <a:rPr lang="tr-TR" i="1" dirty="0"/>
              <a:t>.”</a:t>
            </a:r>
          </a:p>
          <a:p>
            <a:endParaRPr lang="tr-TR" dirty="0"/>
          </a:p>
        </p:txBody>
      </p:sp>
    </p:spTree>
    <p:extLst>
      <p:ext uri="{BB962C8B-B14F-4D97-AF65-F5344CB8AC3E}">
        <p14:creationId xmlns:p14="http://schemas.microsoft.com/office/powerpoint/2010/main" val="4026121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Nesne-Yüklem </a:t>
            </a:r>
            <a:r>
              <a:rPr lang="tr-TR" dirty="0" smtClean="0"/>
              <a:t>Uyumsuzluğu - Dolaylı </a:t>
            </a:r>
            <a:r>
              <a:rPr lang="tr-TR" dirty="0"/>
              <a:t>Tümleç Eksikliği</a:t>
            </a:r>
          </a:p>
        </p:txBody>
      </p:sp>
      <p:sp>
        <p:nvSpPr>
          <p:cNvPr id="3" name="İçerik Yer Tutucusu 2"/>
          <p:cNvSpPr>
            <a:spLocks noGrp="1"/>
          </p:cNvSpPr>
          <p:nvPr>
            <p:ph idx="1"/>
          </p:nvPr>
        </p:nvSpPr>
        <p:spPr/>
        <p:txBody>
          <a:bodyPr/>
          <a:lstStyle/>
          <a:p>
            <a:r>
              <a:rPr lang="tr-TR" dirty="0"/>
              <a:t>“</a:t>
            </a:r>
            <a:r>
              <a:rPr lang="tr-TR" dirty="0">
                <a:solidFill>
                  <a:srgbClr val="C00000"/>
                </a:solidFill>
              </a:rPr>
              <a:t>Annesini</a:t>
            </a:r>
            <a:r>
              <a:rPr lang="tr-TR" dirty="0"/>
              <a:t> çok </a:t>
            </a:r>
            <a:r>
              <a:rPr lang="tr-TR" dirty="0">
                <a:solidFill>
                  <a:srgbClr val="7030A0"/>
                </a:solidFill>
              </a:rPr>
              <a:t>sever</a:t>
            </a:r>
            <a:r>
              <a:rPr lang="tr-TR" dirty="0"/>
              <a:t> ve saygı </a:t>
            </a:r>
            <a:r>
              <a:rPr lang="tr-TR" dirty="0">
                <a:solidFill>
                  <a:srgbClr val="7030A0"/>
                </a:solidFill>
              </a:rPr>
              <a:t>gösterirdi.</a:t>
            </a:r>
            <a:r>
              <a:rPr lang="tr-TR" dirty="0"/>
              <a:t>”</a:t>
            </a:r>
          </a:p>
          <a:p>
            <a:r>
              <a:rPr lang="tr-TR" dirty="0"/>
              <a:t>“</a:t>
            </a:r>
            <a:r>
              <a:rPr lang="tr-TR" dirty="0">
                <a:solidFill>
                  <a:srgbClr val="C00000"/>
                </a:solidFill>
              </a:rPr>
              <a:t>Annesini</a:t>
            </a:r>
            <a:r>
              <a:rPr lang="tr-TR" dirty="0"/>
              <a:t>” nesnesi, iki tümcenin ortak nesnesi görünümündedir. Ancak bu nesne, ikinci tümcenin yüklemiyle uyumlu değildir: “</a:t>
            </a:r>
            <a:r>
              <a:rPr lang="tr-TR" dirty="0">
                <a:solidFill>
                  <a:srgbClr val="C00000"/>
                </a:solidFill>
              </a:rPr>
              <a:t>Annesini</a:t>
            </a:r>
            <a:r>
              <a:rPr lang="tr-TR" dirty="0"/>
              <a:t> çok … </a:t>
            </a:r>
            <a:r>
              <a:rPr lang="tr-TR" dirty="0">
                <a:solidFill>
                  <a:srgbClr val="7030A0"/>
                </a:solidFill>
              </a:rPr>
              <a:t>saygı gösterirdi</a:t>
            </a:r>
            <a:r>
              <a:rPr lang="tr-TR" dirty="0"/>
              <a:t>.” Görülüyor ki, “</a:t>
            </a:r>
            <a:r>
              <a:rPr lang="tr-TR" dirty="0">
                <a:solidFill>
                  <a:srgbClr val="C00000"/>
                </a:solidFill>
              </a:rPr>
              <a:t>Annesini</a:t>
            </a:r>
            <a:r>
              <a:rPr lang="tr-TR" dirty="0"/>
              <a:t>” nesnesi, “</a:t>
            </a:r>
            <a:r>
              <a:rPr lang="tr-TR" dirty="0">
                <a:solidFill>
                  <a:srgbClr val="7030A0"/>
                </a:solidFill>
              </a:rPr>
              <a:t>saygı gösterirdi</a:t>
            </a:r>
            <a:r>
              <a:rPr lang="tr-TR" dirty="0"/>
              <a:t>” yükleminin ögesi olamaz. Bozukluğu gidermek için, nesne ile ikinci tümce arasındaki bağın koparılması gerekir. Bu da, ikinci tümceye, “</a:t>
            </a:r>
            <a:r>
              <a:rPr lang="tr-TR" dirty="0">
                <a:solidFill>
                  <a:srgbClr val="C00000"/>
                </a:solidFill>
              </a:rPr>
              <a:t>annesini</a:t>
            </a:r>
            <a:r>
              <a:rPr lang="tr-TR" dirty="0"/>
              <a:t>” nesnesinin yerine, dolaylı tümleç getirilerek gerçekleştirilir:</a:t>
            </a:r>
          </a:p>
          <a:p>
            <a:pPr lvl="1"/>
            <a:r>
              <a:rPr lang="tr-TR" dirty="0"/>
              <a:t>“</a:t>
            </a:r>
            <a:r>
              <a:rPr lang="tr-TR" dirty="0">
                <a:solidFill>
                  <a:srgbClr val="C00000"/>
                </a:solidFill>
              </a:rPr>
              <a:t>Annesini</a:t>
            </a:r>
            <a:r>
              <a:rPr lang="tr-TR" dirty="0"/>
              <a:t> çok sever ve </a:t>
            </a:r>
            <a:r>
              <a:rPr lang="tr-TR" dirty="0">
                <a:solidFill>
                  <a:srgbClr val="C00000"/>
                </a:solidFill>
              </a:rPr>
              <a:t>ona</a:t>
            </a:r>
            <a:r>
              <a:rPr lang="tr-TR" dirty="0"/>
              <a:t> </a:t>
            </a:r>
            <a:r>
              <a:rPr lang="tr-TR" dirty="0">
                <a:solidFill>
                  <a:srgbClr val="7030A0"/>
                </a:solidFill>
              </a:rPr>
              <a:t>saygı gösterirdi</a:t>
            </a:r>
            <a:r>
              <a:rPr lang="tr-TR" dirty="0"/>
              <a:t>.”</a:t>
            </a:r>
          </a:p>
          <a:p>
            <a:endParaRPr lang="tr-TR" dirty="0"/>
          </a:p>
        </p:txBody>
      </p:sp>
    </p:spTree>
    <p:extLst>
      <p:ext uri="{BB962C8B-B14F-4D97-AF65-F5344CB8AC3E}">
        <p14:creationId xmlns:p14="http://schemas.microsoft.com/office/powerpoint/2010/main" val="993740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Nesne-Yüklem Uyumsuzluğu </a:t>
            </a:r>
            <a:r>
              <a:rPr lang="tr-TR" dirty="0" smtClean="0"/>
              <a:t>– Nesne Eksikliği</a:t>
            </a:r>
            <a:endParaRPr lang="tr-TR" dirty="0"/>
          </a:p>
        </p:txBody>
      </p:sp>
      <p:sp>
        <p:nvSpPr>
          <p:cNvPr id="3" name="İçerik Yer Tutucusu 2"/>
          <p:cNvSpPr>
            <a:spLocks noGrp="1"/>
          </p:cNvSpPr>
          <p:nvPr>
            <p:ph idx="1"/>
          </p:nvPr>
        </p:nvSpPr>
        <p:spPr/>
        <p:txBody>
          <a:bodyPr/>
          <a:lstStyle/>
          <a:p>
            <a:r>
              <a:rPr lang="tr-TR" dirty="0"/>
              <a:t>“</a:t>
            </a:r>
            <a:r>
              <a:rPr lang="tr-TR" dirty="0">
                <a:solidFill>
                  <a:srgbClr val="C00000"/>
                </a:solidFill>
              </a:rPr>
              <a:t>Siz</a:t>
            </a:r>
            <a:r>
              <a:rPr lang="tr-TR" dirty="0"/>
              <a:t> </a:t>
            </a:r>
            <a:r>
              <a:rPr lang="tr-TR" dirty="0">
                <a:solidFill>
                  <a:srgbClr val="7030A0"/>
                </a:solidFill>
              </a:rPr>
              <a:t>birbirinizi</a:t>
            </a:r>
            <a:r>
              <a:rPr lang="tr-TR" dirty="0"/>
              <a:t> bağışlasanız bile, </a:t>
            </a:r>
            <a:r>
              <a:rPr lang="tr-TR" dirty="0">
                <a:solidFill>
                  <a:srgbClr val="C00000"/>
                </a:solidFill>
              </a:rPr>
              <a:t>ben</a:t>
            </a:r>
            <a:r>
              <a:rPr lang="tr-TR" dirty="0"/>
              <a:t> bağışlamam.”</a:t>
            </a:r>
          </a:p>
          <a:p>
            <a:r>
              <a:rPr lang="tr-TR" dirty="0"/>
              <a:t>Bu tümcede de ortak nesne görünümündeki “</a:t>
            </a:r>
            <a:r>
              <a:rPr lang="tr-TR" dirty="0">
                <a:solidFill>
                  <a:srgbClr val="7030A0"/>
                </a:solidFill>
              </a:rPr>
              <a:t>birbirinizi</a:t>
            </a:r>
            <a:r>
              <a:rPr lang="tr-TR" dirty="0"/>
              <a:t>” ögesi, anlam açısından, ikinci tümceyle uyumsuzluk içindedir: “…</a:t>
            </a:r>
            <a:r>
              <a:rPr lang="tr-TR" dirty="0">
                <a:solidFill>
                  <a:srgbClr val="C00000"/>
                </a:solidFill>
              </a:rPr>
              <a:t> ben </a:t>
            </a:r>
            <a:r>
              <a:rPr lang="tr-TR" dirty="0">
                <a:solidFill>
                  <a:srgbClr val="7030A0"/>
                </a:solidFill>
              </a:rPr>
              <a:t>birbirinizi </a:t>
            </a:r>
            <a:r>
              <a:rPr lang="tr-TR" dirty="0"/>
              <a:t>bağışlamam.” Nesne eksikliğinden kaynaklanan bu “nesne-yüklem uyumsuzluğu”, “</a:t>
            </a:r>
            <a:r>
              <a:rPr lang="tr-TR" dirty="0">
                <a:solidFill>
                  <a:srgbClr val="7030A0"/>
                </a:solidFill>
              </a:rPr>
              <a:t>birbirinizi</a:t>
            </a:r>
            <a:r>
              <a:rPr lang="tr-TR" dirty="0"/>
              <a:t>” nesnesiyle ikinci tümce arasındaki bağ koparılarak giderilebilir. Bu bağ, ikinci tümceye uygun bir nesne getirilerek koparılır:</a:t>
            </a:r>
          </a:p>
          <a:p>
            <a:pPr lvl="1"/>
            <a:r>
              <a:rPr lang="tr-TR" dirty="0"/>
              <a:t>“</a:t>
            </a:r>
            <a:r>
              <a:rPr lang="tr-TR" dirty="0">
                <a:solidFill>
                  <a:srgbClr val="C00000"/>
                </a:solidFill>
              </a:rPr>
              <a:t>Siz</a:t>
            </a:r>
            <a:r>
              <a:rPr lang="tr-TR" dirty="0"/>
              <a:t> </a:t>
            </a:r>
            <a:r>
              <a:rPr lang="tr-TR" dirty="0">
                <a:solidFill>
                  <a:srgbClr val="7030A0"/>
                </a:solidFill>
              </a:rPr>
              <a:t>birbirinizi </a:t>
            </a:r>
            <a:r>
              <a:rPr lang="tr-TR" dirty="0"/>
              <a:t>bağışlasanız bile, </a:t>
            </a:r>
            <a:r>
              <a:rPr lang="tr-TR" dirty="0">
                <a:solidFill>
                  <a:srgbClr val="C00000"/>
                </a:solidFill>
              </a:rPr>
              <a:t>ben</a:t>
            </a:r>
            <a:r>
              <a:rPr lang="tr-TR" dirty="0"/>
              <a:t> </a:t>
            </a:r>
            <a:r>
              <a:rPr lang="tr-TR" dirty="0">
                <a:solidFill>
                  <a:srgbClr val="7030A0"/>
                </a:solidFill>
              </a:rPr>
              <a:t>sizi</a:t>
            </a:r>
            <a:r>
              <a:rPr lang="tr-TR" dirty="0"/>
              <a:t> bağışlamam.”</a:t>
            </a:r>
          </a:p>
          <a:p>
            <a:endParaRPr lang="tr-TR" dirty="0"/>
          </a:p>
        </p:txBody>
      </p:sp>
    </p:spTree>
    <p:extLst>
      <p:ext uri="{BB962C8B-B14F-4D97-AF65-F5344CB8AC3E}">
        <p14:creationId xmlns:p14="http://schemas.microsoft.com/office/powerpoint/2010/main" val="4192059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Nesne-Yüklem Uyumsuzluğu – </a:t>
            </a:r>
            <a:r>
              <a:rPr lang="tr-TR" dirty="0" smtClean="0"/>
              <a:t>Özne </a:t>
            </a:r>
            <a:r>
              <a:rPr lang="tr-TR" dirty="0"/>
              <a:t>Eksikliği</a:t>
            </a:r>
          </a:p>
        </p:txBody>
      </p:sp>
      <p:sp>
        <p:nvSpPr>
          <p:cNvPr id="3" name="İçerik Yer Tutucusu 2"/>
          <p:cNvSpPr>
            <a:spLocks noGrp="1"/>
          </p:cNvSpPr>
          <p:nvPr>
            <p:ph idx="1"/>
          </p:nvPr>
        </p:nvSpPr>
        <p:spPr/>
        <p:txBody>
          <a:bodyPr/>
          <a:lstStyle/>
          <a:p>
            <a:r>
              <a:rPr lang="tr-TR" dirty="0"/>
              <a:t>“</a:t>
            </a:r>
            <a:r>
              <a:rPr lang="tr-TR" dirty="0">
                <a:solidFill>
                  <a:srgbClr val="7030A0"/>
                </a:solidFill>
              </a:rPr>
              <a:t>Ellerimi</a:t>
            </a:r>
            <a:r>
              <a:rPr lang="tr-TR" dirty="0"/>
              <a:t> suya </a:t>
            </a:r>
            <a:r>
              <a:rPr lang="tr-TR" dirty="0">
                <a:solidFill>
                  <a:srgbClr val="7030A0"/>
                </a:solidFill>
              </a:rPr>
              <a:t>sokuyordum</a:t>
            </a:r>
            <a:r>
              <a:rPr lang="tr-TR" dirty="0"/>
              <a:t>, </a:t>
            </a:r>
            <a:r>
              <a:rPr lang="tr-TR" dirty="0">
                <a:solidFill>
                  <a:srgbClr val="7030A0"/>
                </a:solidFill>
              </a:rPr>
              <a:t>ıslanıyor</a:t>
            </a:r>
            <a:r>
              <a:rPr lang="tr-TR" dirty="0"/>
              <a:t> ve </a:t>
            </a:r>
            <a:r>
              <a:rPr lang="tr-TR" dirty="0">
                <a:solidFill>
                  <a:srgbClr val="7030A0"/>
                </a:solidFill>
              </a:rPr>
              <a:t>üşüyordu.</a:t>
            </a:r>
            <a:r>
              <a:rPr lang="tr-TR" dirty="0"/>
              <a:t>”</a:t>
            </a:r>
          </a:p>
          <a:p>
            <a:r>
              <a:rPr lang="tr-TR" dirty="0"/>
              <a:t>Ortak nesne görünümündeki “</a:t>
            </a:r>
            <a:r>
              <a:rPr lang="tr-TR" dirty="0">
                <a:solidFill>
                  <a:srgbClr val="7030A0"/>
                </a:solidFill>
              </a:rPr>
              <a:t>ellerim</a:t>
            </a:r>
            <a:r>
              <a:rPr lang="tr-TR" dirty="0"/>
              <a:t>i” ögesi, ikinci ve üçüncü tümcenin yüklem öbeğiyle uyumlu değildir: “</a:t>
            </a:r>
            <a:r>
              <a:rPr lang="tr-TR" dirty="0">
                <a:solidFill>
                  <a:srgbClr val="7030A0"/>
                </a:solidFill>
              </a:rPr>
              <a:t>Ellerimi</a:t>
            </a:r>
            <a:r>
              <a:rPr lang="tr-TR" dirty="0"/>
              <a:t>… </a:t>
            </a:r>
            <a:r>
              <a:rPr lang="tr-TR" dirty="0">
                <a:solidFill>
                  <a:srgbClr val="7030A0"/>
                </a:solidFill>
              </a:rPr>
              <a:t>ıslanıyor</a:t>
            </a:r>
            <a:r>
              <a:rPr lang="tr-TR" dirty="0"/>
              <a:t> ve </a:t>
            </a:r>
            <a:r>
              <a:rPr lang="tr-TR" dirty="0">
                <a:solidFill>
                  <a:srgbClr val="7030A0"/>
                </a:solidFill>
              </a:rPr>
              <a:t>üşüyordu</a:t>
            </a:r>
            <a:r>
              <a:rPr lang="tr-TR" dirty="0"/>
              <a:t>.”</a:t>
            </a:r>
          </a:p>
          <a:p>
            <a:r>
              <a:rPr lang="tr-TR" dirty="0"/>
              <a:t>Özne eksikliğinden kaynaklanan bu bozukluğu şöyle giderebiliriz:</a:t>
            </a:r>
          </a:p>
          <a:p>
            <a:pPr lvl="1"/>
            <a:r>
              <a:rPr lang="tr-TR" dirty="0"/>
              <a:t>“</a:t>
            </a:r>
            <a:r>
              <a:rPr lang="tr-TR" dirty="0">
                <a:solidFill>
                  <a:srgbClr val="7030A0"/>
                </a:solidFill>
              </a:rPr>
              <a:t>Ellerimi</a:t>
            </a:r>
            <a:r>
              <a:rPr lang="tr-TR" dirty="0"/>
              <a:t> suya </a:t>
            </a:r>
            <a:r>
              <a:rPr lang="tr-TR" dirty="0">
                <a:solidFill>
                  <a:srgbClr val="7030A0"/>
                </a:solidFill>
              </a:rPr>
              <a:t>sokuyordum</a:t>
            </a:r>
            <a:r>
              <a:rPr lang="tr-TR" dirty="0"/>
              <a:t>, </a:t>
            </a:r>
            <a:r>
              <a:rPr lang="tr-TR" dirty="0">
                <a:solidFill>
                  <a:srgbClr val="7030A0"/>
                </a:solidFill>
              </a:rPr>
              <a:t>ellerim</a:t>
            </a:r>
            <a:r>
              <a:rPr lang="tr-TR" dirty="0"/>
              <a:t> </a:t>
            </a:r>
            <a:r>
              <a:rPr lang="tr-TR" dirty="0">
                <a:solidFill>
                  <a:srgbClr val="7030A0"/>
                </a:solidFill>
              </a:rPr>
              <a:t>ıslanıyor</a:t>
            </a:r>
            <a:r>
              <a:rPr lang="tr-TR" dirty="0"/>
              <a:t> ve </a:t>
            </a:r>
            <a:r>
              <a:rPr lang="tr-TR" dirty="0">
                <a:solidFill>
                  <a:srgbClr val="7030A0"/>
                </a:solidFill>
              </a:rPr>
              <a:t>üşüyordu.</a:t>
            </a:r>
            <a:r>
              <a:rPr lang="tr-TR" dirty="0"/>
              <a:t>”</a:t>
            </a:r>
          </a:p>
          <a:p>
            <a:endParaRPr lang="tr-TR" dirty="0"/>
          </a:p>
        </p:txBody>
      </p:sp>
    </p:spTree>
    <p:extLst>
      <p:ext uri="{BB962C8B-B14F-4D97-AF65-F5344CB8AC3E}">
        <p14:creationId xmlns:p14="http://schemas.microsoft.com/office/powerpoint/2010/main" val="1683158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Nesne-Yüklem Uyumsuzluğu – </a:t>
            </a:r>
            <a:r>
              <a:rPr lang="tr-TR" dirty="0" err="1" smtClean="0"/>
              <a:t>İlgeçli</a:t>
            </a:r>
            <a:r>
              <a:rPr lang="tr-TR" dirty="0" smtClean="0"/>
              <a:t> Tamlama </a:t>
            </a:r>
            <a:r>
              <a:rPr lang="tr-TR" dirty="0"/>
              <a:t>Eksikliği</a:t>
            </a:r>
          </a:p>
        </p:txBody>
      </p:sp>
      <p:sp>
        <p:nvSpPr>
          <p:cNvPr id="3" name="İçerik Yer Tutucusu 2"/>
          <p:cNvSpPr>
            <a:spLocks noGrp="1"/>
          </p:cNvSpPr>
          <p:nvPr>
            <p:ph idx="1"/>
          </p:nvPr>
        </p:nvSpPr>
        <p:spPr/>
        <p:txBody>
          <a:bodyPr/>
          <a:lstStyle/>
          <a:p>
            <a:r>
              <a:rPr lang="tr-TR" dirty="0"/>
              <a:t>“</a:t>
            </a:r>
            <a:r>
              <a:rPr lang="tr-TR" dirty="0">
                <a:solidFill>
                  <a:srgbClr val="C00000"/>
                </a:solidFill>
              </a:rPr>
              <a:t>O</a:t>
            </a:r>
            <a:r>
              <a:rPr lang="tr-TR" dirty="0"/>
              <a:t>, Ahmet’ten başka </a:t>
            </a:r>
            <a:r>
              <a:rPr lang="tr-TR" dirty="0">
                <a:solidFill>
                  <a:srgbClr val="C00000"/>
                </a:solidFill>
              </a:rPr>
              <a:t>kimseyi</a:t>
            </a:r>
            <a:r>
              <a:rPr lang="tr-TR" dirty="0"/>
              <a:t> </a:t>
            </a:r>
            <a:r>
              <a:rPr lang="tr-TR" dirty="0">
                <a:solidFill>
                  <a:srgbClr val="7030A0"/>
                </a:solidFill>
              </a:rPr>
              <a:t>aramıyor</a:t>
            </a:r>
            <a:r>
              <a:rPr lang="tr-TR" dirty="0"/>
              <a:t>, </a:t>
            </a:r>
            <a:r>
              <a:rPr lang="tr-TR" dirty="0">
                <a:solidFill>
                  <a:srgbClr val="7030A0"/>
                </a:solidFill>
              </a:rPr>
              <a:t>konuşmuyordu</a:t>
            </a:r>
            <a:r>
              <a:rPr lang="tr-TR" dirty="0"/>
              <a:t>.”</a:t>
            </a:r>
          </a:p>
          <a:p>
            <a:r>
              <a:rPr lang="tr-TR" dirty="0"/>
              <a:t>“… kimseyi” nesnesi, ikinci tümcenin yüklemiyle uyumlu değildir: </a:t>
            </a:r>
          </a:p>
          <a:p>
            <a:r>
              <a:rPr lang="tr-TR" dirty="0"/>
              <a:t>“</a:t>
            </a:r>
            <a:r>
              <a:rPr lang="tr-TR" dirty="0">
                <a:solidFill>
                  <a:srgbClr val="C00000"/>
                </a:solidFill>
              </a:rPr>
              <a:t>kimseyi</a:t>
            </a:r>
            <a:r>
              <a:rPr lang="tr-TR" dirty="0"/>
              <a:t>… </a:t>
            </a:r>
            <a:r>
              <a:rPr lang="tr-TR" dirty="0">
                <a:solidFill>
                  <a:srgbClr val="7030A0"/>
                </a:solidFill>
              </a:rPr>
              <a:t>konuşmuyordu</a:t>
            </a:r>
            <a:r>
              <a:rPr lang="tr-TR" dirty="0"/>
              <a:t>.” </a:t>
            </a:r>
          </a:p>
          <a:p>
            <a:r>
              <a:rPr lang="tr-TR" dirty="0"/>
              <a:t>Bu bozukluk </a:t>
            </a:r>
            <a:r>
              <a:rPr lang="tr-TR" dirty="0" err="1"/>
              <a:t>ilgeçli</a:t>
            </a:r>
            <a:r>
              <a:rPr lang="tr-TR" dirty="0"/>
              <a:t> bir tamlamayla düzeltilebilir:</a:t>
            </a:r>
          </a:p>
          <a:p>
            <a:pPr lvl="1"/>
            <a:r>
              <a:rPr lang="tr-TR" dirty="0"/>
              <a:t>“</a:t>
            </a:r>
            <a:r>
              <a:rPr lang="tr-TR" dirty="0">
                <a:solidFill>
                  <a:srgbClr val="C00000"/>
                </a:solidFill>
              </a:rPr>
              <a:t>O</a:t>
            </a:r>
            <a:r>
              <a:rPr lang="tr-TR" dirty="0"/>
              <a:t>, Ahmet’ten başka </a:t>
            </a:r>
            <a:r>
              <a:rPr lang="tr-TR" dirty="0">
                <a:solidFill>
                  <a:srgbClr val="C00000"/>
                </a:solidFill>
              </a:rPr>
              <a:t>kimseyi</a:t>
            </a:r>
            <a:r>
              <a:rPr lang="tr-TR" dirty="0"/>
              <a:t> </a:t>
            </a:r>
            <a:r>
              <a:rPr lang="tr-TR" dirty="0">
                <a:solidFill>
                  <a:srgbClr val="7030A0"/>
                </a:solidFill>
              </a:rPr>
              <a:t>aramıyor</a:t>
            </a:r>
            <a:r>
              <a:rPr lang="tr-TR" dirty="0"/>
              <a:t>, </a:t>
            </a:r>
            <a:r>
              <a:rPr lang="tr-TR" dirty="0">
                <a:solidFill>
                  <a:srgbClr val="C00000"/>
                </a:solidFill>
              </a:rPr>
              <a:t>kimseyle</a:t>
            </a:r>
            <a:r>
              <a:rPr lang="tr-TR" dirty="0"/>
              <a:t> </a:t>
            </a:r>
            <a:r>
              <a:rPr lang="tr-TR" dirty="0">
                <a:solidFill>
                  <a:srgbClr val="7030A0"/>
                </a:solidFill>
              </a:rPr>
              <a:t>konuşmuyordu</a:t>
            </a:r>
            <a:r>
              <a:rPr lang="tr-TR" dirty="0"/>
              <a:t>.”</a:t>
            </a:r>
          </a:p>
          <a:p>
            <a:endParaRPr lang="tr-TR" dirty="0"/>
          </a:p>
        </p:txBody>
      </p:sp>
    </p:spTree>
    <p:extLst>
      <p:ext uri="{BB962C8B-B14F-4D97-AF65-F5344CB8AC3E}">
        <p14:creationId xmlns:p14="http://schemas.microsoft.com/office/powerpoint/2010/main" val="1064449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Dolaylı Tümleç - Yüklem Uyumsuzluğu</a:t>
            </a:r>
            <a:endParaRPr lang="tr-TR" dirty="0"/>
          </a:p>
        </p:txBody>
      </p:sp>
      <p:sp>
        <p:nvSpPr>
          <p:cNvPr id="3" name="İçerik Yer Tutucusu 2"/>
          <p:cNvSpPr>
            <a:spLocks noGrp="1"/>
          </p:cNvSpPr>
          <p:nvPr>
            <p:ph idx="1"/>
          </p:nvPr>
        </p:nvSpPr>
        <p:spPr/>
        <p:txBody>
          <a:bodyPr>
            <a:normAutofit/>
          </a:bodyPr>
          <a:lstStyle/>
          <a:p>
            <a:r>
              <a:rPr lang="tr-TR" dirty="0"/>
              <a:t>Bileşik tümcelerde, dolaylı tümleç, bütün yüklemlerin ortak ögesi olmadığı hâlde böyle bir görünüm içindeyse anlatım bozuktur. Dolaylı tümleç-yüklem uyumsuzluğu da özne eksikliği ya da nesne eksikliği biçiminde görülebilir:</a:t>
            </a:r>
          </a:p>
          <a:p>
            <a:r>
              <a:rPr lang="tr-TR" dirty="0"/>
              <a:t>Özne Eksikliği:</a:t>
            </a:r>
          </a:p>
          <a:p>
            <a:pPr lvl="1"/>
            <a:r>
              <a:rPr lang="tr-TR" dirty="0"/>
              <a:t>“</a:t>
            </a:r>
            <a:r>
              <a:rPr lang="tr-TR" dirty="0">
                <a:solidFill>
                  <a:srgbClr val="C00000"/>
                </a:solidFill>
              </a:rPr>
              <a:t>Çocuklarımıza</a:t>
            </a:r>
            <a:r>
              <a:rPr lang="tr-TR" dirty="0"/>
              <a:t> iyi eğitim </a:t>
            </a:r>
            <a:r>
              <a:rPr lang="tr-TR" dirty="0">
                <a:solidFill>
                  <a:srgbClr val="7030A0"/>
                </a:solidFill>
              </a:rPr>
              <a:t>verirsek, başarılı ve mutlu olurlar.”</a:t>
            </a:r>
          </a:p>
          <a:p>
            <a:r>
              <a:rPr lang="tr-TR" dirty="0"/>
              <a:t>Ortak dolaylı tümleç (“çocuklarımıza”), ikinci tümcenin yüklemiyle uyumlu değildir. “Çocuklarımıza… mutlu olurlar.” Bozukluğu dolaylı tümleç ile ikinci tümce arasındaki bağı kopararak giderebiliriz:</a:t>
            </a:r>
          </a:p>
          <a:p>
            <a:pPr lvl="1"/>
            <a:r>
              <a:rPr lang="tr-TR" dirty="0"/>
              <a:t>“</a:t>
            </a:r>
            <a:r>
              <a:rPr lang="tr-TR" dirty="0">
                <a:solidFill>
                  <a:srgbClr val="C00000"/>
                </a:solidFill>
              </a:rPr>
              <a:t>Çocuklarımıza </a:t>
            </a:r>
            <a:r>
              <a:rPr lang="tr-TR" dirty="0"/>
              <a:t>iyi eğitim </a:t>
            </a:r>
            <a:r>
              <a:rPr lang="tr-TR" dirty="0">
                <a:solidFill>
                  <a:srgbClr val="7030A0"/>
                </a:solidFill>
              </a:rPr>
              <a:t>verirsek</a:t>
            </a:r>
            <a:r>
              <a:rPr lang="tr-TR" dirty="0"/>
              <a:t>, </a:t>
            </a:r>
            <a:r>
              <a:rPr lang="tr-TR" dirty="0">
                <a:solidFill>
                  <a:srgbClr val="C00000"/>
                </a:solidFill>
              </a:rPr>
              <a:t>onlar</a:t>
            </a:r>
            <a:r>
              <a:rPr lang="tr-TR" dirty="0"/>
              <a:t> </a:t>
            </a:r>
            <a:r>
              <a:rPr lang="tr-TR" dirty="0">
                <a:solidFill>
                  <a:srgbClr val="7030A0"/>
                </a:solidFill>
              </a:rPr>
              <a:t>başarılı ve mutlu olurlar.”</a:t>
            </a:r>
          </a:p>
          <a:p>
            <a:endParaRPr lang="tr-TR" dirty="0"/>
          </a:p>
        </p:txBody>
      </p:sp>
    </p:spTree>
    <p:extLst>
      <p:ext uri="{BB962C8B-B14F-4D97-AF65-F5344CB8AC3E}">
        <p14:creationId xmlns:p14="http://schemas.microsoft.com/office/powerpoint/2010/main" val="42365615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Nesne Eksikliği</a:t>
            </a:r>
            <a:endParaRPr lang="tr-TR" dirty="0"/>
          </a:p>
        </p:txBody>
      </p:sp>
      <p:sp>
        <p:nvSpPr>
          <p:cNvPr id="3" name="İçerik Yer Tutucusu 2"/>
          <p:cNvSpPr>
            <a:spLocks noGrp="1"/>
          </p:cNvSpPr>
          <p:nvPr>
            <p:ph idx="1"/>
          </p:nvPr>
        </p:nvSpPr>
        <p:spPr/>
        <p:txBody>
          <a:bodyPr/>
          <a:lstStyle/>
          <a:p>
            <a:r>
              <a:rPr lang="tr-TR" dirty="0" smtClean="0"/>
              <a:t>“</a:t>
            </a:r>
            <a:r>
              <a:rPr lang="tr-TR" dirty="0">
                <a:solidFill>
                  <a:srgbClr val="C00000"/>
                </a:solidFill>
              </a:rPr>
              <a:t>Yavrusuna</a:t>
            </a:r>
            <a:r>
              <a:rPr lang="tr-TR" dirty="0"/>
              <a:t> </a:t>
            </a:r>
            <a:r>
              <a:rPr lang="tr-TR" dirty="0">
                <a:solidFill>
                  <a:srgbClr val="7030A0"/>
                </a:solidFill>
              </a:rPr>
              <a:t>koştu</a:t>
            </a:r>
            <a:r>
              <a:rPr lang="tr-TR" dirty="0"/>
              <a:t>, sevgiyle </a:t>
            </a:r>
            <a:r>
              <a:rPr lang="tr-TR" dirty="0">
                <a:solidFill>
                  <a:srgbClr val="7030A0"/>
                </a:solidFill>
              </a:rPr>
              <a:t>kucakladı.</a:t>
            </a:r>
            <a:r>
              <a:rPr lang="tr-TR" dirty="0"/>
              <a:t>”</a:t>
            </a:r>
          </a:p>
          <a:p>
            <a:r>
              <a:rPr lang="tr-TR" dirty="0"/>
              <a:t>Ortak </a:t>
            </a:r>
            <a:r>
              <a:rPr lang="tr-TR" dirty="0">
                <a:solidFill>
                  <a:srgbClr val="7030A0"/>
                </a:solidFill>
              </a:rPr>
              <a:t>dolaylı tümleç </a:t>
            </a:r>
            <a:r>
              <a:rPr lang="tr-TR" dirty="0"/>
              <a:t>görünümündeki “yavrusuna” ögesi, ikinci tümcenin yüklemiyle uyumlu değildir: “</a:t>
            </a:r>
            <a:r>
              <a:rPr lang="tr-TR" dirty="0">
                <a:solidFill>
                  <a:srgbClr val="C00000"/>
                </a:solidFill>
              </a:rPr>
              <a:t>Yavrusuna</a:t>
            </a:r>
            <a:r>
              <a:rPr lang="tr-TR" dirty="0"/>
              <a:t>… sevgiyle </a:t>
            </a:r>
            <a:r>
              <a:rPr lang="tr-TR" dirty="0">
                <a:solidFill>
                  <a:srgbClr val="7030A0"/>
                </a:solidFill>
              </a:rPr>
              <a:t>kucakladı.</a:t>
            </a:r>
            <a:r>
              <a:rPr lang="tr-TR" dirty="0"/>
              <a:t>” Bu tümcedeki “dolaylı tümleç-yüklem uyumsuzluğu”, nesne eksikliğinden kaynaklanmaktadır. Bozukluğu şöyle giderebiliriz:</a:t>
            </a:r>
          </a:p>
          <a:p>
            <a:r>
              <a:rPr lang="tr-TR" dirty="0" smtClean="0"/>
              <a:t>“</a:t>
            </a:r>
            <a:r>
              <a:rPr lang="tr-TR" dirty="0" smtClean="0">
                <a:solidFill>
                  <a:srgbClr val="C00000"/>
                </a:solidFill>
              </a:rPr>
              <a:t>Yavrusuna</a:t>
            </a:r>
            <a:r>
              <a:rPr lang="tr-TR" dirty="0" smtClean="0"/>
              <a:t> </a:t>
            </a:r>
            <a:r>
              <a:rPr lang="tr-TR" dirty="0">
                <a:solidFill>
                  <a:srgbClr val="7030A0"/>
                </a:solidFill>
              </a:rPr>
              <a:t>koştu</a:t>
            </a:r>
            <a:r>
              <a:rPr lang="tr-TR" dirty="0"/>
              <a:t>, </a:t>
            </a:r>
            <a:r>
              <a:rPr lang="tr-TR" dirty="0">
                <a:solidFill>
                  <a:srgbClr val="C00000"/>
                </a:solidFill>
              </a:rPr>
              <a:t>onu</a:t>
            </a:r>
            <a:r>
              <a:rPr lang="tr-TR" dirty="0"/>
              <a:t> sevgiyle </a:t>
            </a:r>
            <a:r>
              <a:rPr lang="tr-TR" dirty="0">
                <a:solidFill>
                  <a:srgbClr val="7030A0"/>
                </a:solidFill>
              </a:rPr>
              <a:t>kucakladı.</a:t>
            </a:r>
            <a:r>
              <a:rPr lang="tr-TR" dirty="0"/>
              <a:t>”</a:t>
            </a:r>
          </a:p>
          <a:p>
            <a:endParaRPr lang="tr-TR" dirty="0"/>
          </a:p>
          <a:p>
            <a:endParaRPr lang="tr-TR" dirty="0"/>
          </a:p>
        </p:txBody>
      </p:sp>
    </p:spTree>
    <p:extLst>
      <p:ext uri="{BB962C8B-B14F-4D97-AF65-F5344CB8AC3E}">
        <p14:creationId xmlns:p14="http://schemas.microsoft.com/office/powerpoint/2010/main" val="477183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Belirteç Tümleci-Yüklem Uyumsuzluğu</a:t>
            </a:r>
            <a:endParaRPr lang="tr-TR" dirty="0"/>
          </a:p>
        </p:txBody>
      </p:sp>
      <p:sp>
        <p:nvSpPr>
          <p:cNvPr id="3" name="İçerik Yer Tutucusu 2"/>
          <p:cNvSpPr>
            <a:spLocks noGrp="1"/>
          </p:cNvSpPr>
          <p:nvPr>
            <p:ph idx="1"/>
          </p:nvPr>
        </p:nvSpPr>
        <p:spPr/>
        <p:txBody>
          <a:bodyPr/>
          <a:lstStyle/>
          <a:p>
            <a:r>
              <a:rPr lang="tr-TR" dirty="0"/>
              <a:t>Koşullu bileşik tümcelerde, ana tümcenin öznesini göstermemek, yan tümce (belirteç tümleci)-yüklem uyumsuzluğuna neden olmaktadır:</a:t>
            </a:r>
          </a:p>
          <a:p>
            <a:pPr lvl="1"/>
            <a:r>
              <a:rPr lang="tr-TR" i="1" dirty="0"/>
              <a:t>“</a:t>
            </a:r>
            <a:r>
              <a:rPr lang="tr-TR" i="1" dirty="0">
                <a:solidFill>
                  <a:srgbClr val="C00000"/>
                </a:solidFill>
              </a:rPr>
              <a:t>Sen</a:t>
            </a:r>
            <a:r>
              <a:rPr lang="tr-TR" i="1" dirty="0"/>
              <a:t> hüzünle </a:t>
            </a:r>
            <a:r>
              <a:rPr lang="tr-TR" i="1" dirty="0">
                <a:solidFill>
                  <a:srgbClr val="7030A0"/>
                </a:solidFill>
              </a:rPr>
              <a:t>savaşmazsan</a:t>
            </a:r>
            <a:r>
              <a:rPr lang="tr-TR" i="1" dirty="0"/>
              <a:t>, (</a:t>
            </a:r>
            <a:r>
              <a:rPr lang="tr-TR" i="1" dirty="0">
                <a:solidFill>
                  <a:srgbClr val="C00000"/>
                </a:solidFill>
              </a:rPr>
              <a:t>hüzün</a:t>
            </a:r>
            <a:r>
              <a:rPr lang="tr-TR" i="1" dirty="0"/>
              <a:t>) bütün hayatın boyunca yakanı hiç </a:t>
            </a:r>
            <a:r>
              <a:rPr lang="tr-TR" i="1" dirty="0">
                <a:solidFill>
                  <a:srgbClr val="7030A0"/>
                </a:solidFill>
              </a:rPr>
              <a:t>bırakmaz</a:t>
            </a:r>
            <a:r>
              <a:rPr lang="tr-TR" i="1" dirty="0"/>
              <a:t>.”</a:t>
            </a:r>
          </a:p>
          <a:p>
            <a:endParaRPr lang="tr-TR" dirty="0"/>
          </a:p>
          <a:p>
            <a:endParaRPr lang="tr-TR" dirty="0"/>
          </a:p>
        </p:txBody>
      </p:sp>
    </p:spTree>
    <p:extLst>
      <p:ext uri="{BB962C8B-B14F-4D97-AF65-F5344CB8AC3E}">
        <p14:creationId xmlns:p14="http://schemas.microsoft.com/office/powerpoint/2010/main" val="3382805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lstStyle/>
          <a:p>
            <a:r>
              <a:rPr lang="tr-TR" dirty="0"/>
              <a:t>Erdoğan Kul (2007), Türk Dili, Ankara: ANKUZEM Yayınları.</a:t>
            </a:r>
          </a:p>
          <a:p>
            <a:r>
              <a:rPr lang="tr-TR" dirty="0"/>
              <a:t>Muhittin Bilgin (2006), Anlamdan Anlatıma Türkçemiz, Ankara: Anı Yayıncılık.</a:t>
            </a:r>
          </a:p>
          <a:p>
            <a:endParaRPr lang="tr-TR" dirty="0"/>
          </a:p>
        </p:txBody>
      </p:sp>
    </p:spTree>
    <p:extLst>
      <p:ext uri="{BB962C8B-B14F-4D97-AF65-F5344CB8AC3E}">
        <p14:creationId xmlns:p14="http://schemas.microsoft.com/office/powerpoint/2010/main" val="1361584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dirty="0" smtClean="0"/>
              <a:t>EYLEM </a:t>
            </a:r>
            <a:r>
              <a:rPr lang="tr-TR" sz="4400" dirty="0"/>
              <a:t>YA DA YARDIMCI EYLEM EKSİKLİĞİ</a:t>
            </a:r>
          </a:p>
        </p:txBody>
      </p:sp>
    </p:spTree>
    <p:extLst>
      <p:ext uri="{BB962C8B-B14F-4D97-AF65-F5344CB8AC3E}">
        <p14:creationId xmlns:p14="http://schemas.microsoft.com/office/powerpoint/2010/main" val="60646882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2420</Words>
  <Application>Microsoft Office PowerPoint</Application>
  <PresentationFormat>Geniş ekran</PresentationFormat>
  <Paragraphs>184</Paragraphs>
  <Slides>38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38</vt:i4>
      </vt:variant>
    </vt:vector>
  </HeadingPairs>
  <TitlesOfParts>
    <vt:vector size="44" baseType="lpstr">
      <vt:lpstr>Arial</vt:lpstr>
      <vt:lpstr>Calibri</vt:lpstr>
      <vt:lpstr>Calibri Light</vt:lpstr>
      <vt:lpstr>Times New Roman</vt:lpstr>
      <vt:lpstr>Wingdings</vt:lpstr>
      <vt:lpstr>Office Teması</vt:lpstr>
      <vt:lpstr>ANLATIM BOZUKLUKLARI 1</vt:lpstr>
      <vt:lpstr>Dilbilgisel Nedenlerden Kaynaklanan Anlatım Bozuklukları (1)</vt:lpstr>
      <vt:lpstr>Dilbilgisel Nedenlerden Kaynaklanan Anlatım Bozuklukları (2)</vt:lpstr>
      <vt:lpstr>Açıklık</vt:lpstr>
      <vt:lpstr>Açıklık (Örnek)</vt:lpstr>
      <vt:lpstr>Duruluk</vt:lpstr>
      <vt:lpstr>Duruluk (Örnek)</vt:lpstr>
      <vt:lpstr>Yalınlık</vt:lpstr>
      <vt:lpstr>Yalınlık (Örnek)</vt:lpstr>
      <vt:lpstr>PowerPoint Sunusu</vt:lpstr>
      <vt:lpstr>DİLBİLGİSEL NEDENLERDEN KAYNAKLANAN ANLATIM BOZUKLUKLARI</vt:lpstr>
      <vt:lpstr>ÖGELERLE İLGİLİ YANLIŞLIKLAR</vt:lpstr>
      <vt:lpstr>Özne-Yüklem Uyuşmazlığı (1) </vt:lpstr>
      <vt:lpstr>Özne-Yüklem Uyuşmazlığı (2) </vt:lpstr>
      <vt:lpstr>Özne-Yüklem Uyuşmazlığı (3) </vt:lpstr>
      <vt:lpstr>Özne-Yüklem Uyuşmazlığı (4) </vt:lpstr>
      <vt:lpstr>Özne-Yüklem Uyuşmazlığı (5) </vt:lpstr>
      <vt:lpstr>Özne-Yüklem Uyuşmazlığı (6) </vt:lpstr>
      <vt:lpstr>Özne-Yüklem Uyuşmazlığı (7) </vt:lpstr>
      <vt:lpstr>Özne-Yüklem Uyuşmazlığı (8) </vt:lpstr>
      <vt:lpstr>Özne-Yüklem Uyuşmazlığı (9) </vt:lpstr>
      <vt:lpstr>Özne-Yüklem Uyuşmazlığı (10) </vt:lpstr>
      <vt:lpstr>Özne-Yüklem Uyuşmazlığı (11) </vt:lpstr>
      <vt:lpstr>Özne-Yüklem Uyuşmazlığı (12) </vt:lpstr>
      <vt:lpstr>Özne-Yüklem Uyuşmazlığı (13) </vt:lpstr>
      <vt:lpstr>Özne-Yüklem Uyuşmazlığı (14) </vt:lpstr>
      <vt:lpstr>Özne-Yüklem Uyuşmazlığı (15) </vt:lpstr>
      <vt:lpstr>Özne-Yüklem Uyuşmazlığı (16) – Özne Eksikliği </vt:lpstr>
      <vt:lpstr>Özne-Yüklem Uyuşmazlığı (17) – Yüklem Eksikliği </vt:lpstr>
      <vt:lpstr>Nesne-Yüklem Uyumsuzluğu - Dolaylı Tümleç Eksikliği</vt:lpstr>
      <vt:lpstr>Nesne-Yüklem Uyumsuzluğu – Nesne Eksikliği</vt:lpstr>
      <vt:lpstr>Nesne-Yüklem Uyumsuzluğu – Özne Eksikliği</vt:lpstr>
      <vt:lpstr>Nesne-Yüklem Uyumsuzluğu – İlgeçli Tamlama Eksikliği</vt:lpstr>
      <vt:lpstr>Dolaylı Tümleç - Yüklem Uyumsuzluğu</vt:lpstr>
      <vt:lpstr>Nesne Eksikliği</vt:lpstr>
      <vt:lpstr>Belirteç Tümleci-Yüklem Uyumsuzluğu</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9</cp:revision>
  <dcterms:created xsi:type="dcterms:W3CDTF">2025-02-04T08:28:28Z</dcterms:created>
  <dcterms:modified xsi:type="dcterms:W3CDTF">2025-04-16T08:49:21Z</dcterms:modified>
</cp:coreProperties>
</file>