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30" r:id="rId3"/>
    <p:sldId id="331" r:id="rId4"/>
    <p:sldId id="332" r:id="rId5"/>
    <p:sldId id="333" r:id="rId6"/>
    <p:sldId id="334" r:id="rId7"/>
    <p:sldId id="335" r:id="rId8"/>
    <p:sldId id="336" r:id="rId9"/>
    <p:sldId id="337" r:id="rId10"/>
    <p:sldId id="338" r:id="rId11"/>
    <p:sldId id="339" r:id="rId12"/>
    <p:sldId id="340" r:id="rId13"/>
    <p:sldId id="341" r:id="rId14"/>
    <p:sldId id="342" r:id="rId15"/>
    <p:sldId id="343" r:id="rId16"/>
    <p:sldId id="344" r:id="rId17"/>
    <p:sldId id="345" r:id="rId18"/>
    <p:sldId id="346" r:id="rId19"/>
    <p:sldId id="347" r:id="rId20"/>
    <p:sldId id="348" r:id="rId21"/>
    <p:sldId id="349" r:id="rId22"/>
    <p:sldId id="350" r:id="rId23"/>
    <p:sldId id="351" r:id="rId24"/>
    <p:sldId id="352" r:id="rId25"/>
    <p:sldId id="353" r:id="rId26"/>
    <p:sldId id="354" r:id="rId27"/>
    <p:sldId id="355" r:id="rId28"/>
    <p:sldId id="356" r:id="rId29"/>
    <p:sldId id="357" r:id="rId30"/>
    <p:sldId id="358" r:id="rId31"/>
    <p:sldId id="359" r:id="rId32"/>
    <p:sldId id="360" r:id="rId33"/>
    <p:sldId id="361" r:id="rId34"/>
    <p:sldId id="362" r:id="rId35"/>
    <p:sldId id="364" r:id="rId36"/>
    <p:sldId id="365" r:id="rId37"/>
    <p:sldId id="366" r:id="rId38"/>
    <p:sldId id="367" r:id="rId39"/>
    <p:sldId id="368" r:id="rId40"/>
    <p:sldId id="363" r:id="rId4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Açık Stil 2 - Vurgu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7B26C5-4107-4FEC-AEDC-1716B250A1EF}" styleName="Açık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6" d="100"/>
          <a:sy n="86" d="100"/>
        </p:scale>
        <p:origin x="65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24" name="Resim 23"/>
          <p:cNvPicPr/>
          <p:nvPr userDrawn="1"/>
        </p:nvPicPr>
        <p:blipFill>
          <a:blip r:embed="rId2" cstate="print">
            <a:extLst>
              <a:ext uri="{28A0092B-C50C-407E-A947-70E740481C1C}">
                <a14:useLocalDpi xmlns:a14="http://schemas.microsoft.com/office/drawing/2010/main" val="0"/>
              </a:ext>
            </a:extLst>
          </a:blip>
          <a:stretch>
            <a:fillRect/>
          </a:stretch>
        </p:blipFill>
        <p:spPr>
          <a:xfrm>
            <a:off x="0" y="-21052"/>
            <a:ext cx="12192000" cy="2840108"/>
          </a:xfrm>
          <a:prstGeom prst="rect">
            <a:avLst/>
          </a:prstGeom>
        </p:spPr>
      </p:pic>
      <p:sp>
        <p:nvSpPr>
          <p:cNvPr id="2" name="Unvan 1"/>
          <p:cNvSpPr>
            <a:spLocks noGrp="1"/>
          </p:cNvSpPr>
          <p:nvPr>
            <p:ph type="ctrTitle"/>
          </p:nvPr>
        </p:nvSpPr>
        <p:spPr>
          <a:xfrm>
            <a:off x="1524000" y="2839832"/>
            <a:ext cx="9144000" cy="2214654"/>
          </a:xfrm>
        </p:spPr>
        <p:txBody>
          <a:bodyPr anchor="b">
            <a:normAutofit/>
          </a:bodyPr>
          <a:lstStyle>
            <a:lvl1pPr algn="ctr">
              <a:defRPr sz="4800"/>
            </a:lvl1pPr>
          </a:lstStyle>
          <a:p>
            <a:r>
              <a:rPr lang="tr-TR" dirty="0"/>
              <a:t>Asıl başlık stili için tıklatın</a:t>
            </a:r>
          </a:p>
        </p:txBody>
      </p:sp>
      <p:sp>
        <p:nvSpPr>
          <p:cNvPr id="3" name="Alt Başlık 2"/>
          <p:cNvSpPr>
            <a:spLocks noGrp="1"/>
          </p:cNvSpPr>
          <p:nvPr>
            <p:ph type="subTitle" idx="1"/>
          </p:nvPr>
        </p:nvSpPr>
        <p:spPr>
          <a:xfrm>
            <a:off x="1524000" y="5182873"/>
            <a:ext cx="9144000" cy="82788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grpSp>
        <p:nvGrpSpPr>
          <p:cNvPr id="7" name="Grup 6"/>
          <p:cNvGrpSpPr/>
          <p:nvPr userDrawn="1"/>
        </p:nvGrpSpPr>
        <p:grpSpPr>
          <a:xfrm>
            <a:off x="151781" y="23813"/>
            <a:ext cx="8081974" cy="3126737"/>
            <a:chOff x="0" y="347375"/>
            <a:chExt cx="8082167" cy="3127345"/>
          </a:xfrm>
        </p:grpSpPr>
        <p:grpSp>
          <p:nvGrpSpPr>
            <p:cNvPr id="8" name="Grup 7"/>
            <p:cNvGrpSpPr/>
            <p:nvPr userDrawn="1"/>
          </p:nvGrpSpPr>
          <p:grpSpPr>
            <a:xfrm>
              <a:off x="0" y="408617"/>
              <a:ext cx="8082167" cy="3066103"/>
              <a:chOff x="0" y="856378"/>
              <a:chExt cx="8470941" cy="3285993"/>
            </a:xfrm>
          </p:grpSpPr>
          <p:sp>
            <p:nvSpPr>
              <p:cNvPr id="11" name="Rectangle 12"/>
              <p:cNvSpPr>
                <a:spLocks noChangeArrowheads="1"/>
              </p:cNvSpPr>
              <p:nvPr userDrawn="1"/>
            </p:nvSpPr>
            <p:spPr bwMode="auto">
              <a:xfrm rot="16200000">
                <a:off x="8441714" y="1339324"/>
                <a:ext cx="6153" cy="52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a:p>
            </p:txBody>
          </p:sp>
          <p:sp>
            <p:nvSpPr>
              <p:cNvPr id="12" name="Прямоугольник 1"/>
              <p:cNvSpPr/>
              <p:nvPr userDrawn="1"/>
            </p:nvSpPr>
            <p:spPr>
              <a:xfrm>
                <a:off x="1404487" y="1785042"/>
                <a:ext cx="6963028" cy="1484714"/>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3"/>
              <p:cNvSpPr/>
              <p:nvPr userDrawn="1"/>
            </p:nvSpPr>
            <p:spPr>
              <a:xfrm rot="2700000">
                <a:off x="1034369" y="2941441"/>
                <a:ext cx="695885" cy="695885"/>
              </a:xfrm>
              <a:prstGeom prst="rect">
                <a:avLst/>
              </a:prstGeom>
              <a:solidFill>
                <a:srgbClr val="F8A90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75"/>
              <p:cNvSpPr/>
              <p:nvPr userDrawn="1"/>
            </p:nvSpPr>
            <p:spPr>
              <a:xfrm rot="2700000">
                <a:off x="522132" y="2429204"/>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76"/>
              <p:cNvSpPr/>
              <p:nvPr userDrawn="1"/>
            </p:nvSpPr>
            <p:spPr>
              <a:xfrm rot="2700000">
                <a:off x="10086" y="1908996"/>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77"/>
              <p:cNvSpPr/>
              <p:nvPr userDrawn="1"/>
            </p:nvSpPr>
            <p:spPr>
              <a:xfrm rot="2700000">
                <a:off x="655832" y="1048438"/>
                <a:ext cx="1451816" cy="1416004"/>
              </a:xfrm>
              <a:prstGeom prst="rect">
                <a:avLst/>
              </a:prstGeom>
              <a:solidFill>
                <a:srgbClr val="AAAAA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78"/>
              <p:cNvSpPr/>
              <p:nvPr userDrawn="1"/>
            </p:nvSpPr>
            <p:spPr>
              <a:xfrm rot="2700000">
                <a:off x="0" y="856378"/>
                <a:ext cx="695885" cy="695885"/>
              </a:xfrm>
              <a:prstGeom prst="rect">
                <a:avLst/>
              </a:prstGeom>
              <a:solidFill>
                <a:srgbClr val="C80D1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79"/>
              <p:cNvSpPr/>
              <p:nvPr userDrawn="1"/>
            </p:nvSpPr>
            <p:spPr>
              <a:xfrm rot="2700000">
                <a:off x="532218" y="3446486"/>
                <a:ext cx="695885" cy="695885"/>
              </a:xfrm>
              <a:prstGeom prst="rect">
                <a:avLst/>
              </a:prstGeom>
              <a:solidFill>
                <a:srgbClr val="EA506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Shape 1420"/>
              <p:cNvSpPr/>
              <p:nvPr userDrawn="1"/>
            </p:nvSpPr>
            <p:spPr bwMode="auto">
              <a:xfrm>
                <a:off x="1231147" y="1596434"/>
                <a:ext cx="361087" cy="345038"/>
              </a:xfrm>
              <a:custGeom>
                <a:avLst/>
                <a:gdLst/>
                <a:ahLst/>
                <a:cxnLst>
                  <a:cxn ang="0">
                    <a:pos x="wd2" y="hd2"/>
                  </a:cxn>
                  <a:cxn ang="5400000">
                    <a:pos x="wd2" y="hd2"/>
                  </a:cxn>
                  <a:cxn ang="10800000">
                    <a:pos x="wd2" y="hd2"/>
                  </a:cxn>
                  <a:cxn ang="16200000">
                    <a:pos x="wd2" y="hd2"/>
                  </a:cxn>
                </a:cxnLst>
                <a:rect l="0" t="0" r="r" b="b"/>
                <a:pathLst>
                  <a:path w="21600" h="21600" extrusionOk="0">
                    <a:moveTo>
                      <a:pt x="4277" y="7976"/>
                    </a:moveTo>
                    <a:cubicBezTo>
                      <a:pt x="3988" y="7976"/>
                      <a:pt x="3706" y="8031"/>
                      <a:pt x="3435" y="8149"/>
                    </a:cubicBezTo>
                    <a:cubicBezTo>
                      <a:pt x="3161" y="8266"/>
                      <a:pt x="2904" y="8428"/>
                      <a:pt x="2666" y="8628"/>
                    </a:cubicBezTo>
                    <a:cubicBezTo>
                      <a:pt x="2429" y="8830"/>
                      <a:pt x="2220" y="9071"/>
                      <a:pt x="2044" y="9344"/>
                    </a:cubicBezTo>
                    <a:cubicBezTo>
                      <a:pt x="1868" y="9621"/>
                      <a:pt x="1731" y="9926"/>
                      <a:pt x="1628" y="10252"/>
                    </a:cubicBezTo>
                    <a:lnTo>
                      <a:pt x="0" y="16271"/>
                    </a:lnTo>
                    <a:lnTo>
                      <a:pt x="0" y="1619"/>
                    </a:lnTo>
                    <a:cubicBezTo>
                      <a:pt x="0" y="1178"/>
                      <a:pt x="132" y="796"/>
                      <a:pt x="399" y="479"/>
                    </a:cubicBezTo>
                    <a:cubicBezTo>
                      <a:pt x="663" y="162"/>
                      <a:pt x="982" y="0"/>
                      <a:pt x="1349" y="0"/>
                    </a:cubicBezTo>
                    <a:lnTo>
                      <a:pt x="9460" y="0"/>
                    </a:lnTo>
                    <a:cubicBezTo>
                      <a:pt x="9824" y="0"/>
                      <a:pt x="10140" y="162"/>
                      <a:pt x="10407" y="479"/>
                    </a:cubicBezTo>
                    <a:cubicBezTo>
                      <a:pt x="10674" y="796"/>
                      <a:pt x="10806" y="1178"/>
                      <a:pt x="10806" y="1619"/>
                    </a:cubicBezTo>
                    <a:cubicBezTo>
                      <a:pt x="10806" y="2059"/>
                      <a:pt x="10938" y="2438"/>
                      <a:pt x="11198" y="2750"/>
                    </a:cubicBezTo>
                    <a:cubicBezTo>
                      <a:pt x="11460" y="3064"/>
                      <a:pt x="11773" y="3223"/>
                      <a:pt x="12143" y="3223"/>
                    </a:cubicBezTo>
                    <a:lnTo>
                      <a:pt x="17333" y="3223"/>
                    </a:lnTo>
                    <a:cubicBezTo>
                      <a:pt x="17700" y="3223"/>
                      <a:pt x="18016" y="3384"/>
                      <a:pt x="18278" y="3713"/>
                    </a:cubicBezTo>
                    <a:cubicBezTo>
                      <a:pt x="18540" y="4042"/>
                      <a:pt x="18670" y="4427"/>
                      <a:pt x="18670" y="4868"/>
                    </a:cubicBezTo>
                    <a:lnTo>
                      <a:pt x="18670" y="7976"/>
                    </a:lnTo>
                    <a:lnTo>
                      <a:pt x="4277" y="7976"/>
                    </a:lnTo>
                    <a:close/>
                    <a:moveTo>
                      <a:pt x="21600" y="10141"/>
                    </a:moveTo>
                    <a:lnTo>
                      <a:pt x="18552" y="20801"/>
                    </a:lnTo>
                    <a:cubicBezTo>
                      <a:pt x="18506" y="21015"/>
                      <a:pt x="18386" y="21203"/>
                      <a:pt x="18195" y="21362"/>
                    </a:cubicBezTo>
                    <a:cubicBezTo>
                      <a:pt x="18004" y="21521"/>
                      <a:pt x="17818" y="21600"/>
                      <a:pt x="17639" y="21600"/>
                    </a:cubicBezTo>
                    <a:lnTo>
                      <a:pt x="504" y="21600"/>
                    </a:lnTo>
                    <a:lnTo>
                      <a:pt x="3388" y="10913"/>
                    </a:lnTo>
                    <a:cubicBezTo>
                      <a:pt x="3435" y="10699"/>
                      <a:pt x="3552" y="10517"/>
                      <a:pt x="3746" y="10364"/>
                    </a:cubicBezTo>
                    <a:cubicBezTo>
                      <a:pt x="3937" y="10214"/>
                      <a:pt x="4120" y="10141"/>
                      <a:pt x="4301" y="10141"/>
                    </a:cubicBezTo>
                    <a:lnTo>
                      <a:pt x="21600" y="10141"/>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0" name="Shape 1458"/>
              <p:cNvSpPr/>
              <p:nvPr userDrawn="1"/>
            </p:nvSpPr>
            <p:spPr bwMode="auto">
              <a:xfrm>
                <a:off x="175278" y="2073390"/>
                <a:ext cx="365500" cy="357074"/>
              </a:xfrm>
              <a:custGeom>
                <a:avLst/>
                <a:gdLst/>
                <a:ahLst/>
                <a:cxnLst>
                  <a:cxn ang="0">
                    <a:pos x="wd2" y="hd2"/>
                  </a:cxn>
                  <a:cxn ang="5400000">
                    <a:pos x="wd2" y="hd2"/>
                  </a:cxn>
                  <a:cxn ang="10800000">
                    <a:pos x="wd2" y="hd2"/>
                  </a:cxn>
                  <a:cxn ang="16200000">
                    <a:pos x="wd2" y="hd2"/>
                  </a:cxn>
                </a:cxnLst>
                <a:rect l="0" t="0" r="r" b="b"/>
                <a:pathLst>
                  <a:path w="21600" h="21600" extrusionOk="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2"/>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8"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7"/>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1"/>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4"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1"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29"/>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29"/>
                      <a:pt x="8200" y="12774"/>
                      <a:pt x="8494" y="13070"/>
                    </a:cubicBezTo>
                    <a:cubicBezTo>
                      <a:pt x="8786" y="13370"/>
                      <a:pt x="9135" y="13607"/>
                      <a:pt x="9537" y="13779"/>
                    </a:cubicBezTo>
                    <a:cubicBezTo>
                      <a:pt x="9939" y="13957"/>
                      <a:pt x="10361" y="14044"/>
                      <a:pt x="10806" y="14044"/>
                    </a:cubicBezTo>
                  </a:path>
                </a:pathLst>
              </a:custGeom>
              <a:solidFill>
                <a:schemeClr val="bg1"/>
              </a:solidFill>
              <a:ln w="12700" cap="flat">
                <a:noFill/>
                <a:miter lim="400000"/>
              </a:ln>
              <a:effectLst/>
            </p:spPr>
            <p:txBody>
              <a:bodyPr lIns="28575" tIns="28575" rIns="28575" bIns="28575" anchor="ctr"/>
              <a:lstStyle/>
              <a:p>
                <a:endParaRPr lang="tr-TR"/>
              </a:p>
            </p:txBody>
          </p:sp>
          <p:sp>
            <p:nvSpPr>
              <p:cNvPr id="21" name="Shape 1486"/>
              <p:cNvSpPr/>
              <p:nvPr userDrawn="1"/>
            </p:nvSpPr>
            <p:spPr bwMode="auto">
              <a:xfrm>
                <a:off x="721711" y="2626985"/>
                <a:ext cx="308929" cy="353063"/>
              </a:xfrm>
              <a:custGeom>
                <a:avLst/>
                <a:gdLst/>
                <a:ahLst/>
                <a:cxnLst>
                  <a:cxn ang="0">
                    <a:pos x="wd2" y="hd2"/>
                  </a:cxn>
                  <a:cxn ang="5400000">
                    <a:pos x="wd2" y="hd2"/>
                  </a:cxn>
                  <a:cxn ang="10800000">
                    <a:pos x="wd2" y="hd2"/>
                  </a:cxn>
                  <a:cxn ang="16200000">
                    <a:pos x="wd2" y="hd2"/>
                  </a:cxn>
                </a:cxnLst>
                <a:rect l="0" t="0" r="r" b="b"/>
                <a:pathLst>
                  <a:path w="21600" h="21600" extrusionOk="0">
                    <a:moveTo>
                      <a:pt x="536" y="6464"/>
                    </a:moveTo>
                    <a:cubicBezTo>
                      <a:pt x="386" y="6464"/>
                      <a:pt x="262" y="6412"/>
                      <a:pt x="155" y="6306"/>
                    </a:cubicBezTo>
                    <a:cubicBezTo>
                      <a:pt x="49" y="6202"/>
                      <a:pt x="0" y="6075"/>
                      <a:pt x="0" y="5925"/>
                    </a:cubicBezTo>
                    <a:lnTo>
                      <a:pt x="0" y="538"/>
                    </a:lnTo>
                    <a:cubicBezTo>
                      <a:pt x="0" y="389"/>
                      <a:pt x="49" y="265"/>
                      <a:pt x="155" y="158"/>
                    </a:cubicBezTo>
                    <a:cubicBezTo>
                      <a:pt x="262" y="52"/>
                      <a:pt x="386" y="0"/>
                      <a:pt x="536" y="0"/>
                    </a:cubicBezTo>
                    <a:lnTo>
                      <a:pt x="5925" y="0"/>
                    </a:lnTo>
                    <a:cubicBezTo>
                      <a:pt x="6072" y="0"/>
                      <a:pt x="6202" y="52"/>
                      <a:pt x="6320" y="158"/>
                    </a:cubicBezTo>
                    <a:cubicBezTo>
                      <a:pt x="6432" y="265"/>
                      <a:pt x="6487" y="389"/>
                      <a:pt x="6487" y="538"/>
                    </a:cubicBezTo>
                    <a:lnTo>
                      <a:pt x="6487" y="5925"/>
                    </a:lnTo>
                    <a:cubicBezTo>
                      <a:pt x="6487" y="6075"/>
                      <a:pt x="6432" y="6202"/>
                      <a:pt x="6320" y="6306"/>
                    </a:cubicBezTo>
                    <a:cubicBezTo>
                      <a:pt x="6202" y="6412"/>
                      <a:pt x="6072" y="6464"/>
                      <a:pt x="5925" y="6464"/>
                    </a:cubicBezTo>
                    <a:lnTo>
                      <a:pt x="536" y="6464"/>
                    </a:lnTo>
                    <a:close/>
                    <a:moveTo>
                      <a:pt x="21059" y="8105"/>
                    </a:moveTo>
                    <a:cubicBezTo>
                      <a:pt x="21206" y="8105"/>
                      <a:pt x="21335" y="8157"/>
                      <a:pt x="21439" y="8258"/>
                    </a:cubicBezTo>
                    <a:cubicBezTo>
                      <a:pt x="21542" y="8358"/>
                      <a:pt x="21600" y="8488"/>
                      <a:pt x="21600" y="8643"/>
                    </a:cubicBezTo>
                    <a:lnTo>
                      <a:pt x="21600" y="12614"/>
                    </a:lnTo>
                    <a:cubicBezTo>
                      <a:pt x="21600" y="13855"/>
                      <a:pt x="21315" y="15021"/>
                      <a:pt x="20751" y="16115"/>
                    </a:cubicBezTo>
                    <a:cubicBezTo>
                      <a:pt x="20183" y="17209"/>
                      <a:pt x="19412" y="18159"/>
                      <a:pt x="18433" y="18968"/>
                    </a:cubicBezTo>
                    <a:cubicBezTo>
                      <a:pt x="17454" y="19775"/>
                      <a:pt x="16314" y="20417"/>
                      <a:pt x="15001" y="20892"/>
                    </a:cubicBezTo>
                    <a:cubicBezTo>
                      <a:pt x="13691" y="21364"/>
                      <a:pt x="12291" y="21600"/>
                      <a:pt x="10803" y="21600"/>
                    </a:cubicBezTo>
                    <a:cubicBezTo>
                      <a:pt x="9297" y="21600"/>
                      <a:pt x="7892" y="21364"/>
                      <a:pt x="6588" y="20892"/>
                    </a:cubicBezTo>
                    <a:cubicBezTo>
                      <a:pt x="5283" y="20417"/>
                      <a:pt x="4140" y="19775"/>
                      <a:pt x="3161" y="18968"/>
                    </a:cubicBezTo>
                    <a:cubicBezTo>
                      <a:pt x="2182" y="18159"/>
                      <a:pt x="1411" y="17212"/>
                      <a:pt x="844" y="16121"/>
                    </a:cubicBezTo>
                    <a:cubicBezTo>
                      <a:pt x="279" y="15032"/>
                      <a:pt x="0" y="13866"/>
                      <a:pt x="0" y="12614"/>
                    </a:cubicBezTo>
                    <a:lnTo>
                      <a:pt x="0" y="8643"/>
                    </a:lnTo>
                    <a:cubicBezTo>
                      <a:pt x="0" y="8496"/>
                      <a:pt x="49" y="8370"/>
                      <a:pt x="155" y="8263"/>
                    </a:cubicBezTo>
                    <a:cubicBezTo>
                      <a:pt x="262" y="8160"/>
                      <a:pt x="386" y="8105"/>
                      <a:pt x="536" y="8105"/>
                    </a:cubicBezTo>
                    <a:lnTo>
                      <a:pt x="5925" y="8105"/>
                    </a:lnTo>
                    <a:cubicBezTo>
                      <a:pt x="6072" y="8105"/>
                      <a:pt x="6202" y="8157"/>
                      <a:pt x="6320" y="8257"/>
                    </a:cubicBezTo>
                    <a:cubicBezTo>
                      <a:pt x="6432" y="8358"/>
                      <a:pt x="6487" y="8488"/>
                      <a:pt x="6487" y="8643"/>
                    </a:cubicBezTo>
                    <a:lnTo>
                      <a:pt x="6487" y="12614"/>
                    </a:lnTo>
                    <a:cubicBezTo>
                      <a:pt x="6487" y="12881"/>
                      <a:pt x="6596" y="13155"/>
                      <a:pt x="6801" y="13440"/>
                    </a:cubicBezTo>
                    <a:cubicBezTo>
                      <a:pt x="7005" y="13725"/>
                      <a:pt x="7299" y="13993"/>
                      <a:pt x="7676" y="14246"/>
                    </a:cubicBezTo>
                    <a:cubicBezTo>
                      <a:pt x="8050" y="14500"/>
                      <a:pt x="8505" y="14704"/>
                      <a:pt x="9032" y="14865"/>
                    </a:cubicBezTo>
                    <a:cubicBezTo>
                      <a:pt x="9562" y="15029"/>
                      <a:pt x="10152" y="15107"/>
                      <a:pt x="10803" y="15107"/>
                    </a:cubicBezTo>
                    <a:cubicBezTo>
                      <a:pt x="11448" y="15107"/>
                      <a:pt x="12038" y="15029"/>
                      <a:pt x="12577" y="14865"/>
                    </a:cubicBezTo>
                    <a:cubicBezTo>
                      <a:pt x="13112" y="14704"/>
                      <a:pt x="13567" y="14500"/>
                      <a:pt x="13944" y="14246"/>
                    </a:cubicBezTo>
                    <a:cubicBezTo>
                      <a:pt x="14321" y="13993"/>
                      <a:pt x="14615" y="13722"/>
                      <a:pt x="14822" y="13440"/>
                    </a:cubicBezTo>
                    <a:cubicBezTo>
                      <a:pt x="15030" y="13155"/>
                      <a:pt x="15130" y="12881"/>
                      <a:pt x="15130" y="12614"/>
                    </a:cubicBezTo>
                    <a:lnTo>
                      <a:pt x="15130" y="8643"/>
                    </a:lnTo>
                    <a:cubicBezTo>
                      <a:pt x="15130" y="8286"/>
                      <a:pt x="15312" y="8105"/>
                      <a:pt x="15672" y="8105"/>
                    </a:cubicBezTo>
                    <a:lnTo>
                      <a:pt x="21059" y="8105"/>
                    </a:lnTo>
                    <a:close/>
                    <a:moveTo>
                      <a:pt x="21059" y="3"/>
                    </a:moveTo>
                    <a:cubicBezTo>
                      <a:pt x="21206" y="3"/>
                      <a:pt x="21335" y="55"/>
                      <a:pt x="21439" y="161"/>
                    </a:cubicBezTo>
                    <a:cubicBezTo>
                      <a:pt x="21542" y="268"/>
                      <a:pt x="21600" y="392"/>
                      <a:pt x="21600" y="541"/>
                    </a:cubicBezTo>
                    <a:lnTo>
                      <a:pt x="21600" y="5928"/>
                    </a:lnTo>
                    <a:cubicBezTo>
                      <a:pt x="21600" y="6078"/>
                      <a:pt x="21542" y="6205"/>
                      <a:pt x="21439" y="6308"/>
                    </a:cubicBezTo>
                    <a:cubicBezTo>
                      <a:pt x="21335" y="6415"/>
                      <a:pt x="21206" y="6467"/>
                      <a:pt x="21059" y="6467"/>
                    </a:cubicBezTo>
                    <a:lnTo>
                      <a:pt x="15672" y="6467"/>
                    </a:lnTo>
                    <a:cubicBezTo>
                      <a:pt x="15312" y="6467"/>
                      <a:pt x="15130" y="6288"/>
                      <a:pt x="15130" y="5928"/>
                    </a:cubicBezTo>
                    <a:lnTo>
                      <a:pt x="15130" y="541"/>
                    </a:lnTo>
                    <a:cubicBezTo>
                      <a:pt x="15130" y="392"/>
                      <a:pt x="15182" y="268"/>
                      <a:pt x="15283" y="161"/>
                    </a:cubicBezTo>
                    <a:cubicBezTo>
                      <a:pt x="15384" y="55"/>
                      <a:pt x="15513" y="3"/>
                      <a:pt x="15672" y="3"/>
                    </a:cubicBezTo>
                    <a:lnTo>
                      <a:pt x="21059" y="3"/>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2" name="Shape 1492"/>
              <p:cNvSpPr/>
              <p:nvPr userDrawn="1"/>
            </p:nvSpPr>
            <p:spPr bwMode="auto">
              <a:xfrm>
                <a:off x="709702" y="3619143"/>
                <a:ext cx="361087" cy="345038"/>
              </a:xfrm>
              <a:custGeom>
                <a:avLst/>
                <a:gdLst/>
                <a:ahLst/>
                <a:cxnLst>
                  <a:cxn ang="0">
                    <a:pos x="wd2" y="hd2"/>
                  </a:cxn>
                  <a:cxn ang="5400000">
                    <a:pos x="wd2" y="hd2"/>
                  </a:cxn>
                  <a:cxn ang="10800000">
                    <a:pos x="wd2" y="hd2"/>
                  </a:cxn>
                  <a:cxn ang="16200000">
                    <a:pos x="wd2" y="hd2"/>
                  </a:cxn>
                </a:cxnLst>
                <a:rect l="0" t="0" r="r" b="b"/>
                <a:pathLst>
                  <a:path w="21591" h="21498" extrusionOk="0">
                    <a:moveTo>
                      <a:pt x="14059" y="6524"/>
                    </a:moveTo>
                    <a:cubicBezTo>
                      <a:pt x="13646" y="6524"/>
                      <a:pt x="13257" y="6670"/>
                      <a:pt x="12887" y="6962"/>
                    </a:cubicBezTo>
                    <a:cubicBezTo>
                      <a:pt x="12520" y="7257"/>
                      <a:pt x="12156" y="7651"/>
                      <a:pt x="11798" y="8139"/>
                    </a:cubicBezTo>
                    <a:cubicBezTo>
                      <a:pt x="11441" y="8626"/>
                      <a:pt x="11081" y="9184"/>
                      <a:pt x="10727" y="9814"/>
                    </a:cubicBezTo>
                    <a:cubicBezTo>
                      <a:pt x="10372" y="10445"/>
                      <a:pt x="10017" y="11093"/>
                      <a:pt x="9665" y="11765"/>
                    </a:cubicBezTo>
                    <a:cubicBezTo>
                      <a:pt x="9234" y="12585"/>
                      <a:pt x="8794" y="13394"/>
                      <a:pt x="8336" y="14196"/>
                    </a:cubicBezTo>
                    <a:cubicBezTo>
                      <a:pt x="7876" y="14996"/>
                      <a:pt x="7384" y="15717"/>
                      <a:pt x="6858" y="16357"/>
                    </a:cubicBezTo>
                    <a:cubicBezTo>
                      <a:pt x="6330" y="16996"/>
                      <a:pt x="5752" y="17510"/>
                      <a:pt x="5119" y="17898"/>
                    </a:cubicBezTo>
                    <a:cubicBezTo>
                      <a:pt x="4485" y="18289"/>
                      <a:pt x="3788" y="18488"/>
                      <a:pt x="3022" y="18488"/>
                    </a:cubicBezTo>
                    <a:lnTo>
                      <a:pt x="458" y="18488"/>
                    </a:lnTo>
                    <a:cubicBezTo>
                      <a:pt x="333" y="18488"/>
                      <a:pt x="225" y="18432"/>
                      <a:pt x="135" y="18324"/>
                    </a:cubicBezTo>
                    <a:cubicBezTo>
                      <a:pt x="44" y="18219"/>
                      <a:pt x="0" y="18091"/>
                      <a:pt x="0" y="17942"/>
                    </a:cubicBezTo>
                    <a:lnTo>
                      <a:pt x="0" y="15790"/>
                    </a:lnTo>
                    <a:cubicBezTo>
                      <a:pt x="0" y="15638"/>
                      <a:pt x="44" y="15513"/>
                      <a:pt x="135" y="15411"/>
                    </a:cubicBezTo>
                    <a:cubicBezTo>
                      <a:pt x="225" y="15311"/>
                      <a:pt x="333" y="15256"/>
                      <a:pt x="458" y="15256"/>
                    </a:cubicBezTo>
                    <a:lnTo>
                      <a:pt x="3022" y="15256"/>
                    </a:lnTo>
                    <a:cubicBezTo>
                      <a:pt x="3421" y="15256"/>
                      <a:pt x="3810" y="15113"/>
                      <a:pt x="4189" y="14824"/>
                    </a:cubicBezTo>
                    <a:cubicBezTo>
                      <a:pt x="4568" y="14538"/>
                      <a:pt x="4933" y="14150"/>
                      <a:pt x="5285" y="13665"/>
                    </a:cubicBezTo>
                    <a:cubicBezTo>
                      <a:pt x="5637" y="13180"/>
                      <a:pt x="5985" y="12623"/>
                      <a:pt x="6340" y="11995"/>
                    </a:cubicBezTo>
                    <a:cubicBezTo>
                      <a:pt x="6692" y="11367"/>
                      <a:pt x="7042" y="10716"/>
                      <a:pt x="7394" y="10045"/>
                    </a:cubicBezTo>
                    <a:cubicBezTo>
                      <a:pt x="7822" y="9225"/>
                      <a:pt x="8270" y="8407"/>
                      <a:pt x="8735" y="7599"/>
                    </a:cubicBezTo>
                    <a:cubicBezTo>
                      <a:pt x="9200" y="6790"/>
                      <a:pt x="9696" y="6063"/>
                      <a:pt x="10223" y="5421"/>
                    </a:cubicBezTo>
                    <a:cubicBezTo>
                      <a:pt x="10749" y="4776"/>
                      <a:pt x="11324" y="4262"/>
                      <a:pt x="11950" y="3876"/>
                    </a:cubicBezTo>
                    <a:cubicBezTo>
                      <a:pt x="12574" y="3488"/>
                      <a:pt x="13276" y="3293"/>
                      <a:pt x="14057" y="3293"/>
                    </a:cubicBezTo>
                    <a:lnTo>
                      <a:pt x="16435" y="3293"/>
                    </a:lnTo>
                    <a:lnTo>
                      <a:pt x="16435" y="712"/>
                    </a:lnTo>
                    <a:cubicBezTo>
                      <a:pt x="16435" y="329"/>
                      <a:pt x="16530" y="102"/>
                      <a:pt x="16721" y="23"/>
                    </a:cubicBezTo>
                    <a:cubicBezTo>
                      <a:pt x="16914" y="-50"/>
                      <a:pt x="17147" y="49"/>
                      <a:pt x="17418" y="318"/>
                    </a:cubicBezTo>
                    <a:lnTo>
                      <a:pt x="21331" y="4203"/>
                    </a:lnTo>
                    <a:cubicBezTo>
                      <a:pt x="21512" y="4373"/>
                      <a:pt x="21598" y="4583"/>
                      <a:pt x="21588" y="4834"/>
                    </a:cubicBezTo>
                    <a:cubicBezTo>
                      <a:pt x="21588" y="5103"/>
                      <a:pt x="21502" y="5322"/>
                      <a:pt x="21331" y="5488"/>
                    </a:cubicBezTo>
                    <a:lnTo>
                      <a:pt x="17418" y="9362"/>
                    </a:lnTo>
                    <a:cubicBezTo>
                      <a:pt x="17147" y="9630"/>
                      <a:pt x="16914" y="9727"/>
                      <a:pt x="16721" y="9645"/>
                    </a:cubicBezTo>
                    <a:cubicBezTo>
                      <a:pt x="16530" y="9569"/>
                      <a:pt x="16435" y="9338"/>
                      <a:pt x="16435" y="8956"/>
                    </a:cubicBezTo>
                    <a:lnTo>
                      <a:pt x="16435" y="6524"/>
                    </a:lnTo>
                    <a:lnTo>
                      <a:pt x="14059" y="6524"/>
                    </a:lnTo>
                    <a:close/>
                    <a:moveTo>
                      <a:pt x="462" y="6495"/>
                    </a:moveTo>
                    <a:cubicBezTo>
                      <a:pt x="338" y="6495"/>
                      <a:pt x="230" y="6449"/>
                      <a:pt x="139" y="6349"/>
                    </a:cubicBezTo>
                    <a:cubicBezTo>
                      <a:pt x="49" y="6250"/>
                      <a:pt x="5" y="6127"/>
                      <a:pt x="5" y="5978"/>
                    </a:cubicBezTo>
                    <a:lnTo>
                      <a:pt x="5" y="3824"/>
                    </a:lnTo>
                    <a:cubicBezTo>
                      <a:pt x="5" y="3462"/>
                      <a:pt x="157" y="3287"/>
                      <a:pt x="462" y="3293"/>
                    </a:cubicBezTo>
                    <a:lnTo>
                      <a:pt x="3027" y="3293"/>
                    </a:lnTo>
                    <a:cubicBezTo>
                      <a:pt x="3560" y="3293"/>
                      <a:pt x="4054" y="3389"/>
                      <a:pt x="4514" y="3573"/>
                    </a:cubicBezTo>
                    <a:cubicBezTo>
                      <a:pt x="4974" y="3763"/>
                      <a:pt x="5410" y="4022"/>
                      <a:pt x="5821" y="4358"/>
                    </a:cubicBezTo>
                    <a:cubicBezTo>
                      <a:pt x="6229" y="4691"/>
                      <a:pt x="6609" y="5085"/>
                      <a:pt x="6963" y="5532"/>
                    </a:cubicBezTo>
                    <a:cubicBezTo>
                      <a:pt x="7318" y="5979"/>
                      <a:pt x="7656" y="6463"/>
                      <a:pt x="7994" y="6983"/>
                    </a:cubicBezTo>
                    <a:cubicBezTo>
                      <a:pt x="7519" y="7824"/>
                      <a:pt x="7059" y="8653"/>
                      <a:pt x="6621" y="9473"/>
                    </a:cubicBezTo>
                    <a:cubicBezTo>
                      <a:pt x="6589" y="9549"/>
                      <a:pt x="6557" y="9610"/>
                      <a:pt x="6516" y="9668"/>
                    </a:cubicBezTo>
                    <a:cubicBezTo>
                      <a:pt x="6477" y="9727"/>
                      <a:pt x="6442" y="9794"/>
                      <a:pt x="6410" y="9876"/>
                    </a:cubicBezTo>
                    <a:cubicBezTo>
                      <a:pt x="5862" y="8927"/>
                      <a:pt x="5319" y="8127"/>
                      <a:pt x="4776" y="7473"/>
                    </a:cubicBezTo>
                    <a:cubicBezTo>
                      <a:pt x="4233" y="6822"/>
                      <a:pt x="3651" y="6495"/>
                      <a:pt x="3024" y="6495"/>
                    </a:cubicBezTo>
                    <a:lnTo>
                      <a:pt x="462" y="6495"/>
                    </a:lnTo>
                    <a:close/>
                    <a:moveTo>
                      <a:pt x="21333" y="15997"/>
                    </a:moveTo>
                    <a:cubicBezTo>
                      <a:pt x="21514" y="16167"/>
                      <a:pt x="21600" y="16386"/>
                      <a:pt x="21590" y="16657"/>
                    </a:cubicBezTo>
                    <a:cubicBezTo>
                      <a:pt x="21590" y="16908"/>
                      <a:pt x="21505" y="17116"/>
                      <a:pt x="21333" y="17285"/>
                    </a:cubicBezTo>
                    <a:lnTo>
                      <a:pt x="17421" y="21182"/>
                    </a:lnTo>
                    <a:cubicBezTo>
                      <a:pt x="17149" y="21454"/>
                      <a:pt x="16917" y="21550"/>
                      <a:pt x="16724" y="21471"/>
                    </a:cubicBezTo>
                    <a:cubicBezTo>
                      <a:pt x="16533" y="21392"/>
                      <a:pt x="16437" y="21162"/>
                      <a:pt x="16437" y="20779"/>
                    </a:cubicBezTo>
                    <a:lnTo>
                      <a:pt x="16437" y="18432"/>
                    </a:lnTo>
                    <a:lnTo>
                      <a:pt x="14059" y="18432"/>
                    </a:lnTo>
                    <a:cubicBezTo>
                      <a:pt x="13528" y="18432"/>
                      <a:pt x="13031" y="18336"/>
                      <a:pt x="12574" y="18143"/>
                    </a:cubicBezTo>
                    <a:cubicBezTo>
                      <a:pt x="12114" y="17953"/>
                      <a:pt x="11681" y="17691"/>
                      <a:pt x="11280" y="17355"/>
                    </a:cubicBezTo>
                    <a:cubicBezTo>
                      <a:pt x="10878" y="17019"/>
                      <a:pt x="10497" y="16628"/>
                      <a:pt x="10137" y="16181"/>
                    </a:cubicBezTo>
                    <a:cubicBezTo>
                      <a:pt x="9780" y="15732"/>
                      <a:pt x="9440" y="15253"/>
                      <a:pt x="9119" y="14739"/>
                    </a:cubicBezTo>
                    <a:cubicBezTo>
                      <a:pt x="9344" y="14360"/>
                      <a:pt x="9567" y="13963"/>
                      <a:pt x="9780" y="13551"/>
                    </a:cubicBezTo>
                    <a:cubicBezTo>
                      <a:pt x="9995" y="13142"/>
                      <a:pt x="10218" y="12740"/>
                      <a:pt x="10443" y="12337"/>
                    </a:cubicBezTo>
                    <a:cubicBezTo>
                      <a:pt x="10475" y="12246"/>
                      <a:pt x="10514" y="12165"/>
                      <a:pt x="10560" y="12091"/>
                    </a:cubicBezTo>
                    <a:cubicBezTo>
                      <a:pt x="10609" y="12024"/>
                      <a:pt x="10646" y="11940"/>
                      <a:pt x="10680" y="11846"/>
                    </a:cubicBezTo>
                    <a:cubicBezTo>
                      <a:pt x="11226" y="12798"/>
                      <a:pt x="11769" y="13592"/>
                      <a:pt x="12315" y="14231"/>
                    </a:cubicBezTo>
                    <a:cubicBezTo>
                      <a:pt x="12855" y="14868"/>
                      <a:pt x="13440" y="15189"/>
                      <a:pt x="14064" y="15189"/>
                    </a:cubicBezTo>
                    <a:lnTo>
                      <a:pt x="16442" y="15189"/>
                    </a:lnTo>
                    <a:lnTo>
                      <a:pt x="16442" y="12532"/>
                    </a:lnTo>
                    <a:cubicBezTo>
                      <a:pt x="16442" y="12153"/>
                      <a:pt x="16538" y="11922"/>
                      <a:pt x="16728" y="11846"/>
                    </a:cubicBezTo>
                    <a:cubicBezTo>
                      <a:pt x="16922" y="11773"/>
                      <a:pt x="17154" y="11867"/>
                      <a:pt x="17426" y="12126"/>
                    </a:cubicBezTo>
                    <a:lnTo>
                      <a:pt x="21333" y="15997"/>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3" name="Прямоугольник 88"/>
              <p:cNvSpPr/>
              <p:nvPr userDrawn="1"/>
            </p:nvSpPr>
            <p:spPr>
              <a:xfrm>
                <a:off x="2439606" y="2017291"/>
                <a:ext cx="5461172" cy="861172"/>
              </a:xfrm>
              <a:prstGeom prst="rect">
                <a:avLst/>
              </a:prstGeom>
            </p:spPr>
            <p:txBody>
              <a:bodyPr wrap="square">
                <a:noAutofit/>
              </a:bodyPr>
              <a:lstStyle/>
              <a:p>
                <a:pPr algn="just">
                  <a:spcAft>
                    <a:spcPts val="0"/>
                  </a:spcAft>
                </a:pPr>
                <a:r>
                  <a:rPr lang="en-US" sz="2000" b="1" dirty="0">
                    <a:solidFill>
                      <a:srgbClr val="FFFFFF"/>
                    </a:solidFill>
                    <a:effectLst/>
                    <a:latin typeface="+mn-lt"/>
                    <a:ea typeface="Times New Roman" panose="02020603050405020304" pitchFamily="18" charset="0"/>
                  </a:rPr>
                  <a:t>ANKARA ÜNİVERSİTESİ </a:t>
                </a:r>
                <a:endParaRPr lang="tr-TR" sz="2000" dirty="0">
                  <a:effectLst/>
                  <a:latin typeface="+mn-lt"/>
                  <a:ea typeface="Times New Roman" panose="02020603050405020304" pitchFamily="18" charset="0"/>
                </a:endParaRPr>
              </a:p>
              <a:p>
                <a:pPr algn="just">
                  <a:spcAft>
                    <a:spcPts val="0"/>
                  </a:spcAft>
                </a:pPr>
                <a:r>
                  <a:rPr lang="en-US" sz="2000" b="1" dirty="0">
                    <a:solidFill>
                      <a:srgbClr val="FFFFFF"/>
                    </a:solidFill>
                    <a:effectLst/>
                    <a:latin typeface="+mn-lt"/>
                    <a:ea typeface="Times New Roman" panose="02020603050405020304" pitchFamily="18" charset="0"/>
                  </a:rPr>
                  <a:t>ORTAK DERSLER BÖLÜM BAŞKANLIĞI</a:t>
                </a:r>
                <a:endParaRPr lang="tr-TR" sz="2000" dirty="0">
                  <a:effectLst/>
                  <a:latin typeface="+mn-lt"/>
                  <a:ea typeface="Times New Roman" panose="02020603050405020304" pitchFamily="18" charset="0"/>
                </a:endParaRPr>
              </a:p>
            </p:txBody>
          </p:sp>
        </p:grpSp>
        <p:sp>
          <p:nvSpPr>
            <p:cNvPr id="9" name="Metin Kutusu 31"/>
            <p:cNvSpPr txBox="1"/>
            <p:nvPr userDrawn="1"/>
          </p:nvSpPr>
          <p:spPr>
            <a:xfrm>
              <a:off x="95250" y="347375"/>
              <a:ext cx="540000" cy="684000"/>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tr-TR" sz="3600" b="1">
                  <a:ln w="9525" cap="rnd" cmpd="sng" algn="ctr">
                    <a:solidFill>
                      <a:srgbClr val="FFFFFF"/>
                    </a:solidFill>
                    <a:prstDash val="solid"/>
                    <a:beve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899370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867239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067396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2089243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99DC0B09-C194-4317-A071-144CAF089B48}" type="datetimeFigureOut">
              <a:rPr lang="tr-TR" smtClean="0"/>
              <a:t>16.04.2025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36305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99DC0B09-C194-4317-A071-144CAF089B48}" type="datetimeFigureOut">
              <a:rPr lang="tr-TR" smtClean="0"/>
              <a:t>16.04.2025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57149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DC0B09-C194-4317-A071-144CAF089B48}" type="datetimeFigureOut">
              <a:rPr lang="tr-TR" smtClean="0"/>
              <a:t>16.04.2025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60875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405047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41626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62728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75125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2581373" y="-49030"/>
            <a:ext cx="8772427" cy="1325563"/>
          </a:xfrm>
          <a:prstGeom prst="rect">
            <a:avLst/>
          </a:prstGeom>
        </p:spPr>
        <p:txBody>
          <a:bodyPr vert="horz" lIns="91440" tIns="45720" rIns="91440" bIns="45720" rtlCol="0" anchor="ctr">
            <a:normAutofit/>
          </a:bodyPr>
          <a:lstStyle/>
          <a:p>
            <a:r>
              <a:rPr lang="tr-TR" dirty="0"/>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C0B09-C194-4317-A071-144CAF089B48}" type="datetimeFigureOut">
              <a:rPr lang="tr-TR" smtClean="0"/>
              <a:t>16.04.2025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DAFA5-30B9-4F24-A34A-484B4F8B7274}" type="slidenum">
              <a:rPr lang="tr-TR" smtClean="0"/>
              <a:t>‹#›</a:t>
            </a:fld>
            <a:endParaRPr lang="tr-TR"/>
          </a:p>
        </p:txBody>
      </p:sp>
      <p:grpSp>
        <p:nvGrpSpPr>
          <p:cNvPr id="7" name="Grup 6"/>
          <p:cNvGrpSpPr/>
          <p:nvPr userDrawn="1"/>
        </p:nvGrpSpPr>
        <p:grpSpPr>
          <a:xfrm>
            <a:off x="838199" y="230189"/>
            <a:ext cx="10515601" cy="1371758"/>
            <a:chOff x="0" y="0"/>
            <a:chExt cx="6217484" cy="574292"/>
          </a:xfrm>
        </p:grpSpPr>
        <p:grpSp>
          <p:nvGrpSpPr>
            <p:cNvPr id="8" name="Grup 7"/>
            <p:cNvGrpSpPr/>
            <p:nvPr userDrawn="1"/>
          </p:nvGrpSpPr>
          <p:grpSpPr>
            <a:xfrm>
              <a:off x="0" y="0"/>
              <a:ext cx="997181" cy="574292"/>
              <a:chOff x="0" y="0"/>
              <a:chExt cx="997181" cy="574292"/>
            </a:xfrm>
          </p:grpSpPr>
          <p:sp>
            <p:nvSpPr>
              <p:cNvPr id="11" name="Прямоугольник 1"/>
              <p:cNvSpPr/>
              <p:nvPr userDrawn="1"/>
            </p:nvSpPr>
            <p:spPr>
              <a:xfrm>
                <a:off x="817181" y="0"/>
                <a:ext cx="180000" cy="180000"/>
              </a:xfrm>
              <a:prstGeom prst="rect">
                <a:avLst/>
              </a:prstGeom>
              <a:solidFill>
                <a:srgbClr val="F561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2" name="Прямоугольник 7"/>
              <p:cNvSpPr/>
              <p:nvPr userDrawn="1"/>
            </p:nvSpPr>
            <p:spPr>
              <a:xfrm>
                <a:off x="603688" y="0"/>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8"/>
              <p:cNvSpPr/>
              <p:nvPr userDrawn="1"/>
            </p:nvSpPr>
            <p:spPr>
              <a:xfrm>
                <a:off x="390194" y="0"/>
                <a:ext cx="180000" cy="180000"/>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21"/>
              <p:cNvSpPr/>
              <p:nvPr userDrawn="1"/>
            </p:nvSpPr>
            <p:spPr>
              <a:xfrm>
                <a:off x="603687" y="189743"/>
                <a:ext cx="180000" cy="18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22"/>
              <p:cNvSpPr/>
              <p:nvPr userDrawn="1"/>
            </p:nvSpPr>
            <p:spPr>
              <a:xfrm>
                <a:off x="391844" y="189743"/>
                <a:ext cx="180000" cy="180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23"/>
              <p:cNvSpPr/>
              <p:nvPr userDrawn="1"/>
            </p:nvSpPr>
            <p:spPr>
              <a:xfrm>
                <a:off x="180000" y="189743"/>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24"/>
              <p:cNvSpPr/>
              <p:nvPr userDrawn="1"/>
            </p:nvSpPr>
            <p:spPr>
              <a:xfrm>
                <a:off x="192116" y="394292"/>
                <a:ext cx="180000" cy="18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26"/>
              <p:cNvSpPr/>
              <p:nvPr userDrawn="1"/>
            </p:nvSpPr>
            <p:spPr>
              <a:xfrm>
                <a:off x="0" y="394292"/>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Прямоугольник 28"/>
              <p:cNvSpPr/>
              <p:nvPr userDrawn="1"/>
            </p:nvSpPr>
            <p:spPr>
              <a:xfrm>
                <a:off x="386894" y="394292"/>
                <a:ext cx="180000" cy="180000"/>
              </a:xfrm>
              <a:prstGeom prst="rect">
                <a:avLst/>
              </a:prstGeom>
              <a:solidFill>
                <a:srgbClr val="A50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grpSp>
        <p:cxnSp>
          <p:nvCxnSpPr>
            <p:cNvPr id="9" name="Düz Bağlayıcı 8"/>
            <p:cNvCxnSpPr/>
            <p:nvPr userDrawn="1"/>
          </p:nvCxnSpPr>
          <p:spPr>
            <a:xfrm>
              <a:off x="885797" y="428437"/>
              <a:ext cx="4419628" cy="1923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userDrawn="1"/>
          </p:nvCxnSpPr>
          <p:spPr>
            <a:xfrm>
              <a:off x="1638191" y="533166"/>
              <a:ext cx="4579293" cy="1928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8699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b="1" kern="1200">
          <a:solidFill>
            <a:srgbClr val="C00000"/>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dirty="0" smtClean="0"/>
              <a:t>SÖZLÜ ANLATIM</a:t>
            </a:r>
            <a:endParaRPr lang="tr-TR" dirty="0"/>
          </a:p>
        </p:txBody>
      </p:sp>
      <p:sp>
        <p:nvSpPr>
          <p:cNvPr id="5" name="Alt Başlık 4"/>
          <p:cNvSpPr>
            <a:spLocks noGrp="1"/>
          </p:cNvSpPr>
          <p:nvPr>
            <p:ph type="subTitle" idx="1"/>
          </p:nvPr>
        </p:nvSpPr>
        <p:spPr/>
        <p:txBody>
          <a:bodyPr>
            <a:normAutofit/>
          </a:bodyPr>
          <a:lstStyle/>
          <a:p>
            <a:endParaRPr lang="tr-TR" dirty="0"/>
          </a:p>
        </p:txBody>
      </p:sp>
    </p:spTree>
    <p:extLst>
      <p:ext uri="{BB962C8B-B14F-4D97-AF65-F5344CB8AC3E}">
        <p14:creationId xmlns:p14="http://schemas.microsoft.com/office/powerpoint/2010/main" val="413744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Giriş</a:t>
            </a:r>
            <a:endParaRPr lang="tr-TR" dirty="0"/>
          </a:p>
        </p:txBody>
      </p:sp>
      <p:sp>
        <p:nvSpPr>
          <p:cNvPr id="3" name="İçerik Yer Tutucusu 2"/>
          <p:cNvSpPr>
            <a:spLocks noGrp="1"/>
          </p:cNvSpPr>
          <p:nvPr>
            <p:ph idx="1"/>
          </p:nvPr>
        </p:nvSpPr>
        <p:spPr/>
        <p:txBody>
          <a:bodyPr>
            <a:normAutofit fontScale="92500" lnSpcReduction="20000"/>
          </a:bodyPr>
          <a:lstStyle/>
          <a:p>
            <a:r>
              <a:rPr lang="tr-TR" dirty="0"/>
              <a:t>İnsanı öbür canlılardan ayıran temel özelliklerinin başında, düşünme ve konuşma yetisi gelir. </a:t>
            </a:r>
            <a:endParaRPr lang="tr-TR" dirty="0" smtClean="0"/>
          </a:p>
          <a:p>
            <a:r>
              <a:rPr lang="tr-TR" dirty="0" smtClean="0"/>
              <a:t>Düşünen</a:t>
            </a:r>
            <a:r>
              <a:rPr lang="tr-TR" dirty="0"/>
              <a:t>, hisseden, tasarlayan bir varlık olarak insanoğlunun yaşamı boyunca duyduğu gereksinimler arasında “anlatma” ve “anlaşılma” önemli bir yer tutar. </a:t>
            </a:r>
            <a:endParaRPr lang="tr-TR" dirty="0" smtClean="0"/>
          </a:p>
          <a:p>
            <a:r>
              <a:rPr lang="tr-TR" dirty="0" smtClean="0"/>
              <a:t>“</a:t>
            </a:r>
            <a:r>
              <a:rPr lang="tr-TR" dirty="0"/>
              <a:t>Duygu, düşünce ve tasarımlarını başkalarına söz ya da yazı ile bildirmek” biçiminde tanımlayabileceğimiz “anlatma” eylemi; ona özgü gereçler doğru ve kurallarına uygun kullanıldığı ölçüde istenen sonuçlara ulaşmayı sağlayabilir. </a:t>
            </a:r>
            <a:endParaRPr lang="tr-TR" dirty="0" smtClean="0"/>
          </a:p>
          <a:p>
            <a:r>
              <a:rPr lang="tr-TR" dirty="0" smtClean="0"/>
              <a:t>Anlaşılmak</a:t>
            </a:r>
            <a:r>
              <a:rPr lang="tr-TR" dirty="0"/>
              <a:t>, öncelikle anlatabilmeyi gerektirir. </a:t>
            </a:r>
            <a:endParaRPr lang="tr-TR" dirty="0" smtClean="0"/>
          </a:p>
          <a:p>
            <a:r>
              <a:rPr lang="tr-TR" dirty="0" smtClean="0"/>
              <a:t>Anlatabilmenin </a:t>
            </a:r>
            <a:r>
              <a:rPr lang="tr-TR" dirty="0"/>
              <a:t>ön koşulu ise dili doğru ve yetkin kullanabilmektir. Sözlü anlatım; dilsel iletişimin sözle, konuşma yoluyla gerçekleştirilmesi demektir. </a:t>
            </a:r>
            <a:endParaRPr lang="tr-TR" dirty="0" smtClean="0"/>
          </a:p>
          <a:p>
            <a:r>
              <a:rPr lang="tr-TR" dirty="0" smtClean="0"/>
              <a:t>Günlük </a:t>
            </a:r>
            <a:r>
              <a:rPr lang="tr-TR" dirty="0"/>
              <a:t>yaşamda en çok başvurulan anlatım yolu da budur. </a:t>
            </a:r>
          </a:p>
          <a:p>
            <a:pPr marL="0" indent="0">
              <a:buNone/>
            </a:pPr>
            <a:endParaRPr lang="tr-TR" dirty="0"/>
          </a:p>
        </p:txBody>
      </p:sp>
    </p:spTree>
    <p:extLst>
      <p:ext uri="{BB962C8B-B14F-4D97-AF65-F5344CB8AC3E}">
        <p14:creationId xmlns:p14="http://schemas.microsoft.com/office/powerpoint/2010/main" val="2589639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(1)</a:t>
            </a:r>
            <a:endParaRPr lang="tr-TR" dirty="0"/>
          </a:p>
        </p:txBody>
      </p:sp>
      <p:sp>
        <p:nvSpPr>
          <p:cNvPr id="3" name="İçerik Yer Tutucusu 2"/>
          <p:cNvSpPr>
            <a:spLocks noGrp="1"/>
          </p:cNvSpPr>
          <p:nvPr>
            <p:ph idx="1"/>
          </p:nvPr>
        </p:nvSpPr>
        <p:spPr/>
        <p:txBody>
          <a:bodyPr/>
          <a:lstStyle/>
          <a:p>
            <a:r>
              <a:rPr lang="tr-TR" dirty="0"/>
              <a:t>Türkçede, konuşmanın insan için önemini ve vazgeçilmezliğini anlatan özlü bir söz vardır: “İnsan konuşa konuşa, hayvan koklaşa </a:t>
            </a:r>
            <a:r>
              <a:rPr lang="tr-TR" dirty="0" err="1"/>
              <a:t>koklaşa</a:t>
            </a:r>
            <a:r>
              <a:rPr lang="tr-TR" dirty="0"/>
              <a:t>.” </a:t>
            </a:r>
            <a:endParaRPr lang="tr-TR" dirty="0" smtClean="0"/>
          </a:p>
          <a:p>
            <a:r>
              <a:rPr lang="tr-TR" dirty="0" smtClean="0"/>
              <a:t>Bu </a:t>
            </a:r>
            <a:r>
              <a:rPr lang="tr-TR" dirty="0"/>
              <a:t>söz, insanoğlunun ayırıcı bir özelliğini vurguladığı kadar insani iletişimin ve anlaşmanın en iyi hangi yolla gerçekleştirilebileceğine de dikkati çeker. </a:t>
            </a:r>
            <a:endParaRPr lang="tr-TR" dirty="0" smtClean="0"/>
          </a:p>
          <a:p>
            <a:r>
              <a:rPr lang="tr-TR" dirty="0" smtClean="0"/>
              <a:t>Toplumsal </a:t>
            </a:r>
            <a:r>
              <a:rPr lang="tr-TR" dirty="0"/>
              <a:t>bir varlık olan insanın çevresiyle ve yaşamla bağını sürdürebilmesinde konuşmanın yadsınamaz bir gerekliliği vardır. </a:t>
            </a:r>
          </a:p>
          <a:p>
            <a:endParaRPr lang="tr-TR" dirty="0"/>
          </a:p>
        </p:txBody>
      </p:sp>
    </p:spTree>
    <p:extLst>
      <p:ext uri="{BB962C8B-B14F-4D97-AF65-F5344CB8AC3E}">
        <p14:creationId xmlns:p14="http://schemas.microsoft.com/office/powerpoint/2010/main" val="2347688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(2)</a:t>
            </a:r>
            <a:endParaRPr lang="tr-TR" dirty="0"/>
          </a:p>
        </p:txBody>
      </p:sp>
      <p:sp>
        <p:nvSpPr>
          <p:cNvPr id="3" name="İçerik Yer Tutucusu 2"/>
          <p:cNvSpPr>
            <a:spLocks noGrp="1"/>
          </p:cNvSpPr>
          <p:nvPr>
            <p:ph idx="1"/>
          </p:nvPr>
        </p:nvSpPr>
        <p:spPr/>
        <p:txBody>
          <a:bodyPr/>
          <a:lstStyle/>
          <a:p>
            <a:r>
              <a:rPr lang="tr-TR" dirty="0"/>
              <a:t>Konuşma, kişinin duygu ve düşünceleriyle birlikte birikimini ve kişiliğini de dışa vurur. </a:t>
            </a:r>
            <a:endParaRPr lang="tr-TR" dirty="0" smtClean="0"/>
          </a:p>
          <a:p>
            <a:r>
              <a:rPr lang="tr-TR" dirty="0" smtClean="0"/>
              <a:t>Ses </a:t>
            </a:r>
            <a:r>
              <a:rPr lang="tr-TR" dirty="0"/>
              <a:t>tonu, vurgulamalar, seçilen sözcükler, kurulan cümlelerin yapısı ve özellikleri, konuşma biçimi, dinleyen üzerinde olumlu ya da olumsuz izlenimler bırakır. </a:t>
            </a:r>
            <a:endParaRPr lang="tr-TR" dirty="0" smtClean="0"/>
          </a:p>
          <a:p>
            <a:r>
              <a:rPr lang="tr-TR" dirty="0" smtClean="0"/>
              <a:t>Aynı </a:t>
            </a:r>
            <a:r>
              <a:rPr lang="tr-TR" dirty="0"/>
              <a:t>sözün yüksek sesle, öfkeli bir tonla dile getirilişi ile alçak bir ses ve yumuşak bir tonla dile getirilişi arasında, bıraktığı etki bakımından farklar vardır. </a:t>
            </a:r>
            <a:endParaRPr lang="tr-TR" dirty="0" smtClean="0"/>
          </a:p>
          <a:p>
            <a:r>
              <a:rPr lang="tr-TR" dirty="0" smtClean="0"/>
              <a:t>Konuşmada</a:t>
            </a:r>
            <a:r>
              <a:rPr lang="tr-TR" dirty="0"/>
              <a:t>, söz ve sözü söyleyen arasındaki ilişki, bazen dinleyenin etkilenme biçimini doğrudan belirleyecek ölçüde önem kazanır. </a:t>
            </a:r>
          </a:p>
        </p:txBody>
      </p:sp>
    </p:spTree>
    <p:extLst>
      <p:ext uri="{BB962C8B-B14F-4D97-AF65-F5344CB8AC3E}">
        <p14:creationId xmlns:p14="http://schemas.microsoft.com/office/powerpoint/2010/main" val="2333029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(3)</a:t>
            </a:r>
            <a:endParaRPr lang="tr-TR" dirty="0"/>
          </a:p>
        </p:txBody>
      </p:sp>
      <p:sp>
        <p:nvSpPr>
          <p:cNvPr id="3" name="İçerik Yer Tutucusu 2"/>
          <p:cNvSpPr>
            <a:spLocks noGrp="1"/>
          </p:cNvSpPr>
          <p:nvPr>
            <p:ph idx="1"/>
          </p:nvPr>
        </p:nvSpPr>
        <p:spPr/>
        <p:txBody>
          <a:bodyPr>
            <a:normAutofit fontScale="92500" lnSpcReduction="10000"/>
          </a:bodyPr>
          <a:lstStyle/>
          <a:p>
            <a:r>
              <a:rPr lang="tr-TR" dirty="0"/>
              <a:t>Etkili bir konuşma, öncelikle birikim gerektirir. </a:t>
            </a:r>
            <a:endParaRPr lang="tr-TR" dirty="0" smtClean="0"/>
          </a:p>
          <a:p>
            <a:r>
              <a:rPr lang="tr-TR" dirty="0" smtClean="0"/>
              <a:t>Söz </a:t>
            </a:r>
            <a:r>
              <a:rPr lang="tr-TR" dirty="0"/>
              <a:t>dağarcığının genişliği, sözcük seçimine gösterilen özen, sözcükler arasındaki anlam ilişkisini iyi hesap ederek kurulan tutarlı ve sağlam cümleler, dile hâkimiyet, özgüven, etkili bir konuşma için gerekli olan birikimle doğrudan bağlantılıdır. </a:t>
            </a:r>
            <a:endParaRPr lang="tr-TR" dirty="0" smtClean="0"/>
          </a:p>
          <a:p>
            <a:r>
              <a:rPr lang="tr-TR" dirty="0" smtClean="0"/>
              <a:t>Birikime </a:t>
            </a:r>
            <a:r>
              <a:rPr lang="tr-TR" dirty="0"/>
              <a:t>dayalı bir konuşma, dinleyen üzerinde saygı uyandırıcı ve ikna edici bir etki bırakacaktır. </a:t>
            </a:r>
            <a:endParaRPr lang="tr-TR" dirty="0" smtClean="0"/>
          </a:p>
          <a:p>
            <a:r>
              <a:rPr lang="tr-TR" dirty="0" smtClean="0"/>
              <a:t>Boş </a:t>
            </a:r>
            <a:r>
              <a:rPr lang="tr-TR" dirty="0"/>
              <a:t>ve doldurma sözlerden ibaret bir konuşmanın herhangi bir olumlu etkisinden söz etmek olanaksızdır. </a:t>
            </a:r>
          </a:p>
          <a:p>
            <a:r>
              <a:rPr lang="tr-TR" dirty="0"/>
              <a:t>İletişimi doğru kurabilmek, konuşmadan gerekli verimi alabilmek için uyulması gereken bazı ilkeler vardır. </a:t>
            </a:r>
          </a:p>
          <a:p>
            <a:endParaRPr lang="tr-TR" dirty="0"/>
          </a:p>
        </p:txBody>
      </p:sp>
    </p:spTree>
    <p:extLst>
      <p:ext uri="{BB962C8B-B14F-4D97-AF65-F5344CB8AC3E}">
        <p14:creationId xmlns:p14="http://schemas.microsoft.com/office/powerpoint/2010/main" val="563393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İlkeleri (1)</a:t>
            </a:r>
            <a:endParaRPr lang="tr-TR" dirty="0"/>
          </a:p>
        </p:txBody>
      </p:sp>
      <p:sp>
        <p:nvSpPr>
          <p:cNvPr id="3" name="İçerik Yer Tutucusu 2"/>
          <p:cNvSpPr>
            <a:spLocks noGrp="1"/>
          </p:cNvSpPr>
          <p:nvPr>
            <p:ph idx="1"/>
          </p:nvPr>
        </p:nvSpPr>
        <p:spPr/>
        <p:txBody>
          <a:bodyPr/>
          <a:lstStyle/>
          <a:p>
            <a:r>
              <a:rPr lang="tr-TR" dirty="0"/>
              <a:t>Doğru, güzel ve etkili konuşmayı yalnızca yeteneğe bağlamak yanlıştır. Bu, çalışarak geliştirilebilecek bir beceridir. Konuşma yeteneği, insana doğuştan verilmiştir; ama bu yeteneği işlemek, ileri noktalara götürmek, kişinin istek ve çabasına bağlıdır. </a:t>
            </a:r>
          </a:p>
          <a:p>
            <a:r>
              <a:rPr lang="tr-TR" dirty="0"/>
              <a:t>Bunun için özen gösterilmesi gereken bazı temel noktaları şöyle sıralayabiliriz: </a:t>
            </a:r>
          </a:p>
          <a:p>
            <a:endParaRPr lang="tr-TR" dirty="0"/>
          </a:p>
        </p:txBody>
      </p:sp>
    </p:spTree>
    <p:extLst>
      <p:ext uri="{BB962C8B-B14F-4D97-AF65-F5344CB8AC3E}">
        <p14:creationId xmlns:p14="http://schemas.microsoft.com/office/powerpoint/2010/main" val="3345052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Konuşma İlkeleri </a:t>
            </a:r>
            <a:r>
              <a:rPr lang="tr-TR" dirty="0" smtClean="0"/>
              <a:t>(2)</a:t>
            </a:r>
            <a:endParaRPr lang="tr-TR" dirty="0"/>
          </a:p>
        </p:txBody>
      </p:sp>
      <p:sp>
        <p:nvSpPr>
          <p:cNvPr id="3" name="İçerik Yer Tutucusu 2"/>
          <p:cNvSpPr>
            <a:spLocks noGrp="1"/>
          </p:cNvSpPr>
          <p:nvPr>
            <p:ph idx="1"/>
          </p:nvPr>
        </p:nvSpPr>
        <p:spPr/>
        <p:txBody>
          <a:bodyPr>
            <a:normAutofit lnSpcReduction="10000"/>
          </a:bodyPr>
          <a:lstStyle/>
          <a:p>
            <a:r>
              <a:rPr lang="tr-TR" dirty="0"/>
              <a:t>Sözcükleri doğru telaffuz etmek: Söylediklerimizin anlaşılabilmesi için öncelikle kullandığımız dilin seslerini doğru çıkarmamız gerekir. Sözcükleri oluşturan her sesi gerektiği biçimde çıkarmalı, heceleri yerli yersiz uzatıp kısaltmamalıyız. Konuşmamızı, yerel söyleyiş özelliklerinden de arındırmalıyız. </a:t>
            </a:r>
          </a:p>
          <a:p>
            <a:pPr lvl="1"/>
            <a:r>
              <a:rPr lang="tr-TR" dirty="0" smtClean="0"/>
              <a:t>Nasılsınız</a:t>
            </a:r>
            <a:r>
              <a:rPr lang="tr-TR" dirty="0"/>
              <a:t>? (Nassınız?)</a:t>
            </a:r>
          </a:p>
          <a:p>
            <a:pPr lvl="1"/>
            <a:r>
              <a:rPr lang="tr-TR" dirty="0" smtClean="0"/>
              <a:t>cereyan </a:t>
            </a:r>
            <a:r>
              <a:rPr lang="tr-TR" dirty="0"/>
              <a:t>etmek (</a:t>
            </a:r>
            <a:r>
              <a:rPr lang="tr-TR" dirty="0" err="1"/>
              <a:t>ceryan</a:t>
            </a:r>
            <a:r>
              <a:rPr lang="tr-TR" dirty="0"/>
              <a:t> etmek)</a:t>
            </a:r>
          </a:p>
          <a:p>
            <a:pPr lvl="1"/>
            <a:r>
              <a:rPr lang="tr-TR" dirty="0" smtClean="0"/>
              <a:t>gazete </a:t>
            </a:r>
            <a:r>
              <a:rPr lang="tr-TR" dirty="0"/>
              <a:t>(</a:t>
            </a:r>
            <a:r>
              <a:rPr lang="tr-TR" dirty="0" err="1"/>
              <a:t>gaste</a:t>
            </a:r>
            <a:r>
              <a:rPr lang="tr-TR" dirty="0"/>
              <a:t>)</a:t>
            </a:r>
          </a:p>
          <a:p>
            <a:pPr lvl="1"/>
            <a:r>
              <a:rPr lang="tr-TR" dirty="0" smtClean="0"/>
              <a:t>Evet</a:t>
            </a:r>
            <a:r>
              <a:rPr lang="tr-TR" dirty="0"/>
              <a:t>, diyeceğim. (</a:t>
            </a:r>
            <a:r>
              <a:rPr lang="tr-TR" dirty="0" err="1"/>
              <a:t>diycem</a:t>
            </a:r>
            <a:r>
              <a:rPr lang="tr-TR" dirty="0"/>
              <a:t>)</a:t>
            </a:r>
          </a:p>
          <a:p>
            <a:pPr lvl="1"/>
            <a:r>
              <a:rPr lang="tr-TR" dirty="0" smtClean="0"/>
              <a:t>rastgele </a:t>
            </a:r>
            <a:r>
              <a:rPr lang="tr-TR" dirty="0"/>
              <a:t>(rasgele)</a:t>
            </a:r>
          </a:p>
          <a:p>
            <a:pPr lvl="1"/>
            <a:r>
              <a:rPr lang="tr-TR" dirty="0" smtClean="0"/>
              <a:t>alerji </a:t>
            </a:r>
            <a:r>
              <a:rPr lang="tr-TR" dirty="0"/>
              <a:t>(</a:t>
            </a:r>
            <a:r>
              <a:rPr lang="tr-TR" dirty="0" err="1"/>
              <a:t>allerji</a:t>
            </a:r>
            <a:r>
              <a:rPr lang="tr-TR" dirty="0"/>
              <a:t>)</a:t>
            </a:r>
          </a:p>
          <a:p>
            <a:endParaRPr lang="tr-TR" dirty="0"/>
          </a:p>
        </p:txBody>
      </p:sp>
    </p:spTree>
    <p:extLst>
      <p:ext uri="{BB962C8B-B14F-4D97-AF65-F5344CB8AC3E}">
        <p14:creationId xmlns:p14="http://schemas.microsoft.com/office/powerpoint/2010/main" val="1128050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Konuşma İlkeleri </a:t>
            </a:r>
            <a:r>
              <a:rPr lang="tr-TR" dirty="0" smtClean="0"/>
              <a:t>(3)</a:t>
            </a:r>
            <a:endParaRPr lang="tr-TR" dirty="0"/>
          </a:p>
        </p:txBody>
      </p:sp>
      <p:sp>
        <p:nvSpPr>
          <p:cNvPr id="3" name="İçerik Yer Tutucusu 2"/>
          <p:cNvSpPr>
            <a:spLocks noGrp="1"/>
          </p:cNvSpPr>
          <p:nvPr>
            <p:ph idx="1"/>
          </p:nvPr>
        </p:nvSpPr>
        <p:spPr/>
        <p:txBody>
          <a:bodyPr>
            <a:normAutofit/>
          </a:bodyPr>
          <a:lstStyle/>
          <a:p>
            <a:r>
              <a:rPr lang="tr-TR" dirty="0">
                <a:solidFill>
                  <a:srgbClr val="C00000"/>
                </a:solidFill>
              </a:rPr>
              <a:t>Dil persenginden kaçınmak: </a:t>
            </a:r>
            <a:r>
              <a:rPr lang="tr-TR" dirty="0"/>
              <a:t>Konuşurken gereksiz yinelenen sözcükler, dil persengi denen bir kusura neden olur. Bazı insanlar, konuşma sırasında “yani,” “mesela,” “ondan sonra,” “efendime söyleyeyim,” “anladın mı,” “anlıyor musun” gibi sözcük ve ifadeleri sık sık yinelemeyi alışkanlık hâline getirmişlerdir. Bu durum, hem konuşmanın akışını bozar hem de dinleyenin dikkatini dağıtır. Böyle olumsuz bir alışkanlıktan kurtulmak kolay olmamakla birlikte olanaksız değildir. Süreklileşmiş bir dikkat ve özenle, yorucu bir sürecin sonunda çözülebilecek bir sorundur. Aynı biçimde, konuşmanın kalitesini düşüren ve dinleyende rahatsızlık yaratan “</a:t>
            </a:r>
            <a:r>
              <a:rPr lang="tr-TR" dirty="0" err="1"/>
              <a:t>eeee</a:t>
            </a:r>
            <a:r>
              <a:rPr lang="tr-TR" dirty="0"/>
              <a:t>,” “</a:t>
            </a:r>
            <a:r>
              <a:rPr lang="tr-TR" dirty="0" err="1"/>
              <a:t>ıııı</a:t>
            </a:r>
            <a:r>
              <a:rPr lang="tr-TR" dirty="0"/>
              <a:t>” gibi sesler çıkarmaktan da kaçınmak gerekir. </a:t>
            </a:r>
          </a:p>
        </p:txBody>
      </p:sp>
    </p:spTree>
    <p:extLst>
      <p:ext uri="{BB962C8B-B14F-4D97-AF65-F5344CB8AC3E}">
        <p14:creationId xmlns:p14="http://schemas.microsoft.com/office/powerpoint/2010/main" val="503261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Konuşma İlkeleri </a:t>
            </a:r>
            <a:r>
              <a:rPr lang="tr-TR" dirty="0" smtClean="0"/>
              <a:t>(4)</a:t>
            </a:r>
            <a:endParaRPr lang="tr-TR" dirty="0"/>
          </a:p>
        </p:txBody>
      </p:sp>
      <p:sp>
        <p:nvSpPr>
          <p:cNvPr id="3" name="İçerik Yer Tutucusu 2"/>
          <p:cNvSpPr>
            <a:spLocks noGrp="1"/>
          </p:cNvSpPr>
          <p:nvPr>
            <p:ph idx="1"/>
          </p:nvPr>
        </p:nvSpPr>
        <p:spPr>
          <a:xfrm>
            <a:off x="838200" y="1825625"/>
            <a:ext cx="10515600" cy="4773958"/>
          </a:xfrm>
        </p:spPr>
        <p:txBody>
          <a:bodyPr>
            <a:normAutofit fontScale="85000" lnSpcReduction="20000"/>
          </a:bodyPr>
          <a:lstStyle/>
          <a:p>
            <a:r>
              <a:rPr lang="tr-TR" dirty="0" smtClean="0">
                <a:solidFill>
                  <a:srgbClr val="C00000"/>
                </a:solidFill>
              </a:rPr>
              <a:t>Vurgu </a:t>
            </a:r>
            <a:r>
              <a:rPr lang="tr-TR" dirty="0">
                <a:solidFill>
                  <a:srgbClr val="C00000"/>
                </a:solidFill>
              </a:rPr>
              <a:t>ve tonlamaya özen gösterme: </a:t>
            </a:r>
            <a:r>
              <a:rPr lang="tr-TR" dirty="0"/>
              <a:t>Türkçede vurgu çok önemlidir. </a:t>
            </a:r>
            <a:r>
              <a:rPr lang="tr-TR" dirty="0"/>
              <a:t>Sözcüğün vurgulanan hecesine göre anlamı ve türü değişebilir. Örneğin, “yapma” sözcüğünün ilk hecesi vurgulandığında olumsuz emir kipinde bir eylem olur; ama son hecesi vurgulanırsa, “yapmak” eyleminin adı (mastar) ya da “yapay, yapmacık” anlamında bir sıfat olur. Konuşmada sözcük (hece) vurgusu da cümle vurgusu da anlam açısından belirleyicidir. Öne çıkarmak, dikkat çekmek istediğimiz sözcüğü yazılı anlatımda genellikle yüklemden önce kullanırız; ama konuşma dilinde bunu vurgu yoluyla da yapmak mümkündür. </a:t>
            </a:r>
          </a:p>
          <a:p>
            <a:r>
              <a:rPr lang="tr-TR" dirty="0"/>
              <a:t>Ses titreşimlerinin yükseltilip alçaltılması olarak tanımlayabileceğimiz “tonlama” ise bunu tamamlayan önemli bir konuşma ögesidir. Tonlama, cümlenin anlamına göre ortaya çıkar. Konuşmada, aynı cümleyi farklı ruh durumlarını yansıtacak biçimdeki tonlamalarla kurmak mümkündür. “Bugün bir haber aldım.” cümlesini sevinç, üzüntü, bıkkınlık, hayal kırıklığı, öfke, kuşku gibi duyguları yansıtacak biçimlerde seslendirebiliriz. Bu duyguların dinleyene aktarımı, tonlama yoluyla gerçekleşir. Sesin yükseltilip alçaltılması da aynı işlev yönünde belirleyicidir. Tonlama, kurduğumuz cümlenin anlamına ve iletmek istediğimiz duyguya ya da mesaja uygun olmalıdır. </a:t>
            </a:r>
          </a:p>
          <a:p>
            <a:endParaRPr lang="tr-TR" dirty="0"/>
          </a:p>
        </p:txBody>
      </p:sp>
    </p:spTree>
    <p:extLst>
      <p:ext uri="{BB962C8B-B14F-4D97-AF65-F5344CB8AC3E}">
        <p14:creationId xmlns:p14="http://schemas.microsoft.com/office/powerpoint/2010/main" val="1867117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Konuşma İlkeleri </a:t>
            </a:r>
            <a:r>
              <a:rPr lang="tr-TR" dirty="0" smtClean="0"/>
              <a:t>(5)</a:t>
            </a:r>
            <a:endParaRPr lang="tr-TR" dirty="0"/>
          </a:p>
        </p:txBody>
      </p:sp>
      <p:sp>
        <p:nvSpPr>
          <p:cNvPr id="3" name="İçerik Yer Tutucusu 2"/>
          <p:cNvSpPr>
            <a:spLocks noGrp="1"/>
          </p:cNvSpPr>
          <p:nvPr>
            <p:ph idx="1"/>
          </p:nvPr>
        </p:nvSpPr>
        <p:spPr>
          <a:xfrm>
            <a:off x="838200" y="1825625"/>
            <a:ext cx="10515600" cy="4773958"/>
          </a:xfrm>
        </p:spPr>
        <p:txBody>
          <a:bodyPr>
            <a:normAutofit/>
          </a:bodyPr>
          <a:lstStyle/>
          <a:p>
            <a:r>
              <a:rPr lang="tr-TR" dirty="0" smtClean="0">
                <a:solidFill>
                  <a:srgbClr val="C00000"/>
                </a:solidFill>
              </a:rPr>
              <a:t>Sesi </a:t>
            </a:r>
            <a:r>
              <a:rPr lang="tr-TR" dirty="0">
                <a:solidFill>
                  <a:srgbClr val="C00000"/>
                </a:solidFill>
              </a:rPr>
              <a:t>iyi ayarlamak: </a:t>
            </a:r>
            <a:r>
              <a:rPr lang="tr-TR" dirty="0"/>
              <a:t>Karşımızdakini rahatsız edecek nitelikte sesler çıkarmaktan kaçınmalıyız. </a:t>
            </a:r>
            <a:r>
              <a:rPr lang="tr-TR" dirty="0"/>
              <a:t>Kulağı tırmalayıcı, dikkati dağıtıcı, huzursuz edici sesler; çoğu kez, söylenmek isteneni arka plana iter. Konuşmada yapmacıksız, doğal bir ses kullanılmalıdır. </a:t>
            </a:r>
          </a:p>
          <a:p>
            <a:endParaRPr lang="tr-TR" dirty="0">
              <a:solidFill>
                <a:srgbClr val="C00000"/>
              </a:solidFill>
            </a:endParaRPr>
          </a:p>
          <a:p>
            <a:endParaRPr lang="tr-TR" dirty="0">
              <a:solidFill>
                <a:srgbClr val="C00000"/>
              </a:solidFill>
            </a:endParaRPr>
          </a:p>
        </p:txBody>
      </p:sp>
    </p:spTree>
    <p:extLst>
      <p:ext uri="{BB962C8B-B14F-4D97-AF65-F5344CB8AC3E}">
        <p14:creationId xmlns:p14="http://schemas.microsoft.com/office/powerpoint/2010/main" val="2079129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Konuşma İlkeleri </a:t>
            </a:r>
            <a:r>
              <a:rPr lang="tr-TR" dirty="0" smtClean="0"/>
              <a:t>(6)</a:t>
            </a:r>
            <a:endParaRPr lang="tr-TR" dirty="0"/>
          </a:p>
        </p:txBody>
      </p:sp>
      <p:sp>
        <p:nvSpPr>
          <p:cNvPr id="3" name="İçerik Yer Tutucusu 2"/>
          <p:cNvSpPr>
            <a:spLocks noGrp="1"/>
          </p:cNvSpPr>
          <p:nvPr>
            <p:ph idx="1"/>
          </p:nvPr>
        </p:nvSpPr>
        <p:spPr/>
        <p:txBody>
          <a:bodyPr/>
          <a:lstStyle/>
          <a:p>
            <a:r>
              <a:rPr lang="tr-TR" dirty="0">
                <a:solidFill>
                  <a:srgbClr val="C00000"/>
                </a:solidFill>
              </a:rPr>
              <a:t>Beden dilini yerinde ve ölçülü kullanmak: </a:t>
            </a:r>
            <a:r>
              <a:rPr lang="tr-TR" dirty="0"/>
              <a:t>Konuşmanın içeriğine uygun olarak yeri geldiğinde beden dilini kullanmak da önemlidir. Yerinde ve ölçüsünde el kol hareketleriyle jest ve mimikler; konuşmanın amacına ulaşması için destekleyici, tamamlayıcı bir işlev görürler. Beden dili, sesle uyumlu olmalıdır. Burada gerekli ölçüyü tutturmak, hareketlerini iyi ayarlamak önemlidir. </a:t>
            </a:r>
          </a:p>
          <a:p>
            <a:endParaRPr lang="tr-TR" dirty="0"/>
          </a:p>
          <a:p>
            <a:endParaRPr lang="tr-TR" dirty="0"/>
          </a:p>
        </p:txBody>
      </p:sp>
    </p:spTree>
    <p:extLst>
      <p:ext uri="{BB962C8B-B14F-4D97-AF65-F5344CB8AC3E}">
        <p14:creationId xmlns:p14="http://schemas.microsoft.com/office/powerpoint/2010/main" val="3722001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Konuşma İlkeleri </a:t>
            </a:r>
            <a:r>
              <a:rPr lang="tr-TR" dirty="0" smtClean="0"/>
              <a:t>(7)</a:t>
            </a:r>
            <a:endParaRPr lang="tr-TR" dirty="0"/>
          </a:p>
        </p:txBody>
      </p:sp>
      <p:sp>
        <p:nvSpPr>
          <p:cNvPr id="3" name="İçerik Yer Tutucusu 2"/>
          <p:cNvSpPr>
            <a:spLocks noGrp="1"/>
          </p:cNvSpPr>
          <p:nvPr>
            <p:ph idx="1"/>
          </p:nvPr>
        </p:nvSpPr>
        <p:spPr/>
        <p:txBody>
          <a:bodyPr/>
          <a:lstStyle/>
          <a:p>
            <a:r>
              <a:rPr lang="tr-TR" dirty="0" smtClean="0">
                <a:solidFill>
                  <a:srgbClr val="C00000"/>
                </a:solidFill>
              </a:rPr>
              <a:t>Görgü </a:t>
            </a:r>
            <a:r>
              <a:rPr lang="tr-TR" dirty="0">
                <a:solidFill>
                  <a:srgbClr val="C00000"/>
                </a:solidFill>
              </a:rPr>
              <a:t>kurallarına uymak: </a:t>
            </a:r>
            <a:r>
              <a:rPr lang="tr-TR" dirty="0"/>
              <a:t>Konuşmanın sağlıklı bir iletişim zemininde gerçekleşebilmesi için saygı ve nezaket sınırları dışına çıkmamak, karşımızdakinin sözünü kesmemek, bencilce tutum ve davranışlardan ve uygunsuz el kol hareketlerinden uzak durmak gerekir. </a:t>
            </a:r>
          </a:p>
          <a:p>
            <a:endParaRPr lang="tr-TR" dirty="0"/>
          </a:p>
          <a:p>
            <a:endParaRPr lang="tr-TR" dirty="0" smtClean="0"/>
          </a:p>
          <a:p>
            <a:endParaRPr lang="tr-TR" dirty="0"/>
          </a:p>
        </p:txBody>
      </p:sp>
    </p:spTree>
    <p:extLst>
      <p:ext uri="{BB962C8B-B14F-4D97-AF65-F5344CB8AC3E}">
        <p14:creationId xmlns:p14="http://schemas.microsoft.com/office/powerpoint/2010/main" val="2662447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Konuşma İlkeleri </a:t>
            </a:r>
            <a:r>
              <a:rPr lang="tr-TR" dirty="0" smtClean="0"/>
              <a:t>(8)</a:t>
            </a:r>
            <a:endParaRPr lang="tr-TR" dirty="0"/>
          </a:p>
        </p:txBody>
      </p:sp>
      <p:sp>
        <p:nvSpPr>
          <p:cNvPr id="3" name="İçerik Yer Tutucusu 2"/>
          <p:cNvSpPr>
            <a:spLocks noGrp="1"/>
          </p:cNvSpPr>
          <p:nvPr>
            <p:ph idx="1"/>
          </p:nvPr>
        </p:nvSpPr>
        <p:spPr/>
        <p:txBody>
          <a:bodyPr/>
          <a:lstStyle/>
          <a:p>
            <a:r>
              <a:rPr lang="tr-TR" dirty="0">
                <a:solidFill>
                  <a:srgbClr val="C00000"/>
                </a:solidFill>
              </a:rPr>
              <a:t>İçten ve açık olmak: </a:t>
            </a:r>
            <a:r>
              <a:rPr lang="tr-TR" dirty="0"/>
              <a:t>İçtenlik, sözün inandırıcılığını ve konuşmacının güvenilirliğini sağlamada en önemli etkenlerden biridir. İçtenlikli bir konuşma, söylediklerine öncelikle kişinin kendisinin inandığını gösterir. Aynı zamanda, konuşmacının karşısındakine duyduğu saygıyı ve nezaket kurallarına uygun davranma eğilimini de yansıtır. Bu, konuşmacının dikkatle, güvenle, saygıyla dinlenmesini ve pürüzsüz bir anlaşma ortamının oluşmasını sağlar.     Sözü de –deyiş yerindeyse- eveleyip gevelemeden, çatallandırmadan, içtenlik ve açıklıkla söylemelidir. </a:t>
            </a:r>
          </a:p>
          <a:p>
            <a:endParaRPr lang="tr-TR" dirty="0"/>
          </a:p>
          <a:p>
            <a:endParaRPr lang="tr-TR" dirty="0"/>
          </a:p>
          <a:p>
            <a:endParaRPr lang="tr-TR" dirty="0" smtClean="0"/>
          </a:p>
          <a:p>
            <a:endParaRPr lang="tr-TR" dirty="0"/>
          </a:p>
        </p:txBody>
      </p:sp>
    </p:spTree>
    <p:extLst>
      <p:ext uri="{BB962C8B-B14F-4D97-AF65-F5344CB8AC3E}">
        <p14:creationId xmlns:p14="http://schemas.microsoft.com/office/powerpoint/2010/main" val="3071647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Konuşma İlkeleri </a:t>
            </a:r>
            <a:r>
              <a:rPr lang="tr-TR" dirty="0" smtClean="0"/>
              <a:t>(9)</a:t>
            </a:r>
            <a:endParaRPr lang="tr-TR" dirty="0"/>
          </a:p>
        </p:txBody>
      </p:sp>
      <p:sp>
        <p:nvSpPr>
          <p:cNvPr id="3" name="İçerik Yer Tutucusu 2"/>
          <p:cNvSpPr>
            <a:spLocks noGrp="1"/>
          </p:cNvSpPr>
          <p:nvPr>
            <p:ph idx="1"/>
          </p:nvPr>
        </p:nvSpPr>
        <p:spPr/>
        <p:txBody>
          <a:bodyPr/>
          <a:lstStyle/>
          <a:p>
            <a:r>
              <a:rPr lang="tr-TR" dirty="0">
                <a:solidFill>
                  <a:srgbClr val="C00000"/>
                </a:solidFill>
              </a:rPr>
              <a:t>Konuştuğu kişi ya da topluluğun düzeyini göz önünde bulundurmak: </a:t>
            </a:r>
            <a:r>
              <a:rPr lang="tr-TR" dirty="0"/>
              <a:t>Seslenilen kişilerin yaşı, eğitimi, birikimi, görgüsü hem konuşmanın içeriğini hem de sözün söyleniş biçimini belirler. Bir çocukla yaptığımız konuşma ve ona seslenme biçimimizle erişkin kişilerle konuşmalarımız aynı olmaz. Doğru iletişim, karşımızdaki kişilerin durum ve düzeyini göz önünde bulundurmadan sağlanamaz. </a:t>
            </a:r>
          </a:p>
          <a:p>
            <a:endParaRPr lang="tr-TR" dirty="0">
              <a:solidFill>
                <a:srgbClr val="C00000"/>
              </a:solidFill>
            </a:endParaRPr>
          </a:p>
          <a:p>
            <a:endParaRPr lang="tr-TR" dirty="0">
              <a:solidFill>
                <a:srgbClr val="C00000"/>
              </a:solidFill>
            </a:endParaRPr>
          </a:p>
          <a:p>
            <a:endParaRPr lang="tr-TR" dirty="0">
              <a:solidFill>
                <a:srgbClr val="C00000"/>
              </a:solidFill>
            </a:endParaRPr>
          </a:p>
        </p:txBody>
      </p:sp>
    </p:spTree>
    <p:extLst>
      <p:ext uri="{BB962C8B-B14F-4D97-AF65-F5344CB8AC3E}">
        <p14:creationId xmlns:p14="http://schemas.microsoft.com/office/powerpoint/2010/main" val="4117861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Konuşma İlkeleri </a:t>
            </a:r>
            <a:r>
              <a:rPr lang="tr-TR" dirty="0" smtClean="0"/>
              <a:t>(10)</a:t>
            </a:r>
            <a:endParaRPr lang="tr-TR" dirty="0"/>
          </a:p>
        </p:txBody>
      </p:sp>
      <p:sp>
        <p:nvSpPr>
          <p:cNvPr id="3" name="İçerik Yer Tutucusu 2"/>
          <p:cNvSpPr>
            <a:spLocks noGrp="1"/>
          </p:cNvSpPr>
          <p:nvPr>
            <p:ph idx="1"/>
          </p:nvPr>
        </p:nvSpPr>
        <p:spPr/>
        <p:txBody>
          <a:bodyPr/>
          <a:lstStyle/>
          <a:p>
            <a:r>
              <a:rPr lang="tr-TR" dirty="0">
                <a:solidFill>
                  <a:srgbClr val="C00000"/>
                </a:solidFill>
              </a:rPr>
              <a:t>Konuya hakim olmak: </a:t>
            </a:r>
            <a:r>
              <a:rPr lang="tr-TR" dirty="0"/>
              <a:t>Özellikle bir topluluğa yapılan konuşmalarda, konuya hakim olmak büyük bir önem taşır. Konuşmacı, saygınlığını ve inandırıcılığını yitirmemek için konuya hakimiyetini hissettirmeli; ama bunu bir tür bilgiçliğe ya da gösteriye dönüştürmemelidir. Konuyu sınırlamak ve bu sınırı koruyarak konu dışına çıkmamak da bu tür konuşmaların gereklerindendir; yoksa konuşmacının söylediklerini toparlaması, konuşmanın seyrini yönlendirmesi, kendisine yöneltilen soruları yanıtlayabilmesi olanaksızlaşır.</a:t>
            </a:r>
          </a:p>
          <a:p>
            <a:endParaRPr lang="tr-TR" dirty="0">
              <a:solidFill>
                <a:srgbClr val="C00000"/>
              </a:solidFill>
            </a:endParaRPr>
          </a:p>
          <a:p>
            <a:endParaRPr lang="tr-TR" dirty="0">
              <a:solidFill>
                <a:srgbClr val="C00000"/>
              </a:solidFill>
            </a:endParaRPr>
          </a:p>
          <a:p>
            <a:endParaRPr lang="tr-TR" dirty="0">
              <a:solidFill>
                <a:srgbClr val="C00000"/>
              </a:solidFill>
            </a:endParaRPr>
          </a:p>
        </p:txBody>
      </p:sp>
    </p:spTree>
    <p:extLst>
      <p:ext uri="{BB962C8B-B14F-4D97-AF65-F5344CB8AC3E}">
        <p14:creationId xmlns:p14="http://schemas.microsoft.com/office/powerpoint/2010/main" val="2233842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İçerik ve </a:t>
            </a:r>
            <a:r>
              <a:rPr lang="tr-TR" dirty="0" smtClean="0"/>
              <a:t>Sunuluşlarına Göre Konuşmalar (1) - </a:t>
            </a:r>
            <a:r>
              <a:rPr lang="tr-TR" dirty="0"/>
              <a:t>Karşılıklı </a:t>
            </a:r>
            <a:r>
              <a:rPr lang="tr-TR" dirty="0" smtClean="0"/>
              <a:t>Konuşmalar</a:t>
            </a:r>
            <a:endParaRPr lang="tr-TR" dirty="0"/>
          </a:p>
        </p:txBody>
      </p:sp>
      <p:sp>
        <p:nvSpPr>
          <p:cNvPr id="3" name="İçerik Yer Tutucusu 2"/>
          <p:cNvSpPr>
            <a:spLocks noGrp="1"/>
          </p:cNvSpPr>
          <p:nvPr>
            <p:ph idx="1"/>
          </p:nvPr>
        </p:nvSpPr>
        <p:spPr/>
        <p:txBody>
          <a:bodyPr/>
          <a:lstStyle/>
          <a:p>
            <a:r>
              <a:rPr lang="tr-TR" dirty="0" smtClean="0"/>
              <a:t>Günlük </a:t>
            </a:r>
            <a:r>
              <a:rPr lang="tr-TR" dirty="0"/>
              <a:t>yaşamın değişik kesimlerinde, iş, dostluk vd. amaçlarla birtakım sözel iletişim olanakları doğmakta, insanlar da bu olanakları konuşmanın bağlamına, amacına ve türüne göre değerlendirebilmektedirler. Günlük yaşamda sözel iletişim çokluk şu türlerde gerçekleştirilmektedir: </a:t>
            </a:r>
          </a:p>
          <a:p>
            <a:endParaRPr lang="tr-TR" dirty="0"/>
          </a:p>
        </p:txBody>
      </p:sp>
    </p:spTree>
    <p:extLst>
      <p:ext uri="{BB962C8B-B14F-4D97-AF65-F5344CB8AC3E}">
        <p14:creationId xmlns:p14="http://schemas.microsoft.com/office/powerpoint/2010/main" val="2552675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İçerik ve </a:t>
            </a:r>
            <a:r>
              <a:rPr lang="tr-TR" dirty="0" smtClean="0"/>
              <a:t>Sunuluşlarına Göre Konuşmalar (2) </a:t>
            </a:r>
            <a:r>
              <a:rPr lang="tr-TR" dirty="0"/>
              <a:t>- Karşılıklı Konuşmalar</a:t>
            </a:r>
          </a:p>
        </p:txBody>
      </p:sp>
      <p:sp>
        <p:nvSpPr>
          <p:cNvPr id="3" name="İçerik Yer Tutucusu 2"/>
          <p:cNvSpPr>
            <a:spLocks noGrp="1"/>
          </p:cNvSpPr>
          <p:nvPr>
            <p:ph idx="1"/>
          </p:nvPr>
        </p:nvSpPr>
        <p:spPr/>
        <p:txBody>
          <a:bodyPr numCol="2">
            <a:normAutofit/>
          </a:bodyPr>
          <a:lstStyle/>
          <a:p>
            <a:pPr marL="258763" lvl="0" indent="-258763" defTabSz="179388"/>
            <a:r>
              <a:rPr lang="tr-TR" dirty="0">
                <a:solidFill>
                  <a:prstClr val="black"/>
                </a:solidFill>
              </a:rPr>
              <a:t>Söyleşi</a:t>
            </a:r>
          </a:p>
          <a:p>
            <a:pPr marL="258763" lvl="0" indent="-258763" defTabSz="179388"/>
            <a:r>
              <a:rPr lang="tr-TR" dirty="0">
                <a:solidFill>
                  <a:prstClr val="black"/>
                </a:solidFill>
              </a:rPr>
              <a:t>Biriyle tanışma, iki kişiyi tanıştırma</a:t>
            </a:r>
          </a:p>
          <a:p>
            <a:pPr marL="258763" lvl="0" indent="-258763" defTabSz="179388"/>
            <a:r>
              <a:rPr lang="tr-TR" dirty="0">
                <a:solidFill>
                  <a:prstClr val="black"/>
                </a:solidFill>
              </a:rPr>
              <a:t>Soruları yanıtlama</a:t>
            </a:r>
          </a:p>
          <a:p>
            <a:pPr marL="258763" lvl="0" indent="-258763" defTabSz="179388"/>
            <a:r>
              <a:rPr lang="tr-TR" dirty="0">
                <a:solidFill>
                  <a:prstClr val="black"/>
                </a:solidFill>
              </a:rPr>
              <a:t>Önemli bir olayı (yılbaşı, doğum, bayram vb.) kutlama</a:t>
            </a:r>
          </a:p>
          <a:p>
            <a:pPr marL="258763" lvl="0" indent="-258763" defTabSz="179388"/>
            <a:r>
              <a:rPr lang="tr-TR" dirty="0">
                <a:solidFill>
                  <a:prstClr val="black"/>
                </a:solidFill>
              </a:rPr>
              <a:t>Özür dileme</a:t>
            </a:r>
          </a:p>
          <a:p>
            <a:pPr marL="258763" lvl="0" indent="-258763" defTabSz="179388"/>
            <a:r>
              <a:rPr lang="tr-TR" dirty="0">
                <a:solidFill>
                  <a:prstClr val="black"/>
                </a:solidFill>
              </a:rPr>
              <a:t>Birine yol sorma, yol tarif etme</a:t>
            </a:r>
          </a:p>
          <a:p>
            <a:pPr marL="258763" lvl="0" indent="-258763" defTabSz="179388"/>
            <a:r>
              <a:rPr lang="tr-TR" dirty="0">
                <a:solidFill>
                  <a:prstClr val="black"/>
                </a:solidFill>
              </a:rPr>
              <a:t>Telefonla konuşma</a:t>
            </a:r>
          </a:p>
          <a:p>
            <a:pPr marL="258763" lvl="0" indent="-258763" defTabSz="179388"/>
            <a:r>
              <a:rPr lang="tr-TR" dirty="0">
                <a:solidFill>
                  <a:prstClr val="black"/>
                </a:solidFill>
              </a:rPr>
              <a:t>Bir görevliyle konuşma</a:t>
            </a:r>
          </a:p>
          <a:p>
            <a:pPr marL="258763" lvl="0" indent="-258763" defTabSz="179388"/>
            <a:r>
              <a:rPr lang="tr-TR" dirty="0">
                <a:solidFill>
                  <a:prstClr val="black"/>
                </a:solidFill>
              </a:rPr>
              <a:t>İş isteme</a:t>
            </a:r>
          </a:p>
          <a:p>
            <a:pPr marL="258763" lvl="0" indent="-258763" defTabSz="179388"/>
            <a:r>
              <a:rPr lang="tr-TR" dirty="0">
                <a:solidFill>
                  <a:prstClr val="black"/>
                </a:solidFill>
              </a:rPr>
              <a:t>Bir iş, alışveriş yapma</a:t>
            </a:r>
          </a:p>
          <a:p>
            <a:pPr marL="258763" lvl="0" indent="-258763" defTabSz="179388"/>
            <a:r>
              <a:rPr lang="tr-TR" dirty="0">
                <a:solidFill>
                  <a:prstClr val="black"/>
                </a:solidFill>
              </a:rPr>
              <a:t>Fıkra anlatma</a:t>
            </a:r>
          </a:p>
          <a:p>
            <a:pPr marL="258763" lvl="0" indent="-258763" defTabSz="179388"/>
            <a:r>
              <a:rPr lang="tr-TR" dirty="0">
                <a:solidFill>
                  <a:prstClr val="black"/>
                </a:solidFill>
              </a:rPr>
              <a:t>Görüşme, mülakat, röportaj yapma</a:t>
            </a:r>
          </a:p>
          <a:p>
            <a:pPr marL="258763" lvl="0" indent="-258763" defTabSz="179388"/>
            <a:r>
              <a:rPr lang="tr-TR" dirty="0">
                <a:solidFill>
                  <a:prstClr val="black"/>
                </a:solidFill>
              </a:rPr>
              <a:t>Biriyle bir konuyu tartışma</a:t>
            </a:r>
          </a:p>
          <a:p>
            <a:pPr marL="258763" lvl="0" indent="-258763" defTabSz="179388"/>
            <a:r>
              <a:rPr lang="tr-TR" dirty="0">
                <a:solidFill>
                  <a:prstClr val="black"/>
                </a:solidFill>
              </a:rPr>
              <a:t>Hastalık, kaza, ölüm ile ilgili </a:t>
            </a:r>
            <a:r>
              <a:rPr lang="tr-TR" dirty="0" smtClean="0">
                <a:solidFill>
                  <a:prstClr val="black"/>
                </a:solidFill>
              </a:rPr>
              <a:t>konuşma</a:t>
            </a:r>
            <a:endParaRPr lang="tr-TR" dirty="0">
              <a:solidFill>
                <a:prstClr val="black"/>
              </a:solidFill>
            </a:endParaRPr>
          </a:p>
        </p:txBody>
      </p:sp>
    </p:spTree>
    <p:extLst>
      <p:ext uri="{BB962C8B-B14F-4D97-AF65-F5344CB8AC3E}">
        <p14:creationId xmlns:p14="http://schemas.microsoft.com/office/powerpoint/2010/main" val="2122008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İçerik ve </a:t>
            </a:r>
            <a:r>
              <a:rPr lang="tr-TR" dirty="0" smtClean="0"/>
              <a:t>Sunuluşlarına Göre Konuşmalar (</a:t>
            </a:r>
            <a:r>
              <a:rPr lang="tr-TR" dirty="0"/>
              <a:t>3) - Topluluk Karşısında </a:t>
            </a:r>
            <a:r>
              <a:rPr lang="tr-TR" dirty="0" smtClean="0"/>
              <a:t>Konuşma</a:t>
            </a:r>
            <a:endParaRPr lang="tr-TR" dirty="0"/>
          </a:p>
        </p:txBody>
      </p:sp>
      <p:sp>
        <p:nvSpPr>
          <p:cNvPr id="3" name="İçerik Yer Tutucusu 2"/>
          <p:cNvSpPr>
            <a:spLocks noGrp="1"/>
          </p:cNvSpPr>
          <p:nvPr>
            <p:ph idx="1"/>
          </p:nvPr>
        </p:nvSpPr>
        <p:spPr/>
        <p:txBody>
          <a:bodyPr numCol="2">
            <a:normAutofit/>
          </a:bodyPr>
          <a:lstStyle/>
          <a:p>
            <a:pPr marL="258763" lvl="0" indent="-258763" defTabSz="179388"/>
            <a:r>
              <a:rPr lang="tr-TR" dirty="0" smtClean="0">
                <a:solidFill>
                  <a:prstClr val="black"/>
                </a:solidFill>
              </a:rPr>
              <a:t>Bir </a:t>
            </a:r>
            <a:r>
              <a:rPr lang="tr-TR" dirty="0">
                <a:solidFill>
                  <a:prstClr val="black"/>
                </a:solidFill>
              </a:rPr>
              <a:t>olayı, anıyı anlatma</a:t>
            </a:r>
          </a:p>
          <a:p>
            <a:pPr marL="258763" lvl="0" indent="-258763" defTabSz="179388"/>
            <a:r>
              <a:rPr lang="tr-TR" dirty="0">
                <a:solidFill>
                  <a:prstClr val="black"/>
                </a:solidFill>
              </a:rPr>
              <a:t>Bir duyuruyu iletme</a:t>
            </a:r>
          </a:p>
          <a:p>
            <a:pPr marL="258763" lvl="0" indent="-258763" defTabSz="179388"/>
            <a:r>
              <a:rPr lang="tr-TR" dirty="0">
                <a:solidFill>
                  <a:prstClr val="black"/>
                </a:solidFill>
              </a:rPr>
              <a:t>Öykü, roman, film vb.yi anlatma</a:t>
            </a:r>
          </a:p>
          <a:p>
            <a:pPr marL="258763" lvl="0" indent="-258763" defTabSz="179388"/>
            <a:r>
              <a:rPr lang="tr-TR" dirty="0">
                <a:solidFill>
                  <a:prstClr val="black"/>
                </a:solidFill>
              </a:rPr>
              <a:t>Bir nesneyi (aleti, meyveyi vb.) tanıtma</a:t>
            </a:r>
          </a:p>
          <a:p>
            <a:pPr marL="258763" lvl="0" indent="-258763" defTabSz="179388"/>
            <a:r>
              <a:rPr lang="tr-TR" dirty="0">
                <a:solidFill>
                  <a:prstClr val="black"/>
                </a:solidFill>
              </a:rPr>
              <a:t>Konferans verme</a:t>
            </a:r>
          </a:p>
          <a:p>
            <a:pPr marL="258763" lvl="0" indent="-258763" defTabSz="179388"/>
            <a:r>
              <a:rPr lang="tr-TR" dirty="0">
                <a:solidFill>
                  <a:prstClr val="black"/>
                </a:solidFill>
              </a:rPr>
              <a:t>Ders anlatma</a:t>
            </a:r>
          </a:p>
          <a:p>
            <a:pPr marL="258763" lvl="0" indent="-258763" defTabSz="179388"/>
            <a:r>
              <a:rPr lang="tr-TR" dirty="0">
                <a:solidFill>
                  <a:prstClr val="black"/>
                </a:solidFill>
              </a:rPr>
              <a:t>Bir projeyi tanıtma, sunma</a:t>
            </a:r>
          </a:p>
          <a:p>
            <a:pPr marL="258763" lvl="0" indent="-258763" defTabSz="179388"/>
            <a:r>
              <a:rPr lang="tr-TR" dirty="0">
                <a:solidFill>
                  <a:prstClr val="black"/>
                </a:solidFill>
              </a:rPr>
              <a:t>Brifing verme</a:t>
            </a:r>
          </a:p>
          <a:p>
            <a:pPr marL="258763" lvl="0" indent="-258763" defTabSz="179388"/>
            <a:r>
              <a:rPr lang="tr-TR" dirty="0">
                <a:solidFill>
                  <a:prstClr val="black"/>
                </a:solidFill>
              </a:rPr>
              <a:t>Bir açılışta (fabrika, okul, işyeri vb.) yapılan konuşma</a:t>
            </a:r>
          </a:p>
          <a:p>
            <a:pPr marL="258763" lvl="0" indent="-258763" defTabSz="179388"/>
            <a:r>
              <a:rPr lang="tr-TR" dirty="0">
                <a:solidFill>
                  <a:prstClr val="black"/>
                </a:solidFill>
              </a:rPr>
              <a:t>Önemli günlerde yapılan konuşmalar</a:t>
            </a:r>
          </a:p>
          <a:p>
            <a:pPr marL="258763" lvl="0" indent="-258763" defTabSz="179388"/>
            <a:r>
              <a:rPr lang="tr-TR" dirty="0">
                <a:solidFill>
                  <a:prstClr val="black"/>
                </a:solidFill>
              </a:rPr>
              <a:t>Bir dernekte yapılan amaçlı konuşmalar</a:t>
            </a:r>
          </a:p>
          <a:p>
            <a:pPr marL="258763" lvl="0" indent="-258763" defTabSz="179388"/>
            <a:r>
              <a:rPr lang="tr-TR" dirty="0">
                <a:solidFill>
                  <a:prstClr val="black"/>
                </a:solidFill>
              </a:rPr>
              <a:t>Söylev verme</a:t>
            </a:r>
          </a:p>
        </p:txBody>
      </p:sp>
    </p:spTree>
    <p:extLst>
      <p:ext uri="{BB962C8B-B14F-4D97-AF65-F5344CB8AC3E}">
        <p14:creationId xmlns:p14="http://schemas.microsoft.com/office/powerpoint/2010/main" val="3288601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İçerik ve </a:t>
            </a:r>
            <a:r>
              <a:rPr lang="tr-TR" dirty="0" smtClean="0"/>
              <a:t>Sunuluşlarına Göre Konuşmalar (</a:t>
            </a:r>
            <a:r>
              <a:rPr lang="tr-TR" dirty="0"/>
              <a:t>3) - </a:t>
            </a:r>
            <a:r>
              <a:rPr lang="tr-TR" dirty="0" smtClean="0"/>
              <a:t>Toplantılar</a:t>
            </a:r>
            <a:endParaRPr lang="tr-TR" dirty="0"/>
          </a:p>
        </p:txBody>
      </p:sp>
      <p:sp>
        <p:nvSpPr>
          <p:cNvPr id="3" name="İçerik Yer Tutucusu 2"/>
          <p:cNvSpPr>
            <a:spLocks noGrp="1"/>
          </p:cNvSpPr>
          <p:nvPr>
            <p:ph idx="1"/>
          </p:nvPr>
        </p:nvSpPr>
        <p:spPr/>
        <p:txBody>
          <a:bodyPr numCol="2">
            <a:normAutofit/>
          </a:bodyPr>
          <a:lstStyle/>
          <a:p>
            <a:pPr marL="258763" lvl="0" indent="-258763" defTabSz="179388"/>
            <a:r>
              <a:rPr lang="tr-TR" dirty="0">
                <a:solidFill>
                  <a:prstClr val="black"/>
                </a:solidFill>
              </a:rPr>
              <a:t>Bilimsel toplantılar</a:t>
            </a:r>
          </a:p>
          <a:p>
            <a:pPr marL="258763" lvl="0" indent="-258763" defTabSz="179388"/>
            <a:r>
              <a:rPr lang="tr-TR" dirty="0">
                <a:solidFill>
                  <a:prstClr val="black"/>
                </a:solidFill>
              </a:rPr>
              <a:t>Açıkoturum</a:t>
            </a:r>
          </a:p>
          <a:p>
            <a:pPr marL="258763" lvl="0" indent="-258763" defTabSz="179388"/>
            <a:r>
              <a:rPr lang="tr-TR" dirty="0">
                <a:solidFill>
                  <a:prstClr val="black"/>
                </a:solidFill>
              </a:rPr>
              <a:t>Panel</a:t>
            </a:r>
          </a:p>
          <a:p>
            <a:pPr marL="258763" lvl="0" indent="-258763" defTabSz="179388"/>
            <a:r>
              <a:rPr lang="tr-TR" dirty="0">
                <a:solidFill>
                  <a:prstClr val="black"/>
                </a:solidFill>
              </a:rPr>
              <a:t>Bilgi Şöleni (Sempozyum)</a:t>
            </a:r>
          </a:p>
          <a:p>
            <a:pPr marL="258763" lvl="0" indent="-258763" defTabSz="179388"/>
            <a:r>
              <a:rPr lang="tr-TR" dirty="0">
                <a:solidFill>
                  <a:prstClr val="black"/>
                </a:solidFill>
              </a:rPr>
              <a:t>Seminer</a:t>
            </a:r>
          </a:p>
          <a:p>
            <a:pPr marL="258763" lvl="0" indent="-258763" defTabSz="179388"/>
            <a:r>
              <a:rPr lang="tr-TR" dirty="0" smtClean="0">
                <a:solidFill>
                  <a:prstClr val="black"/>
                </a:solidFill>
              </a:rPr>
              <a:t>Forum</a:t>
            </a:r>
          </a:p>
          <a:p>
            <a:pPr marL="258763" lvl="0" indent="-258763" defTabSz="179388"/>
            <a:endParaRPr lang="tr-TR" dirty="0">
              <a:solidFill>
                <a:prstClr val="black"/>
              </a:solidFill>
            </a:endParaRPr>
          </a:p>
          <a:p>
            <a:pPr marL="258763" lvl="0" indent="-258763" defTabSz="179388"/>
            <a:endParaRPr lang="tr-TR" dirty="0">
              <a:solidFill>
                <a:prstClr val="black"/>
              </a:solidFill>
            </a:endParaRPr>
          </a:p>
        </p:txBody>
      </p:sp>
    </p:spTree>
    <p:extLst>
      <p:ext uri="{BB962C8B-B14F-4D97-AF65-F5344CB8AC3E}">
        <p14:creationId xmlns:p14="http://schemas.microsoft.com/office/powerpoint/2010/main" val="1945797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İçerik ve Sunuluşlarına Göre Konuşmalar (3) </a:t>
            </a:r>
            <a:r>
              <a:rPr lang="tr-TR" dirty="0" smtClean="0"/>
              <a:t>– Kendi Kendimizle Konuşma</a:t>
            </a:r>
            <a:endParaRPr lang="tr-TR" dirty="0"/>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547908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Türleri – Hazırlıksız (Doğaçlama) Konuşma</a:t>
            </a:r>
            <a:endParaRPr lang="tr-TR" dirty="0"/>
          </a:p>
        </p:txBody>
      </p:sp>
      <p:sp>
        <p:nvSpPr>
          <p:cNvPr id="3" name="İçerik Yer Tutucusu 2"/>
          <p:cNvSpPr>
            <a:spLocks noGrp="1"/>
          </p:cNvSpPr>
          <p:nvPr>
            <p:ph idx="1"/>
          </p:nvPr>
        </p:nvSpPr>
        <p:spPr>
          <a:xfrm>
            <a:off x="838200" y="1825624"/>
            <a:ext cx="10515600" cy="4873349"/>
          </a:xfrm>
        </p:spPr>
        <p:txBody>
          <a:bodyPr>
            <a:normAutofit fontScale="92500" lnSpcReduction="20000"/>
          </a:bodyPr>
          <a:lstStyle/>
          <a:p>
            <a:r>
              <a:rPr lang="tr-TR" dirty="0"/>
              <a:t>Özellikle günlük yaşamımızın değişik dilimlerinde, hemen her ortamda ilişki kurduğumuz insanlarla birtakım konuları konuşuruz. </a:t>
            </a:r>
            <a:endParaRPr lang="tr-TR" dirty="0" smtClean="0"/>
          </a:p>
          <a:p>
            <a:r>
              <a:rPr lang="tr-TR" dirty="0" smtClean="0"/>
              <a:t>Bu </a:t>
            </a:r>
            <a:r>
              <a:rPr lang="tr-TR" dirty="0"/>
              <a:t>konuda önceden bir hazırlık yapmamız gerekmez. </a:t>
            </a:r>
            <a:endParaRPr lang="tr-TR" dirty="0" smtClean="0"/>
          </a:p>
          <a:p>
            <a:r>
              <a:rPr lang="tr-TR" dirty="0" smtClean="0"/>
              <a:t>Aklımıza </a:t>
            </a:r>
            <a:r>
              <a:rPr lang="tr-TR" dirty="0"/>
              <a:t>o an gelenleri anlatırız. </a:t>
            </a:r>
            <a:endParaRPr lang="tr-TR" dirty="0" smtClean="0"/>
          </a:p>
          <a:p>
            <a:r>
              <a:rPr lang="tr-TR" dirty="0" smtClean="0"/>
              <a:t>Hazırlıksız </a:t>
            </a:r>
            <a:r>
              <a:rPr lang="tr-TR" dirty="0"/>
              <a:t>konuşma genelde plansızdır, dağınıktır. </a:t>
            </a:r>
            <a:endParaRPr lang="tr-TR" dirty="0" smtClean="0"/>
          </a:p>
          <a:p>
            <a:r>
              <a:rPr lang="tr-TR" dirty="0" smtClean="0"/>
              <a:t>Ama </a:t>
            </a:r>
            <a:r>
              <a:rPr lang="tr-TR" dirty="0"/>
              <a:t>yine de dil kullanımı açısından belli bir özeni, karşılıklı saygıyı gerektirir. </a:t>
            </a:r>
            <a:endParaRPr lang="tr-TR" dirty="0" smtClean="0"/>
          </a:p>
          <a:p>
            <a:r>
              <a:rPr lang="tr-TR" dirty="0" smtClean="0"/>
              <a:t>Söylediklerimizin </a:t>
            </a:r>
            <a:r>
              <a:rPr lang="tr-TR" dirty="0"/>
              <a:t>inandırıcı, tutumumuzun güven verici olması beklenir. </a:t>
            </a:r>
            <a:endParaRPr lang="tr-TR" dirty="0" smtClean="0"/>
          </a:p>
          <a:p>
            <a:r>
              <a:rPr lang="tr-TR" dirty="0" smtClean="0"/>
              <a:t>Hazırlıksız </a:t>
            </a:r>
            <a:r>
              <a:rPr lang="tr-TR" dirty="0"/>
              <a:t>konuşmada da konuşma konularımız çok değişiktir. </a:t>
            </a:r>
            <a:endParaRPr lang="tr-TR" dirty="0" smtClean="0"/>
          </a:p>
          <a:p>
            <a:r>
              <a:rPr lang="tr-TR" dirty="0" smtClean="0"/>
              <a:t>Bize </a:t>
            </a:r>
            <a:r>
              <a:rPr lang="tr-TR" dirty="0"/>
              <a:t>sorulan bir soru, bizim sorduğumuz bir soru, paylaşmak istediğimiz bir bilgi, anı, gözlem, telefon konuşmaları, birine yön ya da yer sorma, tanışma, selamlaşma, özür dileme, sohbet, alışveriş konuşmaları vb. belli başlı konuları oluşturur. </a:t>
            </a:r>
          </a:p>
          <a:p>
            <a:endParaRPr lang="tr-TR" dirty="0"/>
          </a:p>
        </p:txBody>
      </p:sp>
    </p:spTree>
    <p:extLst>
      <p:ext uri="{BB962C8B-B14F-4D97-AF65-F5344CB8AC3E}">
        <p14:creationId xmlns:p14="http://schemas.microsoft.com/office/powerpoint/2010/main" val="12863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Türleri – Hazırlıklı Konuşma</a:t>
            </a:r>
            <a:endParaRPr lang="tr-TR" dirty="0"/>
          </a:p>
        </p:txBody>
      </p:sp>
      <p:sp>
        <p:nvSpPr>
          <p:cNvPr id="3" name="İçerik Yer Tutucusu 2"/>
          <p:cNvSpPr>
            <a:spLocks noGrp="1"/>
          </p:cNvSpPr>
          <p:nvPr>
            <p:ph idx="1"/>
          </p:nvPr>
        </p:nvSpPr>
        <p:spPr>
          <a:xfrm>
            <a:off x="838200" y="1825624"/>
            <a:ext cx="10515600" cy="4873349"/>
          </a:xfrm>
        </p:spPr>
        <p:txBody>
          <a:bodyPr>
            <a:normAutofit/>
          </a:bodyPr>
          <a:lstStyle/>
          <a:p>
            <a:r>
              <a:rPr lang="tr-TR" dirty="0"/>
              <a:t>Bir tezi, bir düşünceyi, bir araştırma sonucunu aktarmak amacıyla yapılan planlı konuşmalardır. Yazılı anlatımda olduğu gibi, bir düzene ve yönteme bağlı olarak gerçekleştirilir. Tek kişi tarafından bir topluluk önünde yapılabileceği gibi birden çok kişinin katılımıyla da gerçekleşebilir. </a:t>
            </a:r>
          </a:p>
          <a:p>
            <a:r>
              <a:rPr lang="tr-TR" dirty="0"/>
              <a:t>Hazırlıklı konuşma, kendi içinde türlere ayrılır: </a:t>
            </a:r>
          </a:p>
        </p:txBody>
      </p:sp>
    </p:spTree>
    <p:extLst>
      <p:ext uri="{BB962C8B-B14F-4D97-AF65-F5344CB8AC3E}">
        <p14:creationId xmlns:p14="http://schemas.microsoft.com/office/powerpoint/2010/main" val="3174041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Türleri – </a:t>
            </a:r>
            <a:r>
              <a:rPr lang="tr-TR" dirty="0"/>
              <a:t>Hazırlıklı </a:t>
            </a:r>
            <a:r>
              <a:rPr lang="tr-TR" dirty="0" smtClean="0"/>
              <a:t>Konuşma - Açık Oturum (1)</a:t>
            </a:r>
            <a:endParaRPr lang="tr-TR" dirty="0"/>
          </a:p>
        </p:txBody>
      </p:sp>
      <p:sp>
        <p:nvSpPr>
          <p:cNvPr id="3" name="İçerik Yer Tutucusu 2"/>
          <p:cNvSpPr>
            <a:spLocks noGrp="1"/>
          </p:cNvSpPr>
          <p:nvPr>
            <p:ph idx="1"/>
          </p:nvPr>
        </p:nvSpPr>
        <p:spPr>
          <a:xfrm>
            <a:off x="838200" y="1825624"/>
            <a:ext cx="10515600" cy="4873349"/>
          </a:xfrm>
        </p:spPr>
        <p:txBody>
          <a:bodyPr>
            <a:normAutofit/>
          </a:bodyPr>
          <a:lstStyle/>
          <a:p>
            <a:r>
              <a:rPr lang="tr-TR" dirty="0"/>
              <a:t>Kamuoyunun gündeminde olan ya da geniş kitleleri ilgilendiren bir konunun, farklı düşünceden kişiler tarafından bir topluluk önünde tartışılmasıdır. </a:t>
            </a:r>
            <a:endParaRPr lang="tr-TR" dirty="0" smtClean="0"/>
          </a:p>
          <a:p>
            <a:r>
              <a:rPr lang="tr-TR" dirty="0" smtClean="0"/>
              <a:t>Belirli </a:t>
            </a:r>
            <a:r>
              <a:rPr lang="tr-TR" dirty="0"/>
              <a:t>mekânda dinleyiciler önünde gerçekleştirilebileceği gibi televizyon, radyo ya da genel ağ (internet) ortamında yapılabilir. </a:t>
            </a:r>
            <a:endParaRPr lang="tr-TR" dirty="0" smtClean="0"/>
          </a:p>
          <a:p>
            <a:r>
              <a:rPr lang="tr-TR" dirty="0" smtClean="0"/>
              <a:t>Açık </a:t>
            </a:r>
            <a:r>
              <a:rPr lang="tr-TR" dirty="0"/>
              <a:t>oturumda önemli olan, farklı görüşten konuşmacıların bir denge gözetilerek seçilmesidir. </a:t>
            </a:r>
            <a:endParaRPr lang="tr-TR" dirty="0" smtClean="0"/>
          </a:p>
          <a:p>
            <a:r>
              <a:rPr lang="tr-TR" dirty="0" smtClean="0"/>
              <a:t>Konunun </a:t>
            </a:r>
            <a:r>
              <a:rPr lang="tr-TR" dirty="0"/>
              <a:t>uzmanı olan sınırlı sayıda konuşmacı, konuyu değişik açılardan ele alarak irdeler. İzleyiciler, bu yaklaşımlar sayesinde hem aydınlanırlar hem de konuyu çok yönlü kavrama olanağı elde ederler. </a:t>
            </a:r>
          </a:p>
          <a:p>
            <a:endParaRPr lang="tr-TR" dirty="0"/>
          </a:p>
        </p:txBody>
      </p:sp>
    </p:spTree>
    <p:extLst>
      <p:ext uri="{BB962C8B-B14F-4D97-AF65-F5344CB8AC3E}">
        <p14:creationId xmlns:p14="http://schemas.microsoft.com/office/powerpoint/2010/main" val="936324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Türleri – </a:t>
            </a:r>
            <a:r>
              <a:rPr lang="tr-TR" dirty="0"/>
              <a:t>Hazırlıklı Konuşma - </a:t>
            </a:r>
            <a:r>
              <a:rPr lang="tr-TR" dirty="0" smtClean="0"/>
              <a:t>Açık Oturum (2)</a:t>
            </a:r>
            <a:endParaRPr lang="tr-TR" dirty="0"/>
          </a:p>
        </p:txBody>
      </p:sp>
      <p:sp>
        <p:nvSpPr>
          <p:cNvPr id="3" name="İçerik Yer Tutucusu 2"/>
          <p:cNvSpPr>
            <a:spLocks noGrp="1"/>
          </p:cNvSpPr>
          <p:nvPr>
            <p:ph idx="1"/>
          </p:nvPr>
        </p:nvSpPr>
        <p:spPr>
          <a:xfrm>
            <a:off x="838200" y="1825624"/>
            <a:ext cx="10515600" cy="4873349"/>
          </a:xfrm>
        </p:spPr>
        <p:txBody>
          <a:bodyPr>
            <a:normAutofit/>
          </a:bodyPr>
          <a:lstStyle/>
          <a:p>
            <a:r>
              <a:rPr lang="tr-TR" dirty="0"/>
              <a:t>Açık oturumda; sunuş yapan, konuşmacılara sırayla söz veren, konuşma sürelerini belirleyen, yeri geldiğinde konuşmacıların görüşlerini özetleyen bir yönetici de bulunur. Yöneticinin yansız ve âdil olması beklenir.</a:t>
            </a:r>
          </a:p>
        </p:txBody>
      </p:sp>
    </p:spTree>
    <p:extLst>
      <p:ext uri="{BB962C8B-B14F-4D97-AF65-F5344CB8AC3E}">
        <p14:creationId xmlns:p14="http://schemas.microsoft.com/office/powerpoint/2010/main" val="19954355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Türleri – </a:t>
            </a:r>
            <a:r>
              <a:rPr lang="tr-TR" dirty="0"/>
              <a:t>Hazırlıklı Konuşma - </a:t>
            </a:r>
            <a:r>
              <a:rPr lang="tr-TR" dirty="0" smtClean="0"/>
              <a:t>Panel (1)</a:t>
            </a:r>
            <a:endParaRPr lang="tr-TR" dirty="0"/>
          </a:p>
        </p:txBody>
      </p:sp>
      <p:sp>
        <p:nvSpPr>
          <p:cNvPr id="3" name="İçerik Yer Tutucusu 2"/>
          <p:cNvSpPr>
            <a:spLocks noGrp="1"/>
          </p:cNvSpPr>
          <p:nvPr>
            <p:ph idx="1"/>
          </p:nvPr>
        </p:nvSpPr>
        <p:spPr>
          <a:xfrm>
            <a:off x="838200" y="1825624"/>
            <a:ext cx="10515600" cy="4873349"/>
          </a:xfrm>
        </p:spPr>
        <p:txBody>
          <a:bodyPr>
            <a:normAutofit/>
          </a:bodyPr>
          <a:lstStyle/>
          <a:p>
            <a:r>
              <a:rPr lang="tr-TR" dirty="0"/>
              <a:t>Dinleyiciler önünde, bir konuşmacı grubunun genellikle toplumsal ya da siyasal bir konuyu irdelemeleri biçiminde gerçekleşen panel; kimi yönlerden açık oturuma benzemekle birlikte ondan farklı bir sözlü anlatım türüdür. </a:t>
            </a:r>
            <a:endParaRPr lang="tr-TR" dirty="0" smtClean="0"/>
          </a:p>
          <a:p>
            <a:r>
              <a:rPr lang="tr-TR" dirty="0" smtClean="0"/>
              <a:t>Panelde</a:t>
            </a:r>
            <a:r>
              <a:rPr lang="tr-TR" dirty="0"/>
              <a:t>, konuşmacıların farklı görüşten, karşıt bakış açılarına sahip olması gerekmez. </a:t>
            </a:r>
            <a:endParaRPr lang="tr-TR" dirty="0" smtClean="0"/>
          </a:p>
          <a:p>
            <a:r>
              <a:rPr lang="tr-TR" dirty="0" smtClean="0"/>
              <a:t>Amaç</a:t>
            </a:r>
            <a:r>
              <a:rPr lang="tr-TR" dirty="0"/>
              <a:t>, konunun çeşitli yönlerini ortaya koyarak dinleyicilere daha ayrıntılı bilgiler sunmaktır. </a:t>
            </a:r>
            <a:endParaRPr lang="tr-TR" dirty="0" smtClean="0"/>
          </a:p>
          <a:p>
            <a:r>
              <a:rPr lang="tr-TR" dirty="0" smtClean="0"/>
              <a:t>Ele </a:t>
            </a:r>
            <a:r>
              <a:rPr lang="tr-TR" dirty="0"/>
              <a:t>alınan konuda mutlaka bir sonuca varmak da şart değildir. </a:t>
            </a:r>
            <a:endParaRPr lang="tr-TR" dirty="0" smtClean="0"/>
          </a:p>
          <a:p>
            <a:r>
              <a:rPr lang="tr-TR" dirty="0" smtClean="0"/>
              <a:t>Önemli </a:t>
            </a:r>
            <a:r>
              <a:rPr lang="tr-TR" dirty="0"/>
              <a:t>olan; dinleyicilerin ufkunu genişletmek, ilgili konuyu değişik yönleriyle düşünmelerini sağlamaktır. </a:t>
            </a:r>
          </a:p>
        </p:txBody>
      </p:sp>
    </p:spTree>
    <p:extLst>
      <p:ext uri="{BB962C8B-B14F-4D97-AF65-F5344CB8AC3E}">
        <p14:creationId xmlns:p14="http://schemas.microsoft.com/office/powerpoint/2010/main" val="1115213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Türleri – </a:t>
            </a:r>
            <a:r>
              <a:rPr lang="tr-TR" dirty="0"/>
              <a:t>Hazırlıklı Konuşma - </a:t>
            </a:r>
            <a:r>
              <a:rPr lang="tr-TR" dirty="0" smtClean="0"/>
              <a:t>Panel (2)</a:t>
            </a:r>
            <a:endParaRPr lang="tr-TR" dirty="0"/>
          </a:p>
        </p:txBody>
      </p:sp>
      <p:sp>
        <p:nvSpPr>
          <p:cNvPr id="3" name="İçerik Yer Tutucusu 2"/>
          <p:cNvSpPr>
            <a:spLocks noGrp="1"/>
          </p:cNvSpPr>
          <p:nvPr>
            <p:ph idx="1"/>
          </p:nvPr>
        </p:nvSpPr>
        <p:spPr>
          <a:xfrm>
            <a:off x="838200" y="1825624"/>
            <a:ext cx="10515600" cy="4873349"/>
          </a:xfrm>
        </p:spPr>
        <p:txBody>
          <a:bodyPr>
            <a:normAutofit/>
          </a:bodyPr>
          <a:lstStyle/>
          <a:p>
            <a:r>
              <a:rPr lang="tr-TR" dirty="0"/>
              <a:t>Panelde, konuşmacıların hem birbirlerini hem de dinleyicileri görecek biçimde bir oturma düzeni vardır. </a:t>
            </a:r>
            <a:endParaRPr lang="tr-TR" dirty="0" smtClean="0"/>
          </a:p>
          <a:p>
            <a:r>
              <a:rPr lang="tr-TR" dirty="0" smtClean="0"/>
              <a:t>Konuşmalar </a:t>
            </a:r>
            <a:r>
              <a:rPr lang="tr-TR" dirty="0"/>
              <a:t>tamamlandıktan sonra konuşmacılar birbirlerine soru sorabilecekleri gibi dinleyiciler de onlara sorular yöneltebilir. </a:t>
            </a:r>
            <a:endParaRPr lang="tr-TR" dirty="0" smtClean="0"/>
          </a:p>
          <a:p>
            <a:r>
              <a:rPr lang="tr-TR" dirty="0" smtClean="0"/>
              <a:t>Panelin</a:t>
            </a:r>
            <a:r>
              <a:rPr lang="tr-TR" dirty="0"/>
              <a:t>; sunuş yapan, konuşmacılara sırayla söz veren, konuşmalar bittikten sonra söylenenleri toparlayarak dinleyicilere aktaran bir de yöneticisi bulunur. </a:t>
            </a:r>
          </a:p>
        </p:txBody>
      </p:sp>
    </p:spTree>
    <p:extLst>
      <p:ext uri="{BB962C8B-B14F-4D97-AF65-F5344CB8AC3E}">
        <p14:creationId xmlns:p14="http://schemas.microsoft.com/office/powerpoint/2010/main" val="2639455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Türleri – </a:t>
            </a:r>
            <a:r>
              <a:rPr lang="tr-TR" dirty="0"/>
              <a:t>Hazırlıklı Konuşma - </a:t>
            </a:r>
            <a:r>
              <a:rPr lang="tr-TR" dirty="0" smtClean="0"/>
              <a:t>Forum (1)</a:t>
            </a:r>
            <a:endParaRPr lang="tr-TR" dirty="0"/>
          </a:p>
        </p:txBody>
      </p:sp>
      <p:sp>
        <p:nvSpPr>
          <p:cNvPr id="3" name="İçerik Yer Tutucusu 2"/>
          <p:cNvSpPr>
            <a:spLocks noGrp="1"/>
          </p:cNvSpPr>
          <p:nvPr>
            <p:ph idx="1"/>
          </p:nvPr>
        </p:nvSpPr>
        <p:spPr>
          <a:xfrm>
            <a:off x="838200" y="1825624"/>
            <a:ext cx="10515600" cy="4873349"/>
          </a:xfrm>
        </p:spPr>
        <p:txBody>
          <a:bodyPr>
            <a:normAutofit/>
          </a:bodyPr>
          <a:lstStyle/>
          <a:p>
            <a:r>
              <a:rPr lang="tr-TR" dirty="0"/>
              <a:t>Forum, Eski Romalılar döneminde kamu işlerini konuşmak için halkın toplandığı alan (agora) olarak bilinir. </a:t>
            </a:r>
            <a:endParaRPr lang="tr-TR" dirty="0" smtClean="0"/>
          </a:p>
          <a:p>
            <a:r>
              <a:rPr lang="tr-TR" dirty="0" smtClean="0"/>
              <a:t>Günümüzde </a:t>
            </a:r>
            <a:r>
              <a:rPr lang="tr-TR" dirty="0"/>
              <a:t>ise bir sözlü anlatım türünün adıdır. </a:t>
            </a:r>
            <a:endParaRPr lang="tr-TR" dirty="0" smtClean="0"/>
          </a:p>
          <a:p>
            <a:r>
              <a:rPr lang="tr-TR" dirty="0" smtClean="0"/>
              <a:t>Bazı </a:t>
            </a:r>
            <a:r>
              <a:rPr lang="tr-TR" dirty="0"/>
              <a:t>sorunları görüşüp tartışarak bir sonuca bağlamaya çalışmak ya da bir konuyu ayrıntılı bir biçimde irdelemek amacıyla geniş bir dinleyici topluluğu önünde düzenlenir. </a:t>
            </a:r>
            <a:endParaRPr lang="tr-TR" dirty="0" smtClean="0"/>
          </a:p>
          <a:p>
            <a:r>
              <a:rPr lang="tr-TR" dirty="0" smtClean="0"/>
              <a:t>Belirli </a:t>
            </a:r>
            <a:r>
              <a:rPr lang="tr-TR" dirty="0"/>
              <a:t>bir konuda ortaklığı bulunan bir grup tarafından gerçekleştirilen forumda, her grup üyesinin eşit konuşma ve görüş bildirme hakkı vardır. </a:t>
            </a:r>
          </a:p>
        </p:txBody>
      </p:sp>
    </p:spTree>
    <p:extLst>
      <p:ext uri="{BB962C8B-B14F-4D97-AF65-F5344CB8AC3E}">
        <p14:creationId xmlns:p14="http://schemas.microsoft.com/office/powerpoint/2010/main" val="2967833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Türleri – </a:t>
            </a:r>
            <a:r>
              <a:rPr lang="tr-TR" dirty="0"/>
              <a:t>Hazırlıklı Konuşma - </a:t>
            </a:r>
            <a:r>
              <a:rPr lang="tr-TR" dirty="0" smtClean="0"/>
              <a:t>Forum (2)</a:t>
            </a:r>
            <a:endParaRPr lang="tr-TR" dirty="0"/>
          </a:p>
        </p:txBody>
      </p:sp>
      <p:sp>
        <p:nvSpPr>
          <p:cNvPr id="3" name="İçerik Yer Tutucusu 2"/>
          <p:cNvSpPr>
            <a:spLocks noGrp="1"/>
          </p:cNvSpPr>
          <p:nvPr>
            <p:ph idx="1"/>
          </p:nvPr>
        </p:nvSpPr>
        <p:spPr>
          <a:xfrm>
            <a:off x="838200" y="1825624"/>
            <a:ext cx="10515600" cy="4873349"/>
          </a:xfrm>
        </p:spPr>
        <p:txBody>
          <a:bodyPr>
            <a:normAutofit/>
          </a:bodyPr>
          <a:lstStyle/>
          <a:p>
            <a:r>
              <a:rPr lang="tr-TR" dirty="0"/>
              <a:t>Forumda, grup başkanı da denilen bir yönetici bulunur. Başkan, katılımcılara konuyu açıkladıktan sonra söz hakkı verir. Daha sonra dinleyiciler de başkandan söz hakkı alarak konuşmaya katılır. </a:t>
            </a:r>
          </a:p>
          <a:p>
            <a:r>
              <a:rPr lang="tr-TR" dirty="0"/>
              <a:t>Forum sözcüğü, panellerin ardından konuşmacılarla dinleyicilerin soru-yanıt ya da karşılıklı görüş bildirme biçiminde yaptıkları tartışmaları adlandırmak için de kullanılmaktadır. </a:t>
            </a:r>
          </a:p>
          <a:p>
            <a:pPr marL="0" indent="0">
              <a:buNone/>
            </a:pPr>
            <a:endParaRPr lang="tr-TR" dirty="0"/>
          </a:p>
        </p:txBody>
      </p:sp>
    </p:spTree>
    <p:extLst>
      <p:ext uri="{BB962C8B-B14F-4D97-AF65-F5344CB8AC3E}">
        <p14:creationId xmlns:p14="http://schemas.microsoft.com/office/powerpoint/2010/main" val="2038872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Türleri – </a:t>
            </a:r>
            <a:r>
              <a:rPr lang="tr-TR" dirty="0"/>
              <a:t>Hazırlıklı Konuşma - </a:t>
            </a:r>
            <a:r>
              <a:rPr lang="tr-TR" dirty="0" smtClean="0"/>
              <a:t>Sempozyum (1)</a:t>
            </a:r>
            <a:endParaRPr lang="tr-TR" dirty="0"/>
          </a:p>
        </p:txBody>
      </p:sp>
      <p:sp>
        <p:nvSpPr>
          <p:cNvPr id="3" name="İçerik Yer Tutucusu 2"/>
          <p:cNvSpPr>
            <a:spLocks noGrp="1"/>
          </p:cNvSpPr>
          <p:nvPr>
            <p:ph idx="1"/>
          </p:nvPr>
        </p:nvSpPr>
        <p:spPr>
          <a:xfrm>
            <a:off x="838200" y="1825624"/>
            <a:ext cx="10515600" cy="4873349"/>
          </a:xfrm>
        </p:spPr>
        <p:txBody>
          <a:bodyPr>
            <a:normAutofit fontScale="92500" lnSpcReduction="20000"/>
          </a:bodyPr>
          <a:lstStyle/>
          <a:p>
            <a:r>
              <a:rPr lang="tr-TR" dirty="0"/>
              <a:t>Önceden belirlenmiş ve duyurulmuş bir konuda araştırmacı ve uzmanların, dinleyiciler önünde tek tek bildirilerini sunmalarıyla gerçekleştirilen bir sözlü anlatım türüdür. </a:t>
            </a:r>
            <a:endParaRPr lang="tr-TR" dirty="0" smtClean="0"/>
          </a:p>
          <a:p>
            <a:r>
              <a:rPr lang="tr-TR" dirty="0" smtClean="0"/>
              <a:t>Genellikle </a:t>
            </a:r>
            <a:r>
              <a:rPr lang="tr-TR" dirty="0"/>
              <a:t>birkaç gün sürer. Sempozyumda; bilim, sanat ve düşünce ağırlıklı konular ele alınır. </a:t>
            </a:r>
            <a:endParaRPr lang="tr-TR" dirty="0" smtClean="0"/>
          </a:p>
          <a:p>
            <a:r>
              <a:rPr lang="tr-TR" dirty="0" smtClean="0"/>
              <a:t>Konuşmacılar</a:t>
            </a:r>
            <a:r>
              <a:rPr lang="tr-TR" dirty="0"/>
              <a:t>, belirlenen konu üzerinde uzun süre çalışıp hazırlık yaparlar. </a:t>
            </a:r>
            <a:endParaRPr lang="tr-TR" dirty="0" smtClean="0"/>
          </a:p>
          <a:p>
            <a:r>
              <a:rPr lang="tr-TR" dirty="0" smtClean="0"/>
              <a:t>Bu </a:t>
            </a:r>
            <a:r>
              <a:rPr lang="tr-TR" dirty="0"/>
              <a:t>çalışmalarını, bildiri olarak sunarlar. </a:t>
            </a:r>
            <a:endParaRPr lang="tr-TR" dirty="0" smtClean="0"/>
          </a:p>
          <a:p>
            <a:r>
              <a:rPr lang="tr-TR" dirty="0" smtClean="0"/>
              <a:t>Akademik </a:t>
            </a:r>
            <a:r>
              <a:rPr lang="tr-TR" dirty="0"/>
              <a:t>nitelikli toplantılar olan sempozyumda sunulan bu bildiriler, genellikle kitap olarak da basılır. </a:t>
            </a:r>
            <a:endParaRPr lang="tr-TR" dirty="0" smtClean="0"/>
          </a:p>
          <a:p>
            <a:r>
              <a:rPr lang="tr-TR" dirty="0" smtClean="0"/>
              <a:t>Amaç</a:t>
            </a:r>
            <a:r>
              <a:rPr lang="tr-TR" dirty="0"/>
              <a:t>, belirli bir konu üzerinde yapılan bilimsel araştırmaları bir araya getirerek konunun derinlemesine irdelenmesini ve kalıcı bir bilgi birikiminin oluşmasını sağlamaktır. </a:t>
            </a:r>
            <a:endParaRPr lang="tr-TR" dirty="0" smtClean="0"/>
          </a:p>
          <a:p>
            <a:r>
              <a:rPr lang="tr-TR" dirty="0" smtClean="0"/>
              <a:t>Her </a:t>
            </a:r>
            <a:r>
              <a:rPr lang="tr-TR" dirty="0"/>
              <a:t>bir bildiri ve konuşma, konuyu bütünleyici niteliktedir.</a:t>
            </a:r>
          </a:p>
        </p:txBody>
      </p:sp>
    </p:spTree>
    <p:extLst>
      <p:ext uri="{BB962C8B-B14F-4D97-AF65-F5344CB8AC3E}">
        <p14:creationId xmlns:p14="http://schemas.microsoft.com/office/powerpoint/2010/main" val="15212373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Türleri – </a:t>
            </a:r>
            <a:r>
              <a:rPr lang="tr-TR" dirty="0"/>
              <a:t>Hazırlıklı Konuşma - </a:t>
            </a:r>
            <a:r>
              <a:rPr lang="tr-TR" dirty="0" smtClean="0"/>
              <a:t>Sempozyum (2)</a:t>
            </a:r>
            <a:endParaRPr lang="tr-TR" dirty="0"/>
          </a:p>
        </p:txBody>
      </p:sp>
      <p:sp>
        <p:nvSpPr>
          <p:cNvPr id="3" name="İçerik Yer Tutucusu 2"/>
          <p:cNvSpPr>
            <a:spLocks noGrp="1"/>
          </p:cNvSpPr>
          <p:nvPr>
            <p:ph idx="1"/>
          </p:nvPr>
        </p:nvSpPr>
        <p:spPr>
          <a:xfrm>
            <a:off x="838200" y="1825624"/>
            <a:ext cx="10515600" cy="4873349"/>
          </a:xfrm>
        </p:spPr>
        <p:txBody>
          <a:bodyPr>
            <a:normAutofit/>
          </a:bodyPr>
          <a:lstStyle/>
          <a:p>
            <a:r>
              <a:rPr lang="tr-TR" dirty="0"/>
              <a:t>Sempozyum, bir başkan tarafından açılır. Başkan, konuyu açıklar ve konuşmacıları tanıtır. </a:t>
            </a:r>
            <a:endParaRPr lang="tr-TR" dirty="0" smtClean="0"/>
          </a:p>
          <a:p>
            <a:r>
              <a:rPr lang="tr-TR" dirty="0" smtClean="0"/>
              <a:t>Konuşmacıların </a:t>
            </a:r>
            <a:r>
              <a:rPr lang="tr-TR" dirty="0"/>
              <a:t>süresi 10-20 dakikayla sınırlıdır. Konuşmaların ardından, dinleyiciler soru da sorabilir. </a:t>
            </a:r>
            <a:endParaRPr lang="tr-TR" dirty="0" smtClean="0"/>
          </a:p>
          <a:p>
            <a:r>
              <a:rPr lang="tr-TR" dirty="0" smtClean="0"/>
              <a:t>Sempozyum </a:t>
            </a:r>
            <a:r>
              <a:rPr lang="tr-TR" dirty="0"/>
              <a:t>sonunda, kamuoyuna ya da konunun uzmanlarına iletilmek üzere bir sonuç bildirgesi hazırlanır.</a:t>
            </a:r>
          </a:p>
        </p:txBody>
      </p:sp>
    </p:spTree>
    <p:extLst>
      <p:ext uri="{BB962C8B-B14F-4D97-AF65-F5344CB8AC3E}">
        <p14:creationId xmlns:p14="http://schemas.microsoft.com/office/powerpoint/2010/main" val="695242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Türleri – </a:t>
            </a:r>
            <a:r>
              <a:rPr lang="tr-TR" dirty="0"/>
              <a:t>Hazırlıklı Konuşma - </a:t>
            </a:r>
            <a:r>
              <a:rPr lang="tr-TR" dirty="0" smtClean="0"/>
              <a:t>Konferans</a:t>
            </a:r>
            <a:endParaRPr lang="tr-TR" dirty="0"/>
          </a:p>
        </p:txBody>
      </p:sp>
      <p:sp>
        <p:nvSpPr>
          <p:cNvPr id="3" name="İçerik Yer Tutucusu 2"/>
          <p:cNvSpPr>
            <a:spLocks noGrp="1"/>
          </p:cNvSpPr>
          <p:nvPr>
            <p:ph idx="1"/>
          </p:nvPr>
        </p:nvSpPr>
        <p:spPr>
          <a:xfrm>
            <a:off x="838200" y="1825624"/>
            <a:ext cx="10515600" cy="4873349"/>
          </a:xfrm>
        </p:spPr>
        <p:txBody>
          <a:bodyPr>
            <a:normAutofit/>
          </a:bodyPr>
          <a:lstStyle/>
          <a:p>
            <a:r>
              <a:rPr lang="tr-TR" dirty="0"/>
              <a:t>Konferans, alanında yetkin bir kişinin belirli bir konuda bilgi vermek amacıyla yaptığı konuşmadır. </a:t>
            </a:r>
            <a:endParaRPr lang="tr-TR" dirty="0" smtClean="0"/>
          </a:p>
          <a:p>
            <a:r>
              <a:rPr lang="tr-TR" dirty="0" smtClean="0"/>
              <a:t>Konferansın </a:t>
            </a:r>
            <a:r>
              <a:rPr lang="tr-TR" dirty="0"/>
              <a:t>konusu bilim, sanat, felsefe gibi alanlara ilişkindir. </a:t>
            </a:r>
            <a:endParaRPr lang="tr-TR" dirty="0" smtClean="0"/>
          </a:p>
          <a:p>
            <a:r>
              <a:rPr lang="tr-TR" dirty="0" smtClean="0"/>
              <a:t>Konuşmacı</a:t>
            </a:r>
            <a:r>
              <a:rPr lang="tr-TR" dirty="0"/>
              <a:t>, bir dinleyici kitlesi önünde bilgi ve düşüncelerini açıklar. </a:t>
            </a:r>
            <a:endParaRPr lang="tr-TR" dirty="0" smtClean="0"/>
          </a:p>
          <a:p>
            <a:r>
              <a:rPr lang="tr-TR" dirty="0" smtClean="0"/>
              <a:t>Özgün </a:t>
            </a:r>
            <a:r>
              <a:rPr lang="tr-TR" dirty="0"/>
              <a:t>bir düşünceyi açıklamak, bir tezi savunmak ya da aydınlatılmaya gereksinim duyulan bir konuyu ele alarak dinleyicileri bilgilendirmek, konferansta temel amaçtır. </a:t>
            </a:r>
            <a:endParaRPr lang="tr-TR" dirty="0" smtClean="0"/>
          </a:p>
          <a:p>
            <a:r>
              <a:rPr lang="tr-TR" dirty="0" smtClean="0"/>
              <a:t>Konferansa </a:t>
            </a:r>
            <a:r>
              <a:rPr lang="tr-TR" dirty="0"/>
              <a:t>başlamadan önce bir kişi, konuşmacıyı izleyicilere tanıtır ve kürsüye davet eder. </a:t>
            </a:r>
            <a:endParaRPr lang="tr-TR" dirty="0" smtClean="0"/>
          </a:p>
          <a:p>
            <a:r>
              <a:rPr lang="tr-TR" dirty="0" smtClean="0"/>
              <a:t>Konuşma </a:t>
            </a:r>
            <a:r>
              <a:rPr lang="tr-TR" dirty="0"/>
              <a:t>sonunda, dinleyiciler sorularını da yöneltebilirler. </a:t>
            </a:r>
          </a:p>
        </p:txBody>
      </p:sp>
    </p:spTree>
    <p:extLst>
      <p:ext uri="{BB962C8B-B14F-4D97-AF65-F5344CB8AC3E}">
        <p14:creationId xmlns:p14="http://schemas.microsoft.com/office/powerpoint/2010/main" val="2216227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Türleri – </a:t>
            </a:r>
            <a:r>
              <a:rPr lang="tr-TR" dirty="0"/>
              <a:t>Hazırlıklı Konuşma - </a:t>
            </a:r>
            <a:r>
              <a:rPr lang="tr-TR" dirty="0" smtClean="0"/>
              <a:t>Söylev (1)</a:t>
            </a:r>
            <a:endParaRPr lang="tr-TR" dirty="0"/>
          </a:p>
        </p:txBody>
      </p:sp>
      <p:sp>
        <p:nvSpPr>
          <p:cNvPr id="3" name="İçerik Yer Tutucusu 2"/>
          <p:cNvSpPr>
            <a:spLocks noGrp="1"/>
          </p:cNvSpPr>
          <p:nvPr>
            <p:ph idx="1"/>
          </p:nvPr>
        </p:nvSpPr>
        <p:spPr>
          <a:xfrm>
            <a:off x="838200" y="1825624"/>
            <a:ext cx="10515600" cy="4873349"/>
          </a:xfrm>
        </p:spPr>
        <p:txBody>
          <a:bodyPr>
            <a:normAutofit lnSpcReduction="10000"/>
          </a:bodyPr>
          <a:lstStyle/>
          <a:p>
            <a:r>
              <a:rPr lang="tr-TR" dirty="0"/>
              <a:t>Bir topluluğa belirli düşünceleri, duyguları aşılamak, onları bir amaç doğrultusunda yönlendirmek için yapılan uzunca, coşkulu ve etkileyici konuşmalardır. Söylev veren kişiye “hatip” denir. </a:t>
            </a:r>
            <a:endParaRPr lang="tr-TR" dirty="0" smtClean="0"/>
          </a:p>
          <a:p>
            <a:r>
              <a:rPr lang="tr-TR" dirty="0" smtClean="0"/>
              <a:t>Söylev</a:t>
            </a:r>
            <a:r>
              <a:rPr lang="tr-TR" dirty="0"/>
              <a:t>, bir konuyu derinlemesine ele alıp dinleyicileri aydınlatmak ya da bilgi paylaşmak üzere verilmez; hedef, bir inanç ya da düşünce etrafında geniş kitleleri buluşturmaktır. </a:t>
            </a:r>
            <a:endParaRPr lang="tr-TR" dirty="0" smtClean="0"/>
          </a:p>
          <a:p>
            <a:r>
              <a:rPr lang="tr-TR" dirty="0" smtClean="0"/>
              <a:t>Kitleleri </a:t>
            </a:r>
            <a:r>
              <a:rPr lang="tr-TR" dirty="0"/>
              <a:t>coşturmak, yönlendirmek, onlar üzerinde duygusal bir etki bırakarak sözlerine inandırmak, hatip için temel amaçtır. </a:t>
            </a:r>
            <a:endParaRPr lang="tr-TR" dirty="0" smtClean="0"/>
          </a:p>
          <a:p>
            <a:r>
              <a:rPr lang="tr-TR" dirty="0" smtClean="0"/>
              <a:t>Bunu </a:t>
            </a:r>
            <a:r>
              <a:rPr lang="tr-TR" dirty="0"/>
              <a:t>gerçekleştirebildiği ölçüde hatibin başarısından, söylevin işlevinden söz edilebilir. </a:t>
            </a:r>
            <a:endParaRPr lang="tr-TR" dirty="0" smtClean="0"/>
          </a:p>
          <a:p>
            <a:r>
              <a:rPr lang="tr-TR" dirty="0" smtClean="0"/>
              <a:t>O </a:t>
            </a:r>
            <a:r>
              <a:rPr lang="tr-TR" dirty="0"/>
              <a:t>yüzden, söylev veren kişinin geniş kitleleri etkileyebilecek birtakım özelliklere sahip olması gerekir. </a:t>
            </a:r>
          </a:p>
        </p:txBody>
      </p:sp>
    </p:spTree>
    <p:extLst>
      <p:ext uri="{BB962C8B-B14F-4D97-AF65-F5344CB8AC3E}">
        <p14:creationId xmlns:p14="http://schemas.microsoft.com/office/powerpoint/2010/main" val="816697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Türleri – </a:t>
            </a:r>
            <a:r>
              <a:rPr lang="tr-TR" dirty="0"/>
              <a:t>Hazırlıklı Konuşma - </a:t>
            </a:r>
            <a:r>
              <a:rPr lang="tr-TR" dirty="0" smtClean="0"/>
              <a:t>Söylev (2)</a:t>
            </a:r>
            <a:endParaRPr lang="tr-TR" dirty="0"/>
          </a:p>
        </p:txBody>
      </p:sp>
      <p:sp>
        <p:nvSpPr>
          <p:cNvPr id="3" name="İçerik Yer Tutucusu 2"/>
          <p:cNvSpPr>
            <a:spLocks noGrp="1"/>
          </p:cNvSpPr>
          <p:nvPr>
            <p:ph idx="1"/>
          </p:nvPr>
        </p:nvSpPr>
        <p:spPr>
          <a:xfrm>
            <a:off x="838200" y="1825624"/>
            <a:ext cx="10515600" cy="4873349"/>
          </a:xfrm>
        </p:spPr>
        <p:txBody>
          <a:bodyPr>
            <a:normAutofit/>
          </a:bodyPr>
          <a:lstStyle/>
          <a:p>
            <a:r>
              <a:rPr lang="tr-TR" dirty="0"/>
              <a:t>Başta Mustafa Kemal Atatürk olmak üzere Halide Edip Adıvar, Mehmet Akif Ersoy, Hamdullah Suphi Tanrıöver gibi isimler, hatiplikleriyle de ünlüdür. </a:t>
            </a:r>
          </a:p>
          <a:p>
            <a:r>
              <a:rPr lang="tr-TR" dirty="0"/>
              <a:t>Söylevler, konusuna ve bağlamına göre çeşitli türlere ayrılabilir:</a:t>
            </a:r>
          </a:p>
          <a:p>
            <a:r>
              <a:rPr lang="tr-TR" dirty="0"/>
              <a:t> </a:t>
            </a:r>
            <a:r>
              <a:rPr lang="tr-TR" dirty="0">
                <a:solidFill>
                  <a:srgbClr val="C00000"/>
                </a:solidFill>
              </a:rPr>
              <a:t>Siyasal söylev</a:t>
            </a:r>
            <a:r>
              <a:rPr lang="tr-TR" dirty="0"/>
              <a:t>: Siyasal konularda verilen söylevlerdir. Meclis kürsüsünden yapılan konuşmalarla seçim mitinglerindeki konuşmalar bu gruba girer. </a:t>
            </a:r>
            <a:r>
              <a:rPr lang="tr-TR" dirty="0">
                <a:solidFill>
                  <a:srgbClr val="C00000"/>
                </a:solidFill>
              </a:rPr>
              <a:t>Orhun Yazıtları</a:t>
            </a:r>
            <a:r>
              <a:rPr lang="tr-TR" dirty="0"/>
              <a:t>, Türk edebiyatındaki </a:t>
            </a:r>
            <a:r>
              <a:rPr lang="tr-TR" dirty="0">
                <a:solidFill>
                  <a:srgbClr val="C00000"/>
                </a:solidFill>
              </a:rPr>
              <a:t>ilk siyasal söylev </a:t>
            </a:r>
            <a:r>
              <a:rPr lang="tr-TR" dirty="0"/>
              <a:t>örneği olarak kabul edilir. </a:t>
            </a:r>
          </a:p>
          <a:p>
            <a:endParaRPr lang="tr-TR" dirty="0"/>
          </a:p>
          <a:p>
            <a:endParaRPr lang="tr-TR" dirty="0"/>
          </a:p>
        </p:txBody>
      </p:sp>
    </p:spTree>
    <p:extLst>
      <p:ext uri="{BB962C8B-B14F-4D97-AF65-F5344CB8AC3E}">
        <p14:creationId xmlns:p14="http://schemas.microsoft.com/office/powerpoint/2010/main" val="1027630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Türleri – </a:t>
            </a:r>
            <a:r>
              <a:rPr lang="tr-TR" dirty="0"/>
              <a:t>Hazırlıklı Konuşma - </a:t>
            </a:r>
            <a:r>
              <a:rPr lang="tr-TR" dirty="0" smtClean="0"/>
              <a:t>Söylev (3)</a:t>
            </a:r>
            <a:endParaRPr lang="tr-TR" dirty="0"/>
          </a:p>
        </p:txBody>
      </p:sp>
      <p:sp>
        <p:nvSpPr>
          <p:cNvPr id="3" name="İçerik Yer Tutucusu 2"/>
          <p:cNvSpPr>
            <a:spLocks noGrp="1"/>
          </p:cNvSpPr>
          <p:nvPr>
            <p:ph idx="1"/>
          </p:nvPr>
        </p:nvSpPr>
        <p:spPr>
          <a:xfrm>
            <a:off x="838200" y="1825624"/>
            <a:ext cx="10515600" cy="4873349"/>
          </a:xfrm>
        </p:spPr>
        <p:txBody>
          <a:bodyPr>
            <a:normAutofit/>
          </a:bodyPr>
          <a:lstStyle/>
          <a:p>
            <a:r>
              <a:rPr lang="tr-TR" dirty="0" smtClean="0">
                <a:solidFill>
                  <a:srgbClr val="C00000"/>
                </a:solidFill>
              </a:rPr>
              <a:t>Dinsel </a:t>
            </a:r>
            <a:r>
              <a:rPr lang="tr-TR" dirty="0">
                <a:solidFill>
                  <a:srgbClr val="C00000"/>
                </a:solidFill>
              </a:rPr>
              <a:t>söylev</a:t>
            </a:r>
            <a:r>
              <a:rPr lang="tr-TR" dirty="0"/>
              <a:t>: Halkın dinsel konulardaki duyarlılığını artırmak, bu konulara aydınlatma getirerek inancını güçlendirmek amacıyla yapılan konuşmalardır. Vaazlar, dinsel söylevlerdir. </a:t>
            </a:r>
          </a:p>
          <a:p>
            <a:endParaRPr lang="tr-TR" dirty="0"/>
          </a:p>
          <a:p>
            <a:r>
              <a:rPr lang="tr-TR" dirty="0">
                <a:solidFill>
                  <a:srgbClr val="C00000"/>
                </a:solidFill>
              </a:rPr>
              <a:t>Hukuksal söylev: </a:t>
            </a:r>
            <a:r>
              <a:rPr lang="tr-TR" dirty="0"/>
              <a:t>Duruşma salonlarında savcı, avukat ya da sanığın dava konusu üzerine yaptığı uzun ve dinleyenleri etkilemeye dönük konuşmalarıdır. </a:t>
            </a:r>
          </a:p>
          <a:p>
            <a:endParaRPr lang="tr-TR" dirty="0"/>
          </a:p>
          <a:p>
            <a:endParaRPr lang="tr-TR" dirty="0"/>
          </a:p>
        </p:txBody>
      </p:sp>
    </p:spTree>
    <p:extLst>
      <p:ext uri="{BB962C8B-B14F-4D97-AF65-F5344CB8AC3E}">
        <p14:creationId xmlns:p14="http://schemas.microsoft.com/office/powerpoint/2010/main" val="1172066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Konuşma Türleri – </a:t>
            </a:r>
            <a:r>
              <a:rPr lang="tr-TR" dirty="0"/>
              <a:t>Hazırlıklı Konuşma - </a:t>
            </a:r>
            <a:r>
              <a:rPr lang="tr-TR" dirty="0" smtClean="0"/>
              <a:t>Söylev (4)</a:t>
            </a:r>
            <a:endParaRPr lang="tr-TR" dirty="0"/>
          </a:p>
        </p:txBody>
      </p:sp>
      <p:sp>
        <p:nvSpPr>
          <p:cNvPr id="3" name="İçerik Yer Tutucusu 2"/>
          <p:cNvSpPr>
            <a:spLocks noGrp="1"/>
          </p:cNvSpPr>
          <p:nvPr>
            <p:ph idx="1"/>
          </p:nvPr>
        </p:nvSpPr>
        <p:spPr>
          <a:xfrm>
            <a:off x="838200" y="1825624"/>
            <a:ext cx="10515600" cy="4873349"/>
          </a:xfrm>
        </p:spPr>
        <p:txBody>
          <a:bodyPr>
            <a:normAutofit/>
          </a:bodyPr>
          <a:lstStyle/>
          <a:p>
            <a:r>
              <a:rPr lang="tr-TR" dirty="0">
                <a:solidFill>
                  <a:srgbClr val="C00000"/>
                </a:solidFill>
              </a:rPr>
              <a:t>Törensel söylev: </a:t>
            </a:r>
            <a:r>
              <a:rPr lang="tr-TR" dirty="0"/>
              <a:t>Resmî tören, toplantı ve açılışlarda yapılan konuşmalardır. </a:t>
            </a:r>
          </a:p>
          <a:p>
            <a:endParaRPr lang="tr-TR" dirty="0"/>
          </a:p>
          <a:p>
            <a:r>
              <a:rPr lang="tr-TR" dirty="0">
                <a:solidFill>
                  <a:srgbClr val="C00000"/>
                </a:solidFill>
              </a:rPr>
              <a:t>Askerî söylev: </a:t>
            </a:r>
            <a:r>
              <a:rPr lang="tr-TR" dirty="0"/>
              <a:t>Askerlerin ve özellikle savaş zamanlarında öbür yurttaşların da millî duygularını coşturmak, onlara yurt savunması için savaşma cesareti vermek, yiğitlik ve kahramanlık duygusu aşılamak amacıyla yapılan konuşmalardır. Daha çok askerî yetkililer tarafından yapılır. </a:t>
            </a:r>
          </a:p>
          <a:p>
            <a:pPr marL="0" indent="0">
              <a:buNone/>
            </a:pPr>
            <a:endParaRPr lang="tr-TR" dirty="0"/>
          </a:p>
        </p:txBody>
      </p:sp>
    </p:spTree>
    <p:extLst>
      <p:ext uri="{BB962C8B-B14F-4D97-AF65-F5344CB8AC3E}">
        <p14:creationId xmlns:p14="http://schemas.microsoft.com/office/powerpoint/2010/main" val="689082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Konuşma Türleri – Hazırlıklı Konuşma - </a:t>
            </a:r>
            <a:r>
              <a:rPr lang="tr-TR" dirty="0" smtClean="0"/>
              <a:t>Mülakat (Röportaj/Söyleşi)</a:t>
            </a:r>
            <a:endParaRPr lang="tr-TR" dirty="0"/>
          </a:p>
        </p:txBody>
      </p:sp>
      <p:sp>
        <p:nvSpPr>
          <p:cNvPr id="3" name="İçerik Yer Tutucusu 2"/>
          <p:cNvSpPr>
            <a:spLocks noGrp="1"/>
          </p:cNvSpPr>
          <p:nvPr>
            <p:ph idx="1"/>
          </p:nvPr>
        </p:nvSpPr>
        <p:spPr/>
        <p:txBody>
          <a:bodyPr/>
          <a:lstStyle/>
          <a:p>
            <a:r>
              <a:rPr lang="tr-TR" dirty="0"/>
              <a:t>Çoğunlukla sanatçı, bilim adamı, devlet adamı ya da araştırmacılarla belirli bir konuda yapılan ve soru-yanıt temelinde ilerleyen konuşmalardır. Amaç, ilgili kişilerin kendi alanlarındaki görüş ve yorumlarını kamuoyuna aktarmaktır. Bu konuşmalar radyo ve televizyon kanalları aracılığıyla yayımlanabildiği gibi bazen basılı olarak gazete ve dergilerde de yer alabilir. Mülakat, temelde bir sözlü anlatım türü olmakla birlikte zamanla yapılış ve sunuluş biçimi çeşitlenerek yazılı anlatım içinde de değerlendirilebilecek özellikler kazanmıştır. Mülakat, bazı kurum ve kuruluşların görevlendirdiği elemanlar ya da bir konuyu araştıran kişilerce yapıldığı gibi o konudaki yetkin kişiler arasında bir söyleşi biçiminde de gerçekleştirilebilir. </a:t>
            </a:r>
          </a:p>
          <a:p>
            <a:endParaRPr lang="tr-TR" dirty="0"/>
          </a:p>
        </p:txBody>
      </p:sp>
    </p:spTree>
    <p:extLst>
      <p:ext uri="{BB962C8B-B14F-4D97-AF65-F5344CB8AC3E}">
        <p14:creationId xmlns:p14="http://schemas.microsoft.com/office/powerpoint/2010/main" val="8189977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Konuşma Türleri – Hazırlıklı Konuşma - </a:t>
            </a:r>
            <a:r>
              <a:rPr lang="tr-TR" dirty="0" smtClean="0"/>
              <a:t>Münazara (1)</a:t>
            </a:r>
            <a:endParaRPr lang="tr-TR" dirty="0"/>
          </a:p>
        </p:txBody>
      </p:sp>
      <p:sp>
        <p:nvSpPr>
          <p:cNvPr id="3" name="İçerik Yer Tutucusu 2"/>
          <p:cNvSpPr>
            <a:spLocks noGrp="1"/>
          </p:cNvSpPr>
          <p:nvPr>
            <p:ph idx="1"/>
          </p:nvPr>
        </p:nvSpPr>
        <p:spPr/>
        <p:txBody>
          <a:bodyPr>
            <a:normAutofit lnSpcReduction="10000"/>
          </a:bodyPr>
          <a:lstStyle/>
          <a:p>
            <a:r>
              <a:rPr lang="tr-TR" dirty="0"/>
              <a:t>Karşıt iki tezi savunan iki grubun, jüri üyeleri ve dinleyiciler önünde yaptıkları tartışmaya “münazara” denir. </a:t>
            </a:r>
            <a:endParaRPr lang="tr-TR" dirty="0" smtClean="0"/>
          </a:p>
          <a:p>
            <a:r>
              <a:rPr lang="tr-TR" dirty="0" smtClean="0"/>
              <a:t>Bu </a:t>
            </a:r>
            <a:r>
              <a:rPr lang="tr-TR" dirty="0"/>
              <a:t>tartışmada amaç “</a:t>
            </a:r>
            <a:r>
              <a:rPr lang="tr-TR" dirty="0" err="1"/>
              <a:t>doğru”yu</a:t>
            </a:r>
            <a:r>
              <a:rPr lang="tr-TR" dirty="0"/>
              <a:t> bulmak değil; tutarlı, mantıklı yaklaşımlarla ve güçlü kanıtlarla bir tezi savunmak, jüriyi ve dinleyenleri o tezin haklılığına inandırmaya çalışmaktır. </a:t>
            </a:r>
            <a:endParaRPr lang="tr-TR" dirty="0" smtClean="0"/>
          </a:p>
          <a:p>
            <a:r>
              <a:rPr lang="tr-TR" dirty="0" smtClean="0"/>
              <a:t>En </a:t>
            </a:r>
            <a:r>
              <a:rPr lang="tr-TR" dirty="0"/>
              <a:t>az üçer kişiden oluşan iki grup, yine en az üç kişiden oluşan bir jüri önünde bu tartışmayı gerçekleştirir. </a:t>
            </a:r>
            <a:endParaRPr lang="tr-TR" dirty="0" smtClean="0"/>
          </a:p>
          <a:p>
            <a:r>
              <a:rPr lang="tr-TR" dirty="0" smtClean="0"/>
              <a:t>Her </a:t>
            </a:r>
            <a:r>
              <a:rPr lang="tr-TR" dirty="0"/>
              <a:t>grup, kendi içinde bir başkan seçer. </a:t>
            </a:r>
            <a:endParaRPr lang="tr-TR" dirty="0" smtClean="0"/>
          </a:p>
          <a:p>
            <a:r>
              <a:rPr lang="tr-TR" dirty="0" smtClean="0"/>
              <a:t>Grup </a:t>
            </a:r>
            <a:r>
              <a:rPr lang="tr-TR" dirty="0"/>
              <a:t>üyeleri, bir görev paylaşımı yaparak savunacakları tezin birer yönünü araştırıp hazırlık yaparlar. </a:t>
            </a:r>
          </a:p>
        </p:txBody>
      </p:sp>
    </p:spTree>
    <p:extLst>
      <p:ext uri="{BB962C8B-B14F-4D97-AF65-F5344CB8AC3E}">
        <p14:creationId xmlns:p14="http://schemas.microsoft.com/office/powerpoint/2010/main" val="3777571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Konuşma Türleri – Hazırlıklı Konuşma - </a:t>
            </a:r>
            <a:r>
              <a:rPr lang="tr-TR" dirty="0" smtClean="0"/>
              <a:t>Münazara (2)</a:t>
            </a:r>
            <a:endParaRPr lang="tr-TR" dirty="0"/>
          </a:p>
        </p:txBody>
      </p:sp>
      <p:sp>
        <p:nvSpPr>
          <p:cNvPr id="3" name="İçerik Yer Tutucusu 2"/>
          <p:cNvSpPr>
            <a:spLocks noGrp="1"/>
          </p:cNvSpPr>
          <p:nvPr>
            <p:ph idx="1"/>
          </p:nvPr>
        </p:nvSpPr>
        <p:spPr/>
        <p:txBody>
          <a:bodyPr/>
          <a:lstStyle/>
          <a:p>
            <a:r>
              <a:rPr lang="tr-TR" dirty="0"/>
              <a:t>Münazara başlayınca, grup başkanı arkadaşlarını tanıtır ve savunacakları tezi dinleyicilere açıklar. Grubun son konuşmasını da başkan yapar. Grup üyeleri, sırasıyla karşılıklı söz alarak tezlerini savunmaya, karşı tarafın tezini çürütmeye çalışırlar. Konuşmalar, sınırlı bir süre içinde tamamlanmalıdır. Yönetici, süre aşımına izin vermez. Münazara bitiminde jüri, belirli ölçütlere göre yaptığı değerlendirme sonucunda kazanan grubu açıklar.</a:t>
            </a:r>
          </a:p>
          <a:p>
            <a:r>
              <a:rPr lang="tr-TR" dirty="0"/>
              <a:t>Daha çok sınıf içi ya da okullar arası bir öğrenci etkinliği olarak yapılan münazaralar, öğrencilerin sözlü anlatım becerilerini geliştirmelerinde önemli bir rol oynar. </a:t>
            </a:r>
          </a:p>
        </p:txBody>
      </p:sp>
    </p:spTree>
    <p:extLst>
      <p:ext uri="{BB962C8B-B14F-4D97-AF65-F5344CB8AC3E}">
        <p14:creationId xmlns:p14="http://schemas.microsoft.com/office/powerpoint/2010/main" val="623145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Hazırlıklı Konuşma Türlerinin Karşılaştırılması</a:t>
            </a:r>
            <a:endParaRPr lang="tr-TR" dirty="0"/>
          </a:p>
        </p:txBody>
      </p:sp>
      <p:sp>
        <p:nvSpPr>
          <p:cNvPr id="3" name="İçerik Yer Tutucusu 2"/>
          <p:cNvSpPr>
            <a:spLocks noGrp="1"/>
          </p:cNvSpPr>
          <p:nvPr>
            <p:ph idx="1"/>
          </p:nvPr>
        </p:nvSpPr>
        <p:spPr/>
        <p:txBody>
          <a:bodyPr/>
          <a:lstStyle/>
          <a:p>
            <a:endParaRPr lang="tr-TR"/>
          </a:p>
        </p:txBody>
      </p:sp>
      <p:graphicFrame>
        <p:nvGraphicFramePr>
          <p:cNvPr id="5" name="object 3"/>
          <p:cNvGraphicFramePr>
            <a:graphicFrameLocks noGrp="1"/>
          </p:cNvGraphicFramePr>
          <p:nvPr>
            <p:extLst>
              <p:ext uri="{D42A27DB-BD31-4B8C-83A1-F6EECF244321}">
                <p14:modId xmlns:p14="http://schemas.microsoft.com/office/powerpoint/2010/main" val="3193567693"/>
              </p:ext>
            </p:extLst>
          </p:nvPr>
        </p:nvGraphicFramePr>
        <p:xfrm>
          <a:off x="0" y="1492706"/>
          <a:ext cx="12192000" cy="5365294"/>
        </p:xfrm>
        <a:graphic>
          <a:graphicData uri="http://schemas.openxmlformats.org/drawingml/2006/table">
            <a:tbl>
              <a:tblPr firstRow="1" bandRow="1">
                <a:tableStyleId>{9D7B26C5-4107-4FEC-AEDC-1716B250A1EF}</a:tableStyleId>
              </a:tblPr>
              <a:tblGrid>
                <a:gridCol w="1899820">
                  <a:extLst>
                    <a:ext uri="{9D8B030D-6E8A-4147-A177-3AD203B41FA5}">
                      <a16:colId xmlns:a16="http://schemas.microsoft.com/office/drawing/2014/main" val="20000"/>
                    </a:ext>
                  </a:extLst>
                </a:gridCol>
                <a:gridCol w="1958946">
                  <a:extLst>
                    <a:ext uri="{9D8B030D-6E8A-4147-A177-3AD203B41FA5}">
                      <a16:colId xmlns:a16="http://schemas.microsoft.com/office/drawing/2014/main" val="20001"/>
                    </a:ext>
                  </a:extLst>
                </a:gridCol>
                <a:gridCol w="1915247">
                  <a:extLst>
                    <a:ext uri="{9D8B030D-6E8A-4147-A177-3AD203B41FA5}">
                      <a16:colId xmlns:a16="http://schemas.microsoft.com/office/drawing/2014/main" val="20002"/>
                    </a:ext>
                  </a:extLst>
                </a:gridCol>
                <a:gridCol w="1838120">
                  <a:extLst>
                    <a:ext uri="{9D8B030D-6E8A-4147-A177-3AD203B41FA5}">
                      <a16:colId xmlns:a16="http://schemas.microsoft.com/office/drawing/2014/main" val="20003"/>
                    </a:ext>
                  </a:extLst>
                </a:gridCol>
                <a:gridCol w="2173606">
                  <a:extLst>
                    <a:ext uri="{9D8B030D-6E8A-4147-A177-3AD203B41FA5}">
                      <a16:colId xmlns:a16="http://schemas.microsoft.com/office/drawing/2014/main" val="20004"/>
                    </a:ext>
                  </a:extLst>
                </a:gridCol>
                <a:gridCol w="2406261">
                  <a:extLst>
                    <a:ext uri="{9D8B030D-6E8A-4147-A177-3AD203B41FA5}">
                      <a16:colId xmlns:a16="http://schemas.microsoft.com/office/drawing/2014/main" val="20005"/>
                    </a:ext>
                  </a:extLst>
                </a:gridCol>
              </a:tblGrid>
              <a:tr h="321058">
                <a:tc>
                  <a:txBody>
                    <a:bodyPr/>
                    <a:lstStyle/>
                    <a:p>
                      <a:pPr marL="69850">
                        <a:lnSpc>
                          <a:spcPct val="100000"/>
                        </a:lnSpc>
                        <a:spcBef>
                          <a:spcPts val="0"/>
                        </a:spcBef>
                      </a:pPr>
                      <a:r>
                        <a:rPr sz="1100" spc="-10" dirty="0"/>
                        <a:t>KONFERANS</a:t>
                      </a:r>
                      <a:endParaRPr sz="1100">
                        <a:latin typeface="Calibri"/>
                        <a:cs typeface="Calibri"/>
                      </a:endParaRPr>
                    </a:p>
                  </a:txBody>
                  <a:tcPr marL="0" marR="0" marT="0" marB="0"/>
                </a:tc>
                <a:tc>
                  <a:txBody>
                    <a:bodyPr/>
                    <a:lstStyle/>
                    <a:p>
                      <a:pPr marL="67945">
                        <a:lnSpc>
                          <a:spcPct val="100000"/>
                        </a:lnSpc>
                        <a:spcBef>
                          <a:spcPts val="0"/>
                        </a:spcBef>
                      </a:pPr>
                      <a:r>
                        <a:rPr sz="1100" spc="-20" dirty="0"/>
                        <a:t>PANEL</a:t>
                      </a:r>
                      <a:endParaRPr sz="1100">
                        <a:latin typeface="Calibri"/>
                        <a:cs typeface="Calibri"/>
                      </a:endParaRPr>
                    </a:p>
                  </a:txBody>
                  <a:tcPr marL="0" marR="0" marT="0" marB="0"/>
                </a:tc>
                <a:tc>
                  <a:txBody>
                    <a:bodyPr/>
                    <a:lstStyle/>
                    <a:p>
                      <a:pPr marL="69850">
                        <a:lnSpc>
                          <a:spcPct val="100000"/>
                        </a:lnSpc>
                        <a:spcBef>
                          <a:spcPts val="0"/>
                        </a:spcBef>
                      </a:pPr>
                      <a:r>
                        <a:rPr sz="1100" spc="-10" dirty="0"/>
                        <a:t>SEMPOZYUM</a:t>
                      </a:r>
                      <a:endParaRPr sz="1100">
                        <a:latin typeface="Calibri"/>
                        <a:cs typeface="Calibri"/>
                      </a:endParaRPr>
                    </a:p>
                  </a:txBody>
                  <a:tcPr marL="0" marR="0" marT="0" marB="0"/>
                </a:tc>
                <a:tc>
                  <a:txBody>
                    <a:bodyPr/>
                    <a:lstStyle/>
                    <a:p>
                      <a:pPr marL="69850">
                        <a:lnSpc>
                          <a:spcPct val="100000"/>
                        </a:lnSpc>
                        <a:spcBef>
                          <a:spcPts val="0"/>
                        </a:spcBef>
                      </a:pPr>
                      <a:r>
                        <a:rPr sz="1100" spc="-20" dirty="0"/>
                        <a:t>AÇIK</a:t>
                      </a:r>
                      <a:endParaRPr sz="1100"/>
                    </a:p>
                    <a:p>
                      <a:pPr marL="69850">
                        <a:lnSpc>
                          <a:spcPct val="100000"/>
                        </a:lnSpc>
                        <a:spcBef>
                          <a:spcPts val="0"/>
                        </a:spcBef>
                      </a:pPr>
                      <a:r>
                        <a:rPr sz="1100" spc="-10" dirty="0"/>
                        <a:t>OTURUM</a:t>
                      </a:r>
                      <a:endParaRPr sz="1100">
                        <a:latin typeface="Calibri"/>
                        <a:cs typeface="Calibri"/>
                      </a:endParaRPr>
                    </a:p>
                  </a:txBody>
                  <a:tcPr marL="0" marR="0" marT="0" marB="0"/>
                </a:tc>
                <a:tc>
                  <a:txBody>
                    <a:bodyPr/>
                    <a:lstStyle/>
                    <a:p>
                      <a:pPr marL="69850">
                        <a:lnSpc>
                          <a:spcPct val="100000"/>
                        </a:lnSpc>
                        <a:spcBef>
                          <a:spcPts val="0"/>
                        </a:spcBef>
                      </a:pPr>
                      <a:r>
                        <a:rPr sz="1100" spc="-10" dirty="0"/>
                        <a:t>MÜNAZARA</a:t>
                      </a:r>
                      <a:endParaRPr sz="1100">
                        <a:latin typeface="Calibri"/>
                        <a:cs typeface="Calibri"/>
                      </a:endParaRPr>
                    </a:p>
                  </a:txBody>
                  <a:tcPr marL="0" marR="0" marT="0" marB="0"/>
                </a:tc>
                <a:tc>
                  <a:txBody>
                    <a:bodyPr/>
                    <a:lstStyle/>
                    <a:p>
                      <a:pPr marL="70485">
                        <a:lnSpc>
                          <a:spcPct val="100000"/>
                        </a:lnSpc>
                        <a:spcBef>
                          <a:spcPts val="0"/>
                        </a:spcBef>
                      </a:pPr>
                      <a:r>
                        <a:rPr sz="1100" spc="-10" dirty="0"/>
                        <a:t>FORUM</a:t>
                      </a:r>
                      <a:endParaRPr sz="1100">
                        <a:latin typeface="Calibri"/>
                        <a:cs typeface="Calibri"/>
                      </a:endParaRPr>
                    </a:p>
                  </a:txBody>
                  <a:tcPr marL="0" marR="0" marT="0" marB="0"/>
                </a:tc>
                <a:extLst>
                  <a:ext uri="{0D108BD9-81ED-4DB2-BD59-A6C34878D82A}">
                    <a16:rowId xmlns:a16="http://schemas.microsoft.com/office/drawing/2014/main" val="10000"/>
                  </a:ext>
                </a:extLst>
              </a:tr>
              <a:tr h="160529">
                <a:tc>
                  <a:txBody>
                    <a:bodyPr/>
                    <a:lstStyle/>
                    <a:p>
                      <a:pPr marL="69850">
                        <a:lnSpc>
                          <a:spcPct val="100000"/>
                        </a:lnSpc>
                        <a:spcBef>
                          <a:spcPts val="0"/>
                        </a:spcBef>
                      </a:pPr>
                      <a:r>
                        <a:rPr sz="1100" dirty="0"/>
                        <a:t>Dinleyici</a:t>
                      </a:r>
                      <a:r>
                        <a:rPr sz="1100" spc="-20" dirty="0"/>
                        <a:t> var.</a:t>
                      </a:r>
                      <a:endParaRPr sz="1100">
                        <a:latin typeface="Calibri"/>
                        <a:cs typeface="Calibri"/>
                      </a:endParaRPr>
                    </a:p>
                  </a:txBody>
                  <a:tcPr marL="0" marR="0" marT="0" marB="0"/>
                </a:tc>
                <a:tc>
                  <a:txBody>
                    <a:bodyPr/>
                    <a:lstStyle/>
                    <a:p>
                      <a:pPr marL="67945">
                        <a:lnSpc>
                          <a:spcPct val="100000"/>
                        </a:lnSpc>
                        <a:spcBef>
                          <a:spcPts val="0"/>
                        </a:spcBef>
                      </a:pPr>
                      <a:r>
                        <a:rPr sz="1100" dirty="0"/>
                        <a:t>Dinleyici</a:t>
                      </a:r>
                      <a:r>
                        <a:rPr sz="1100" spc="-20" dirty="0"/>
                        <a:t> var.</a:t>
                      </a:r>
                      <a:endParaRPr sz="1100">
                        <a:latin typeface="Calibri"/>
                        <a:cs typeface="Calibri"/>
                      </a:endParaRPr>
                    </a:p>
                  </a:txBody>
                  <a:tcPr marL="0" marR="0" marT="0" marB="0"/>
                </a:tc>
                <a:tc>
                  <a:txBody>
                    <a:bodyPr/>
                    <a:lstStyle/>
                    <a:p>
                      <a:pPr marL="69850">
                        <a:lnSpc>
                          <a:spcPct val="100000"/>
                        </a:lnSpc>
                        <a:spcBef>
                          <a:spcPts val="0"/>
                        </a:spcBef>
                      </a:pPr>
                      <a:r>
                        <a:rPr sz="1100" dirty="0"/>
                        <a:t>Dinleyici</a:t>
                      </a:r>
                      <a:r>
                        <a:rPr sz="1100" spc="-20" dirty="0"/>
                        <a:t> var.</a:t>
                      </a:r>
                      <a:endParaRPr sz="1100">
                        <a:latin typeface="Calibri"/>
                        <a:cs typeface="Calibri"/>
                      </a:endParaRPr>
                    </a:p>
                  </a:txBody>
                  <a:tcPr marL="0" marR="0" marT="0" marB="0"/>
                </a:tc>
                <a:tc>
                  <a:txBody>
                    <a:bodyPr/>
                    <a:lstStyle/>
                    <a:p>
                      <a:pPr marL="69850">
                        <a:lnSpc>
                          <a:spcPct val="100000"/>
                        </a:lnSpc>
                        <a:spcBef>
                          <a:spcPts val="0"/>
                        </a:spcBef>
                      </a:pPr>
                      <a:r>
                        <a:rPr sz="1100" dirty="0"/>
                        <a:t>Dinleyici</a:t>
                      </a:r>
                      <a:r>
                        <a:rPr sz="1100" spc="-20" dirty="0"/>
                        <a:t> var.</a:t>
                      </a:r>
                      <a:endParaRPr sz="1100">
                        <a:latin typeface="Calibri"/>
                        <a:cs typeface="Calibri"/>
                      </a:endParaRPr>
                    </a:p>
                  </a:txBody>
                  <a:tcPr marL="0" marR="0" marT="0" marB="0"/>
                </a:tc>
                <a:tc>
                  <a:txBody>
                    <a:bodyPr/>
                    <a:lstStyle/>
                    <a:p>
                      <a:pPr marL="69850">
                        <a:lnSpc>
                          <a:spcPct val="100000"/>
                        </a:lnSpc>
                        <a:spcBef>
                          <a:spcPts val="0"/>
                        </a:spcBef>
                      </a:pPr>
                      <a:r>
                        <a:rPr sz="1100" dirty="0"/>
                        <a:t>Dinleyici</a:t>
                      </a:r>
                      <a:r>
                        <a:rPr sz="1100" spc="-20" dirty="0"/>
                        <a:t> var.</a:t>
                      </a:r>
                      <a:endParaRPr sz="1100">
                        <a:latin typeface="Calibri"/>
                        <a:cs typeface="Calibri"/>
                      </a:endParaRPr>
                    </a:p>
                  </a:txBody>
                  <a:tcPr marL="0" marR="0" marT="0" marB="0"/>
                </a:tc>
                <a:tc>
                  <a:txBody>
                    <a:bodyPr/>
                    <a:lstStyle/>
                    <a:p>
                      <a:pPr marL="70485">
                        <a:lnSpc>
                          <a:spcPct val="100000"/>
                        </a:lnSpc>
                        <a:spcBef>
                          <a:spcPts val="0"/>
                        </a:spcBef>
                      </a:pPr>
                      <a:r>
                        <a:rPr sz="1100" dirty="0"/>
                        <a:t>Dinleyici</a:t>
                      </a:r>
                      <a:r>
                        <a:rPr sz="1100" spc="-20" dirty="0"/>
                        <a:t> var.</a:t>
                      </a:r>
                      <a:endParaRPr sz="1100">
                        <a:latin typeface="Calibri"/>
                        <a:cs typeface="Calibri"/>
                      </a:endParaRPr>
                    </a:p>
                  </a:txBody>
                  <a:tcPr marL="0" marR="0" marT="0" marB="0"/>
                </a:tc>
                <a:extLst>
                  <a:ext uri="{0D108BD9-81ED-4DB2-BD59-A6C34878D82A}">
                    <a16:rowId xmlns:a16="http://schemas.microsoft.com/office/drawing/2014/main" val="10001"/>
                  </a:ext>
                </a:extLst>
              </a:tr>
              <a:tr h="321058">
                <a:tc>
                  <a:txBody>
                    <a:bodyPr/>
                    <a:lstStyle/>
                    <a:p>
                      <a:pPr marL="69850">
                        <a:lnSpc>
                          <a:spcPct val="100000"/>
                        </a:lnSpc>
                        <a:spcBef>
                          <a:spcPts val="0"/>
                        </a:spcBef>
                      </a:pPr>
                      <a:r>
                        <a:rPr sz="1100" dirty="0"/>
                        <a:t>Bir</a:t>
                      </a:r>
                      <a:r>
                        <a:rPr sz="1100" spc="-5" dirty="0"/>
                        <a:t> </a:t>
                      </a:r>
                      <a:r>
                        <a:rPr sz="1100" spc="-10" dirty="0"/>
                        <a:t>konuşmacı</a:t>
                      </a:r>
                      <a:endParaRPr sz="1100"/>
                    </a:p>
                    <a:p>
                      <a:pPr marL="69850">
                        <a:lnSpc>
                          <a:spcPct val="100000"/>
                        </a:lnSpc>
                        <a:spcBef>
                          <a:spcPts val="0"/>
                        </a:spcBef>
                      </a:pPr>
                      <a:r>
                        <a:rPr sz="1100" spc="-20" dirty="0"/>
                        <a:t>var.</a:t>
                      </a:r>
                      <a:endParaRPr sz="1100">
                        <a:latin typeface="Calibri"/>
                        <a:cs typeface="Calibri"/>
                      </a:endParaRPr>
                    </a:p>
                  </a:txBody>
                  <a:tcPr marL="0" marR="0" marT="0" marB="0"/>
                </a:tc>
                <a:tc>
                  <a:txBody>
                    <a:bodyPr/>
                    <a:lstStyle/>
                    <a:p>
                      <a:pPr marL="67945">
                        <a:lnSpc>
                          <a:spcPct val="100000"/>
                        </a:lnSpc>
                        <a:spcBef>
                          <a:spcPts val="0"/>
                        </a:spcBef>
                      </a:pPr>
                      <a:r>
                        <a:rPr sz="1100" dirty="0"/>
                        <a:t>Üç ya</a:t>
                      </a:r>
                      <a:r>
                        <a:rPr sz="1100" spc="-15" dirty="0"/>
                        <a:t> </a:t>
                      </a:r>
                      <a:r>
                        <a:rPr sz="1100" dirty="0"/>
                        <a:t>da </a:t>
                      </a:r>
                      <a:r>
                        <a:rPr sz="1100" spc="-20" dirty="0"/>
                        <a:t>altı</a:t>
                      </a:r>
                      <a:endParaRPr sz="1100"/>
                    </a:p>
                    <a:p>
                      <a:pPr marL="67945" marR="281940">
                        <a:lnSpc>
                          <a:spcPct val="100000"/>
                        </a:lnSpc>
                        <a:spcBef>
                          <a:spcPts val="0"/>
                        </a:spcBef>
                      </a:pPr>
                      <a:r>
                        <a:rPr sz="1100" spc="-10" dirty="0"/>
                        <a:t>konuşmacı </a:t>
                      </a:r>
                      <a:r>
                        <a:rPr sz="1100" spc="-20" dirty="0"/>
                        <a:t>var.</a:t>
                      </a:r>
                      <a:endParaRPr sz="1100">
                        <a:latin typeface="Calibri"/>
                        <a:cs typeface="Calibri"/>
                      </a:endParaRPr>
                    </a:p>
                  </a:txBody>
                  <a:tcPr marL="0" marR="0" marT="0" marB="0"/>
                </a:tc>
                <a:tc>
                  <a:txBody>
                    <a:bodyPr/>
                    <a:lstStyle/>
                    <a:p>
                      <a:pPr marL="69850">
                        <a:lnSpc>
                          <a:spcPct val="100000"/>
                        </a:lnSpc>
                        <a:spcBef>
                          <a:spcPts val="0"/>
                        </a:spcBef>
                      </a:pPr>
                      <a:r>
                        <a:rPr sz="1100" dirty="0"/>
                        <a:t>Üç ya</a:t>
                      </a:r>
                      <a:r>
                        <a:rPr sz="1100" spc="-15" dirty="0"/>
                        <a:t> </a:t>
                      </a:r>
                      <a:r>
                        <a:rPr sz="1100" dirty="0"/>
                        <a:t>da </a:t>
                      </a:r>
                      <a:r>
                        <a:rPr sz="1100" spc="-20" dirty="0"/>
                        <a:t>altı</a:t>
                      </a:r>
                      <a:endParaRPr sz="1100"/>
                    </a:p>
                    <a:p>
                      <a:pPr marL="69850" marR="259079">
                        <a:lnSpc>
                          <a:spcPct val="100000"/>
                        </a:lnSpc>
                        <a:spcBef>
                          <a:spcPts val="0"/>
                        </a:spcBef>
                      </a:pPr>
                      <a:r>
                        <a:rPr sz="1100" spc="-10" dirty="0"/>
                        <a:t>konuşmacı </a:t>
                      </a:r>
                      <a:r>
                        <a:rPr sz="1100" spc="-20" dirty="0"/>
                        <a:t>var.</a:t>
                      </a:r>
                      <a:endParaRPr sz="1100">
                        <a:latin typeface="Calibri"/>
                        <a:cs typeface="Calibri"/>
                      </a:endParaRPr>
                    </a:p>
                  </a:txBody>
                  <a:tcPr marL="0" marR="0" marT="0" marB="0"/>
                </a:tc>
                <a:tc>
                  <a:txBody>
                    <a:bodyPr/>
                    <a:lstStyle/>
                    <a:p>
                      <a:pPr marL="69850" algn="just">
                        <a:lnSpc>
                          <a:spcPct val="100000"/>
                        </a:lnSpc>
                        <a:spcBef>
                          <a:spcPts val="0"/>
                        </a:spcBef>
                      </a:pPr>
                      <a:r>
                        <a:rPr sz="1100" dirty="0"/>
                        <a:t>Üç ya</a:t>
                      </a:r>
                      <a:r>
                        <a:rPr sz="1100" spc="-15" dirty="0"/>
                        <a:t> </a:t>
                      </a:r>
                      <a:r>
                        <a:rPr sz="1100" spc="-25" dirty="0"/>
                        <a:t>da</a:t>
                      </a:r>
                      <a:endParaRPr sz="1100"/>
                    </a:p>
                    <a:p>
                      <a:pPr marL="69850" marR="220979" algn="just">
                        <a:lnSpc>
                          <a:spcPct val="100000"/>
                        </a:lnSpc>
                        <a:spcBef>
                          <a:spcPts val="0"/>
                        </a:spcBef>
                      </a:pPr>
                      <a:r>
                        <a:rPr sz="1100" dirty="0"/>
                        <a:t>daha</a:t>
                      </a:r>
                      <a:r>
                        <a:rPr sz="1100" spc="-10" dirty="0"/>
                        <a:t> fazla konuşmacı </a:t>
                      </a:r>
                      <a:r>
                        <a:rPr sz="1100" spc="-20" dirty="0"/>
                        <a:t>var.</a:t>
                      </a:r>
                      <a:endParaRPr sz="1100">
                        <a:latin typeface="Calibri"/>
                        <a:cs typeface="Calibri"/>
                      </a:endParaRPr>
                    </a:p>
                  </a:txBody>
                  <a:tcPr marL="0" marR="0" marT="0" marB="0"/>
                </a:tc>
                <a:tc>
                  <a:txBody>
                    <a:bodyPr/>
                    <a:lstStyle/>
                    <a:p>
                      <a:pPr marL="69850">
                        <a:lnSpc>
                          <a:spcPct val="100000"/>
                        </a:lnSpc>
                        <a:spcBef>
                          <a:spcPts val="0"/>
                        </a:spcBef>
                      </a:pPr>
                      <a:r>
                        <a:rPr sz="1100" dirty="0"/>
                        <a:t>Üç ya</a:t>
                      </a:r>
                      <a:r>
                        <a:rPr sz="1100" spc="-15" dirty="0"/>
                        <a:t> </a:t>
                      </a:r>
                      <a:r>
                        <a:rPr sz="1100" dirty="0"/>
                        <a:t>da </a:t>
                      </a:r>
                      <a:r>
                        <a:rPr sz="1100" spc="-20" dirty="0"/>
                        <a:t>daha</a:t>
                      </a:r>
                      <a:endParaRPr sz="1100"/>
                    </a:p>
                    <a:p>
                      <a:pPr marL="69850" marR="90805">
                        <a:lnSpc>
                          <a:spcPct val="100000"/>
                        </a:lnSpc>
                        <a:spcBef>
                          <a:spcPts val="0"/>
                        </a:spcBef>
                      </a:pPr>
                      <a:r>
                        <a:rPr sz="1100" dirty="0"/>
                        <a:t>fazla</a:t>
                      </a:r>
                      <a:r>
                        <a:rPr sz="1100" spc="-30" dirty="0"/>
                        <a:t> </a:t>
                      </a:r>
                      <a:r>
                        <a:rPr sz="1100" spc="-10" dirty="0"/>
                        <a:t>konuşmacı </a:t>
                      </a:r>
                      <a:r>
                        <a:rPr sz="1100" spc="-20" dirty="0"/>
                        <a:t>var.</a:t>
                      </a:r>
                      <a:endParaRPr sz="1100">
                        <a:latin typeface="Calibri"/>
                        <a:cs typeface="Calibri"/>
                      </a:endParaRPr>
                    </a:p>
                  </a:txBody>
                  <a:tcPr marL="0" marR="0" marT="0" marB="0"/>
                </a:tc>
                <a:tc>
                  <a:txBody>
                    <a:bodyPr/>
                    <a:lstStyle/>
                    <a:p>
                      <a:pPr marL="70485">
                        <a:lnSpc>
                          <a:spcPct val="100000"/>
                        </a:lnSpc>
                        <a:spcBef>
                          <a:spcPts val="0"/>
                        </a:spcBef>
                      </a:pPr>
                      <a:r>
                        <a:rPr sz="1100" dirty="0"/>
                        <a:t>Üç ya</a:t>
                      </a:r>
                      <a:r>
                        <a:rPr sz="1100" spc="-15" dirty="0"/>
                        <a:t> </a:t>
                      </a:r>
                      <a:r>
                        <a:rPr sz="1100" dirty="0"/>
                        <a:t>da </a:t>
                      </a:r>
                      <a:r>
                        <a:rPr sz="1100" spc="-20" dirty="0"/>
                        <a:t>daha</a:t>
                      </a:r>
                      <a:endParaRPr sz="1100"/>
                    </a:p>
                    <a:p>
                      <a:pPr marL="70485" marR="205104">
                        <a:lnSpc>
                          <a:spcPct val="100000"/>
                        </a:lnSpc>
                        <a:spcBef>
                          <a:spcPts val="0"/>
                        </a:spcBef>
                      </a:pPr>
                      <a:r>
                        <a:rPr sz="1100" dirty="0"/>
                        <a:t>fazla</a:t>
                      </a:r>
                      <a:r>
                        <a:rPr sz="1100" spc="-30" dirty="0"/>
                        <a:t> </a:t>
                      </a:r>
                      <a:r>
                        <a:rPr sz="1100" spc="-10" dirty="0"/>
                        <a:t>konuşmacı </a:t>
                      </a:r>
                      <a:r>
                        <a:rPr sz="1100" spc="-20" dirty="0"/>
                        <a:t>var.</a:t>
                      </a:r>
                      <a:endParaRPr sz="1100">
                        <a:latin typeface="Calibri"/>
                        <a:cs typeface="Calibri"/>
                      </a:endParaRPr>
                    </a:p>
                  </a:txBody>
                  <a:tcPr marL="0" marR="0" marT="0" marB="0"/>
                </a:tc>
                <a:extLst>
                  <a:ext uri="{0D108BD9-81ED-4DB2-BD59-A6C34878D82A}">
                    <a16:rowId xmlns:a16="http://schemas.microsoft.com/office/drawing/2014/main" val="10002"/>
                  </a:ext>
                </a:extLst>
              </a:tr>
              <a:tr h="481977">
                <a:tc>
                  <a:txBody>
                    <a:bodyPr/>
                    <a:lstStyle/>
                    <a:p>
                      <a:pPr marL="69850" marR="146685">
                        <a:lnSpc>
                          <a:spcPct val="100000"/>
                        </a:lnSpc>
                        <a:spcBef>
                          <a:spcPts val="0"/>
                        </a:spcBef>
                      </a:pPr>
                      <a:r>
                        <a:rPr sz="1100" dirty="0"/>
                        <a:t>Başkan</a:t>
                      </a:r>
                      <a:r>
                        <a:rPr sz="1100" spc="-15" dirty="0"/>
                        <a:t> </a:t>
                      </a:r>
                      <a:r>
                        <a:rPr sz="1100" spc="-20" dirty="0"/>
                        <a:t>yok. </a:t>
                      </a:r>
                      <a:r>
                        <a:rPr sz="1100" spc="-10" dirty="0"/>
                        <a:t>Konuşmacıyı</a:t>
                      </a:r>
                      <a:endParaRPr sz="1100"/>
                    </a:p>
                    <a:p>
                      <a:pPr marL="69850" marR="147320">
                        <a:lnSpc>
                          <a:spcPct val="100000"/>
                        </a:lnSpc>
                        <a:spcBef>
                          <a:spcPts val="0"/>
                        </a:spcBef>
                      </a:pPr>
                      <a:r>
                        <a:rPr sz="1100" spc="-10" dirty="0"/>
                        <a:t>dinleyicilere </a:t>
                      </a:r>
                      <a:r>
                        <a:rPr sz="1100" dirty="0"/>
                        <a:t>takdim</a:t>
                      </a:r>
                      <a:r>
                        <a:rPr sz="1100" spc="-10" dirty="0"/>
                        <a:t> </a:t>
                      </a:r>
                      <a:r>
                        <a:rPr sz="1100" spc="-20" dirty="0"/>
                        <a:t>eden </a:t>
                      </a:r>
                      <a:r>
                        <a:rPr sz="1100" dirty="0"/>
                        <a:t>bir</a:t>
                      </a:r>
                      <a:r>
                        <a:rPr sz="1100" spc="-5" dirty="0"/>
                        <a:t> </a:t>
                      </a:r>
                      <a:r>
                        <a:rPr sz="1100" spc="-10" dirty="0"/>
                        <a:t>sunucu </a:t>
                      </a:r>
                      <a:r>
                        <a:rPr sz="1100" spc="-20" dirty="0"/>
                        <a:t>var.</a:t>
                      </a:r>
                      <a:endParaRPr sz="1100">
                        <a:latin typeface="Calibri"/>
                        <a:cs typeface="Calibri"/>
                      </a:endParaRPr>
                    </a:p>
                  </a:txBody>
                  <a:tcPr marL="0" marR="0" marT="407" marB="0"/>
                </a:tc>
                <a:tc>
                  <a:txBody>
                    <a:bodyPr/>
                    <a:lstStyle/>
                    <a:p>
                      <a:pPr marL="67945">
                        <a:lnSpc>
                          <a:spcPct val="100000"/>
                        </a:lnSpc>
                        <a:spcBef>
                          <a:spcPts val="0"/>
                        </a:spcBef>
                      </a:pPr>
                      <a:r>
                        <a:rPr sz="1100" spc="-10" dirty="0"/>
                        <a:t>Başkan</a:t>
                      </a:r>
                      <a:endParaRPr sz="1100"/>
                    </a:p>
                    <a:p>
                      <a:pPr marL="67945">
                        <a:lnSpc>
                          <a:spcPct val="100000"/>
                        </a:lnSpc>
                        <a:spcBef>
                          <a:spcPts val="0"/>
                        </a:spcBef>
                      </a:pPr>
                      <a:r>
                        <a:rPr sz="1100" dirty="0"/>
                        <a:t>(yönetici)</a:t>
                      </a:r>
                      <a:r>
                        <a:rPr sz="1100" spc="-35" dirty="0"/>
                        <a:t> </a:t>
                      </a:r>
                      <a:r>
                        <a:rPr sz="1100" spc="-20" dirty="0"/>
                        <a:t>var.</a:t>
                      </a:r>
                      <a:endParaRPr sz="1100">
                        <a:latin typeface="Calibri"/>
                        <a:cs typeface="Calibri"/>
                      </a:endParaRPr>
                    </a:p>
                  </a:txBody>
                  <a:tcPr marL="0" marR="0" marT="0" marB="0"/>
                </a:tc>
                <a:tc>
                  <a:txBody>
                    <a:bodyPr/>
                    <a:lstStyle/>
                    <a:p>
                      <a:pPr marL="69850">
                        <a:lnSpc>
                          <a:spcPct val="100000"/>
                        </a:lnSpc>
                        <a:spcBef>
                          <a:spcPts val="0"/>
                        </a:spcBef>
                      </a:pPr>
                      <a:r>
                        <a:rPr sz="1100" spc="-10" dirty="0"/>
                        <a:t>Başkan</a:t>
                      </a:r>
                      <a:endParaRPr sz="1100"/>
                    </a:p>
                    <a:p>
                      <a:pPr marL="69850">
                        <a:lnSpc>
                          <a:spcPct val="100000"/>
                        </a:lnSpc>
                        <a:spcBef>
                          <a:spcPts val="0"/>
                        </a:spcBef>
                      </a:pPr>
                      <a:r>
                        <a:rPr sz="1100" dirty="0"/>
                        <a:t>(yönetici)</a:t>
                      </a:r>
                      <a:r>
                        <a:rPr sz="1100" spc="-35" dirty="0"/>
                        <a:t> </a:t>
                      </a:r>
                      <a:r>
                        <a:rPr sz="1100" spc="-20" dirty="0"/>
                        <a:t>var.</a:t>
                      </a:r>
                      <a:endParaRPr sz="1100">
                        <a:latin typeface="Calibri"/>
                        <a:cs typeface="Calibri"/>
                      </a:endParaRPr>
                    </a:p>
                  </a:txBody>
                  <a:tcPr marL="0" marR="0" marT="0" marB="0"/>
                </a:tc>
                <a:tc>
                  <a:txBody>
                    <a:bodyPr/>
                    <a:lstStyle/>
                    <a:p>
                      <a:pPr marL="69850" marR="294005">
                        <a:lnSpc>
                          <a:spcPct val="100000"/>
                        </a:lnSpc>
                        <a:spcBef>
                          <a:spcPts val="0"/>
                        </a:spcBef>
                      </a:pPr>
                      <a:r>
                        <a:rPr sz="1100" spc="-10" dirty="0"/>
                        <a:t>Başkan (yönetici)</a:t>
                      </a:r>
                      <a:endParaRPr sz="1100"/>
                    </a:p>
                    <a:p>
                      <a:pPr marL="69850">
                        <a:lnSpc>
                          <a:spcPct val="100000"/>
                        </a:lnSpc>
                        <a:spcBef>
                          <a:spcPts val="0"/>
                        </a:spcBef>
                      </a:pPr>
                      <a:r>
                        <a:rPr sz="1100" spc="-20" dirty="0"/>
                        <a:t>var.</a:t>
                      </a:r>
                      <a:endParaRPr sz="1100">
                        <a:latin typeface="Calibri"/>
                        <a:cs typeface="Calibri"/>
                      </a:endParaRPr>
                    </a:p>
                  </a:txBody>
                  <a:tcPr marL="0" marR="0" marT="407" marB="0"/>
                </a:tc>
                <a:tc>
                  <a:txBody>
                    <a:bodyPr/>
                    <a:lstStyle/>
                    <a:p>
                      <a:pPr marL="69850" marR="254000">
                        <a:lnSpc>
                          <a:spcPct val="100000"/>
                        </a:lnSpc>
                        <a:spcBef>
                          <a:spcPts val="0"/>
                        </a:spcBef>
                      </a:pPr>
                      <a:r>
                        <a:rPr sz="1100" dirty="0"/>
                        <a:t>İki</a:t>
                      </a:r>
                      <a:r>
                        <a:rPr sz="1100" spc="-15" dirty="0"/>
                        <a:t> </a:t>
                      </a:r>
                      <a:r>
                        <a:rPr sz="1100" dirty="0"/>
                        <a:t>grubun</a:t>
                      </a:r>
                      <a:r>
                        <a:rPr sz="1100" spc="-10" dirty="0"/>
                        <a:t> </a:t>
                      </a:r>
                      <a:r>
                        <a:rPr sz="1100" spc="-25" dirty="0"/>
                        <a:t>da </a:t>
                      </a:r>
                      <a:r>
                        <a:rPr sz="1100" dirty="0"/>
                        <a:t>birer</a:t>
                      </a:r>
                      <a:r>
                        <a:rPr sz="1100" spc="-5" dirty="0"/>
                        <a:t> </a:t>
                      </a:r>
                      <a:r>
                        <a:rPr sz="1100" spc="-10" dirty="0"/>
                        <a:t>başkanı</a:t>
                      </a:r>
                      <a:endParaRPr sz="1100"/>
                    </a:p>
                    <a:p>
                      <a:pPr marL="69850">
                        <a:lnSpc>
                          <a:spcPct val="100000"/>
                        </a:lnSpc>
                        <a:spcBef>
                          <a:spcPts val="0"/>
                        </a:spcBef>
                      </a:pPr>
                      <a:r>
                        <a:rPr sz="1100" spc="-20" dirty="0"/>
                        <a:t>var.</a:t>
                      </a:r>
                      <a:endParaRPr sz="1100">
                        <a:latin typeface="Calibri"/>
                        <a:cs typeface="Calibri"/>
                      </a:endParaRPr>
                    </a:p>
                  </a:txBody>
                  <a:tcPr marL="0" marR="0" marT="407" marB="0"/>
                </a:tc>
                <a:tc>
                  <a:txBody>
                    <a:bodyPr/>
                    <a:lstStyle/>
                    <a:p>
                      <a:pPr marL="70485" marR="141605">
                        <a:lnSpc>
                          <a:spcPct val="100000"/>
                        </a:lnSpc>
                        <a:spcBef>
                          <a:spcPts val="0"/>
                        </a:spcBef>
                      </a:pPr>
                      <a:r>
                        <a:rPr sz="1100" dirty="0"/>
                        <a:t>Başkan</a:t>
                      </a:r>
                      <a:r>
                        <a:rPr sz="1100" spc="-5" dirty="0"/>
                        <a:t> </a:t>
                      </a:r>
                      <a:r>
                        <a:rPr sz="1100" spc="-10" dirty="0"/>
                        <a:t>(yönetici) </a:t>
                      </a:r>
                      <a:r>
                        <a:rPr sz="1100" spc="-20" dirty="0"/>
                        <a:t>var.</a:t>
                      </a:r>
                      <a:endParaRPr sz="1100" dirty="0">
                        <a:latin typeface="Calibri"/>
                        <a:cs typeface="Calibri"/>
                      </a:endParaRPr>
                    </a:p>
                  </a:txBody>
                  <a:tcPr marL="0" marR="0" marT="407" marB="0"/>
                </a:tc>
                <a:extLst>
                  <a:ext uri="{0D108BD9-81ED-4DB2-BD59-A6C34878D82A}">
                    <a16:rowId xmlns:a16="http://schemas.microsoft.com/office/drawing/2014/main" val="10003"/>
                  </a:ext>
                </a:extLst>
              </a:tr>
              <a:tr h="160529">
                <a:tc>
                  <a:txBody>
                    <a:bodyPr/>
                    <a:lstStyle/>
                    <a:p>
                      <a:pPr marL="69850">
                        <a:lnSpc>
                          <a:spcPct val="100000"/>
                        </a:lnSpc>
                        <a:spcBef>
                          <a:spcPts val="0"/>
                        </a:spcBef>
                      </a:pPr>
                      <a:r>
                        <a:rPr sz="1100" spc="-10" dirty="0"/>
                        <a:t>Öğretici</a:t>
                      </a:r>
                      <a:endParaRPr sz="1100">
                        <a:latin typeface="Calibri"/>
                        <a:cs typeface="Calibri"/>
                      </a:endParaRPr>
                    </a:p>
                  </a:txBody>
                  <a:tcPr marL="0" marR="0" marT="0" marB="0"/>
                </a:tc>
                <a:tc>
                  <a:txBody>
                    <a:bodyPr/>
                    <a:lstStyle/>
                    <a:p>
                      <a:pPr marL="67945">
                        <a:lnSpc>
                          <a:spcPct val="100000"/>
                        </a:lnSpc>
                        <a:spcBef>
                          <a:spcPts val="0"/>
                        </a:spcBef>
                      </a:pPr>
                      <a:r>
                        <a:rPr sz="1100" spc="-10" dirty="0"/>
                        <a:t>Öğretici</a:t>
                      </a:r>
                      <a:endParaRPr sz="1100">
                        <a:latin typeface="Calibri"/>
                        <a:cs typeface="Calibri"/>
                      </a:endParaRPr>
                    </a:p>
                  </a:txBody>
                  <a:tcPr marL="0" marR="0" marT="0" marB="0"/>
                </a:tc>
                <a:tc>
                  <a:txBody>
                    <a:bodyPr/>
                    <a:lstStyle/>
                    <a:p>
                      <a:pPr marL="69850">
                        <a:lnSpc>
                          <a:spcPct val="100000"/>
                        </a:lnSpc>
                        <a:spcBef>
                          <a:spcPts val="0"/>
                        </a:spcBef>
                      </a:pPr>
                      <a:r>
                        <a:rPr sz="1100" spc="-10" dirty="0"/>
                        <a:t>Öğretici</a:t>
                      </a:r>
                      <a:endParaRPr sz="1100">
                        <a:latin typeface="Calibri"/>
                        <a:cs typeface="Calibri"/>
                      </a:endParaRPr>
                    </a:p>
                  </a:txBody>
                  <a:tcPr marL="0" marR="0" marT="0" marB="0"/>
                </a:tc>
                <a:tc>
                  <a:txBody>
                    <a:bodyPr/>
                    <a:lstStyle/>
                    <a:p>
                      <a:pPr marL="69850">
                        <a:lnSpc>
                          <a:spcPct val="100000"/>
                        </a:lnSpc>
                        <a:spcBef>
                          <a:spcPts val="0"/>
                        </a:spcBef>
                      </a:pPr>
                      <a:r>
                        <a:rPr sz="1100" spc="-10" dirty="0"/>
                        <a:t>Öğretici</a:t>
                      </a:r>
                      <a:endParaRPr sz="1100">
                        <a:latin typeface="Calibri"/>
                        <a:cs typeface="Calibri"/>
                      </a:endParaRPr>
                    </a:p>
                  </a:txBody>
                  <a:tcPr marL="0" marR="0" marT="0" marB="0"/>
                </a:tc>
                <a:tc>
                  <a:txBody>
                    <a:bodyPr/>
                    <a:lstStyle/>
                    <a:p>
                      <a:pPr marL="69850">
                        <a:lnSpc>
                          <a:spcPct val="100000"/>
                        </a:lnSpc>
                        <a:spcBef>
                          <a:spcPts val="0"/>
                        </a:spcBef>
                      </a:pPr>
                      <a:r>
                        <a:rPr sz="1100" spc="-10" dirty="0"/>
                        <a:t>----------</a:t>
                      </a:r>
                      <a:r>
                        <a:rPr sz="1100" spc="-50" dirty="0"/>
                        <a:t>-</a:t>
                      </a:r>
                      <a:endParaRPr sz="1100">
                        <a:latin typeface="Calibri"/>
                        <a:cs typeface="Calibri"/>
                      </a:endParaRPr>
                    </a:p>
                  </a:txBody>
                  <a:tcPr marL="0" marR="0" marT="0" marB="0"/>
                </a:tc>
                <a:tc>
                  <a:txBody>
                    <a:bodyPr/>
                    <a:lstStyle/>
                    <a:p>
                      <a:pPr marL="70485">
                        <a:lnSpc>
                          <a:spcPct val="100000"/>
                        </a:lnSpc>
                        <a:spcBef>
                          <a:spcPts val="0"/>
                        </a:spcBef>
                      </a:pPr>
                      <a:r>
                        <a:rPr sz="1100" spc="-10" dirty="0"/>
                        <a:t>-------</a:t>
                      </a:r>
                      <a:r>
                        <a:rPr sz="1100" spc="-50" dirty="0"/>
                        <a:t>-</a:t>
                      </a:r>
                      <a:endParaRPr sz="1100">
                        <a:latin typeface="Calibri"/>
                        <a:cs typeface="Calibri"/>
                      </a:endParaRPr>
                    </a:p>
                  </a:txBody>
                  <a:tcPr marL="0" marR="0" marT="0" marB="0"/>
                </a:tc>
                <a:extLst>
                  <a:ext uri="{0D108BD9-81ED-4DB2-BD59-A6C34878D82A}">
                    <a16:rowId xmlns:a16="http://schemas.microsoft.com/office/drawing/2014/main" val="10004"/>
                  </a:ext>
                </a:extLst>
              </a:tr>
              <a:tr h="1123702">
                <a:tc>
                  <a:txBody>
                    <a:bodyPr/>
                    <a:lstStyle/>
                    <a:p>
                      <a:pPr marL="69850">
                        <a:lnSpc>
                          <a:spcPct val="100000"/>
                        </a:lnSpc>
                        <a:spcBef>
                          <a:spcPts val="0"/>
                        </a:spcBef>
                      </a:pPr>
                      <a:r>
                        <a:rPr sz="1100" spc="-10" dirty="0"/>
                        <a:t>Konferans</a:t>
                      </a:r>
                      <a:endParaRPr sz="1100" dirty="0"/>
                    </a:p>
                    <a:p>
                      <a:pPr marL="69850">
                        <a:lnSpc>
                          <a:spcPct val="100000"/>
                        </a:lnSpc>
                        <a:spcBef>
                          <a:spcPts val="0"/>
                        </a:spcBef>
                      </a:pPr>
                      <a:r>
                        <a:rPr sz="1100" spc="-10" dirty="0"/>
                        <a:t>bittiğinde</a:t>
                      </a:r>
                      <a:endParaRPr sz="1100" dirty="0"/>
                    </a:p>
                    <a:p>
                      <a:pPr marL="69850" marR="120650">
                        <a:lnSpc>
                          <a:spcPct val="100000"/>
                        </a:lnSpc>
                        <a:spcBef>
                          <a:spcPts val="0"/>
                        </a:spcBef>
                      </a:pPr>
                      <a:r>
                        <a:rPr sz="1100" spc="-10" dirty="0"/>
                        <a:t>konuşmacıya </a:t>
                      </a:r>
                      <a:r>
                        <a:rPr sz="1100" spc="-20" dirty="0"/>
                        <a:t>soru </a:t>
                      </a:r>
                      <a:r>
                        <a:rPr sz="1100" spc="-10" dirty="0"/>
                        <a:t>sorulabilir.</a:t>
                      </a:r>
                      <a:endParaRPr sz="1100" dirty="0">
                        <a:latin typeface="Calibri"/>
                        <a:cs typeface="Calibri"/>
                      </a:endParaRPr>
                    </a:p>
                  </a:txBody>
                  <a:tcPr marL="0" marR="0" marT="0" marB="0"/>
                </a:tc>
                <a:tc>
                  <a:txBody>
                    <a:bodyPr/>
                    <a:lstStyle/>
                    <a:p>
                      <a:pPr marL="67945">
                        <a:lnSpc>
                          <a:spcPct val="100000"/>
                        </a:lnSpc>
                        <a:spcBef>
                          <a:spcPts val="0"/>
                        </a:spcBef>
                      </a:pPr>
                      <a:r>
                        <a:rPr sz="1100" spc="-25" dirty="0"/>
                        <a:t>Hem</a:t>
                      </a:r>
                      <a:endParaRPr sz="1100"/>
                    </a:p>
                    <a:p>
                      <a:pPr marL="67945" marR="134620">
                        <a:lnSpc>
                          <a:spcPct val="100000"/>
                        </a:lnSpc>
                        <a:spcBef>
                          <a:spcPts val="0"/>
                        </a:spcBef>
                      </a:pPr>
                      <a:r>
                        <a:rPr sz="1100" spc="-10" dirty="0"/>
                        <a:t>konuşmacılar birbirlerine </a:t>
                      </a:r>
                      <a:r>
                        <a:rPr sz="1100" dirty="0"/>
                        <a:t>hem </a:t>
                      </a:r>
                      <a:r>
                        <a:rPr sz="1100" spc="-25" dirty="0"/>
                        <a:t>de </a:t>
                      </a:r>
                      <a:r>
                        <a:rPr sz="1100" spc="-10" dirty="0"/>
                        <a:t>dinleyiciler</a:t>
                      </a:r>
                      <a:endParaRPr sz="1100"/>
                    </a:p>
                    <a:p>
                      <a:pPr marL="67945" marR="67310">
                        <a:lnSpc>
                          <a:spcPct val="100000"/>
                        </a:lnSpc>
                        <a:spcBef>
                          <a:spcPts val="0"/>
                        </a:spcBef>
                      </a:pPr>
                      <a:r>
                        <a:rPr sz="1100" spc="-10" dirty="0"/>
                        <a:t>konuşmacılara </a:t>
                      </a:r>
                      <a:r>
                        <a:rPr sz="1100" spc="-20" dirty="0"/>
                        <a:t>soru </a:t>
                      </a:r>
                      <a:r>
                        <a:rPr sz="1100" spc="-10" dirty="0"/>
                        <a:t>sorabilirler.</a:t>
                      </a:r>
                      <a:endParaRPr sz="1100">
                        <a:latin typeface="Calibri"/>
                        <a:cs typeface="Calibri"/>
                      </a:endParaRPr>
                    </a:p>
                  </a:txBody>
                  <a:tcPr marL="0" marR="0" marT="0" marB="0"/>
                </a:tc>
                <a:tc>
                  <a:txBody>
                    <a:bodyPr/>
                    <a:lstStyle/>
                    <a:p>
                      <a:pPr marL="69850">
                        <a:lnSpc>
                          <a:spcPct val="100000"/>
                        </a:lnSpc>
                        <a:spcBef>
                          <a:spcPts val="0"/>
                        </a:spcBef>
                      </a:pPr>
                      <a:r>
                        <a:rPr sz="1100" spc="-10" dirty="0"/>
                        <a:t>--------</a:t>
                      </a:r>
                      <a:r>
                        <a:rPr sz="1100" spc="-50" dirty="0"/>
                        <a:t>-</a:t>
                      </a:r>
                      <a:endParaRPr sz="1100">
                        <a:latin typeface="Calibri"/>
                        <a:cs typeface="Calibri"/>
                      </a:endParaRPr>
                    </a:p>
                  </a:txBody>
                  <a:tcPr marL="0" marR="0" marT="0" marB="0"/>
                </a:tc>
                <a:tc>
                  <a:txBody>
                    <a:bodyPr/>
                    <a:lstStyle/>
                    <a:p>
                      <a:pPr marL="69850">
                        <a:lnSpc>
                          <a:spcPct val="100000"/>
                        </a:lnSpc>
                        <a:spcBef>
                          <a:spcPts val="0"/>
                        </a:spcBef>
                      </a:pPr>
                      <a:r>
                        <a:rPr sz="1100" spc="-10" dirty="0"/>
                        <a:t>--------</a:t>
                      </a:r>
                      <a:r>
                        <a:rPr sz="1100" spc="-50" dirty="0"/>
                        <a:t>-</a:t>
                      </a:r>
                      <a:endParaRPr sz="1100">
                        <a:latin typeface="Calibri"/>
                        <a:cs typeface="Calibri"/>
                      </a:endParaRPr>
                    </a:p>
                  </a:txBody>
                  <a:tcPr marL="0" marR="0" marT="0" marB="0"/>
                </a:tc>
                <a:tc>
                  <a:txBody>
                    <a:bodyPr/>
                    <a:lstStyle/>
                    <a:p>
                      <a:pPr marL="69850">
                        <a:lnSpc>
                          <a:spcPct val="100000"/>
                        </a:lnSpc>
                        <a:spcBef>
                          <a:spcPts val="0"/>
                        </a:spcBef>
                      </a:pPr>
                      <a:r>
                        <a:rPr sz="1100" dirty="0"/>
                        <a:t>Karşı</a:t>
                      </a:r>
                      <a:r>
                        <a:rPr sz="1100" spc="-5" dirty="0"/>
                        <a:t> </a:t>
                      </a:r>
                      <a:r>
                        <a:rPr sz="1100" spc="-10" dirty="0"/>
                        <a:t>grubun</a:t>
                      </a:r>
                      <a:endParaRPr sz="1100"/>
                    </a:p>
                    <a:p>
                      <a:pPr marL="69850" marR="128905">
                        <a:lnSpc>
                          <a:spcPct val="100000"/>
                        </a:lnSpc>
                        <a:spcBef>
                          <a:spcPts val="0"/>
                        </a:spcBef>
                      </a:pPr>
                      <a:r>
                        <a:rPr sz="1100" dirty="0"/>
                        <a:t>soruları</a:t>
                      </a:r>
                      <a:r>
                        <a:rPr sz="1100" spc="-20" dirty="0"/>
                        <a:t> </a:t>
                      </a:r>
                      <a:r>
                        <a:rPr sz="1100" spc="-10" dirty="0"/>
                        <a:t>yoktur, </a:t>
                      </a:r>
                      <a:r>
                        <a:rPr sz="1100" dirty="0"/>
                        <a:t>ancak</a:t>
                      </a:r>
                      <a:r>
                        <a:rPr sz="1100" spc="-5" dirty="0"/>
                        <a:t> </a:t>
                      </a:r>
                      <a:r>
                        <a:rPr sz="1100" spc="-10" dirty="0"/>
                        <a:t>iddiaları </a:t>
                      </a:r>
                      <a:r>
                        <a:rPr sz="1100" dirty="0"/>
                        <a:t>vardır.</a:t>
                      </a:r>
                      <a:r>
                        <a:rPr sz="1100" spc="-15" dirty="0"/>
                        <a:t> </a:t>
                      </a:r>
                      <a:r>
                        <a:rPr sz="1100" spc="-20" dirty="0"/>
                        <a:t>Grup </a:t>
                      </a:r>
                      <a:r>
                        <a:rPr sz="1100" spc="-10" dirty="0"/>
                        <a:t>başkanları</a:t>
                      </a:r>
                      <a:endParaRPr sz="1100"/>
                    </a:p>
                    <a:p>
                      <a:pPr marL="69850" marR="188595">
                        <a:lnSpc>
                          <a:spcPct val="100000"/>
                        </a:lnSpc>
                        <a:spcBef>
                          <a:spcPts val="0"/>
                        </a:spcBef>
                      </a:pPr>
                      <a:r>
                        <a:rPr sz="1100" dirty="0"/>
                        <a:t>iddialara</a:t>
                      </a:r>
                      <a:r>
                        <a:rPr sz="1100" spc="-25" dirty="0"/>
                        <a:t> </a:t>
                      </a:r>
                      <a:r>
                        <a:rPr sz="1100" spc="-10" dirty="0"/>
                        <a:t>yanıt verirler.</a:t>
                      </a:r>
                      <a:endParaRPr sz="1100">
                        <a:latin typeface="Calibri"/>
                        <a:cs typeface="Calibri"/>
                      </a:endParaRPr>
                    </a:p>
                  </a:txBody>
                  <a:tcPr marL="0" marR="0" marT="0" marB="0"/>
                </a:tc>
                <a:tc>
                  <a:txBody>
                    <a:bodyPr/>
                    <a:lstStyle/>
                    <a:p>
                      <a:pPr marL="70485">
                        <a:lnSpc>
                          <a:spcPct val="100000"/>
                        </a:lnSpc>
                        <a:spcBef>
                          <a:spcPts val="0"/>
                        </a:spcBef>
                      </a:pPr>
                      <a:r>
                        <a:rPr sz="1100" spc="-10" dirty="0"/>
                        <a:t>Konuşmacılar</a:t>
                      </a:r>
                      <a:endParaRPr sz="1100"/>
                    </a:p>
                    <a:p>
                      <a:pPr marL="70485" marR="140970">
                        <a:lnSpc>
                          <a:spcPct val="100000"/>
                        </a:lnSpc>
                        <a:spcBef>
                          <a:spcPts val="0"/>
                        </a:spcBef>
                      </a:pPr>
                      <a:r>
                        <a:rPr sz="1100" dirty="0"/>
                        <a:t>dinleyicilere</a:t>
                      </a:r>
                      <a:r>
                        <a:rPr sz="1100" spc="-25" dirty="0"/>
                        <a:t> </a:t>
                      </a:r>
                      <a:r>
                        <a:rPr sz="1100" spc="-20" dirty="0"/>
                        <a:t>soru </a:t>
                      </a:r>
                      <a:r>
                        <a:rPr sz="1100" dirty="0"/>
                        <a:t>sorup</a:t>
                      </a:r>
                      <a:r>
                        <a:rPr sz="1100" spc="-10" dirty="0"/>
                        <a:t> tartışma ortamı</a:t>
                      </a:r>
                      <a:endParaRPr sz="1100"/>
                    </a:p>
                    <a:p>
                      <a:pPr marL="70485" marR="57150" algn="just">
                        <a:lnSpc>
                          <a:spcPct val="100000"/>
                        </a:lnSpc>
                        <a:spcBef>
                          <a:spcPts val="0"/>
                        </a:spcBef>
                      </a:pPr>
                      <a:r>
                        <a:rPr sz="1100" spc="-10" dirty="0"/>
                        <a:t>oluşturabilecekleri </a:t>
                      </a:r>
                      <a:r>
                        <a:rPr sz="1100" dirty="0"/>
                        <a:t>gibi</a:t>
                      </a:r>
                      <a:r>
                        <a:rPr sz="1100" spc="-15" dirty="0"/>
                        <a:t> </a:t>
                      </a:r>
                      <a:r>
                        <a:rPr sz="1100" dirty="0"/>
                        <a:t>dinleyiciler</a:t>
                      </a:r>
                      <a:r>
                        <a:rPr sz="1100" spc="-15" dirty="0"/>
                        <a:t> </a:t>
                      </a:r>
                      <a:r>
                        <a:rPr sz="1100" spc="-25" dirty="0"/>
                        <a:t>de </a:t>
                      </a:r>
                      <a:r>
                        <a:rPr sz="1100" spc="-10" dirty="0"/>
                        <a:t>sorularla</a:t>
                      </a:r>
                      <a:endParaRPr sz="1100"/>
                    </a:p>
                    <a:p>
                      <a:pPr marL="70485">
                        <a:lnSpc>
                          <a:spcPct val="100000"/>
                        </a:lnSpc>
                        <a:spcBef>
                          <a:spcPts val="0"/>
                        </a:spcBef>
                      </a:pPr>
                      <a:r>
                        <a:rPr sz="1100" spc="-10" dirty="0"/>
                        <a:t>tartışmaya</a:t>
                      </a:r>
                      <a:endParaRPr sz="1100"/>
                    </a:p>
                    <a:p>
                      <a:pPr marL="70485">
                        <a:lnSpc>
                          <a:spcPct val="100000"/>
                        </a:lnSpc>
                        <a:spcBef>
                          <a:spcPts val="0"/>
                        </a:spcBef>
                      </a:pPr>
                      <a:r>
                        <a:rPr sz="1100" spc="-10" dirty="0"/>
                        <a:t>katılabilirler.</a:t>
                      </a:r>
                      <a:endParaRPr sz="1100">
                        <a:latin typeface="Calibri"/>
                        <a:cs typeface="Calibri"/>
                      </a:endParaRPr>
                    </a:p>
                  </a:txBody>
                  <a:tcPr marL="0" marR="0" marT="0" marB="0"/>
                </a:tc>
                <a:extLst>
                  <a:ext uri="{0D108BD9-81ED-4DB2-BD59-A6C34878D82A}">
                    <a16:rowId xmlns:a16="http://schemas.microsoft.com/office/drawing/2014/main" val="10005"/>
                  </a:ext>
                </a:extLst>
              </a:tr>
              <a:tr h="481587">
                <a:tc>
                  <a:txBody>
                    <a:bodyPr/>
                    <a:lstStyle/>
                    <a:p>
                      <a:pPr marL="69850">
                        <a:lnSpc>
                          <a:spcPct val="100000"/>
                        </a:lnSpc>
                        <a:spcBef>
                          <a:spcPts val="0"/>
                        </a:spcBef>
                      </a:pPr>
                      <a:r>
                        <a:rPr sz="1100" dirty="0"/>
                        <a:t>Yalın</a:t>
                      </a:r>
                      <a:r>
                        <a:rPr sz="1100" spc="-20" dirty="0"/>
                        <a:t> </a:t>
                      </a:r>
                      <a:r>
                        <a:rPr sz="1100" dirty="0"/>
                        <a:t>bir</a:t>
                      </a:r>
                      <a:r>
                        <a:rPr sz="1100" spc="-20" dirty="0"/>
                        <a:t> </a:t>
                      </a:r>
                      <a:r>
                        <a:rPr sz="1100" spc="-25" dirty="0"/>
                        <a:t>dil</a:t>
                      </a:r>
                      <a:endParaRPr sz="1100"/>
                    </a:p>
                    <a:p>
                      <a:pPr marL="69850" marR="338455">
                        <a:lnSpc>
                          <a:spcPct val="100000"/>
                        </a:lnSpc>
                        <a:spcBef>
                          <a:spcPts val="0"/>
                        </a:spcBef>
                      </a:pPr>
                      <a:r>
                        <a:rPr sz="1100" spc="-10" dirty="0"/>
                        <a:t>kullanılır. Çarpıcı örnekler verilir.</a:t>
                      </a:r>
                      <a:endParaRPr sz="1100">
                        <a:latin typeface="Calibri"/>
                        <a:cs typeface="Calibri"/>
                      </a:endParaRPr>
                    </a:p>
                  </a:txBody>
                  <a:tcPr marL="0" marR="0" marT="0" marB="0"/>
                </a:tc>
                <a:tc>
                  <a:txBody>
                    <a:bodyPr/>
                    <a:lstStyle/>
                    <a:p>
                      <a:pPr marL="67945">
                        <a:lnSpc>
                          <a:spcPct val="100000"/>
                        </a:lnSpc>
                        <a:spcBef>
                          <a:spcPts val="0"/>
                        </a:spcBef>
                      </a:pPr>
                      <a:r>
                        <a:rPr sz="1100" dirty="0"/>
                        <a:t>Sohbet</a:t>
                      </a:r>
                      <a:r>
                        <a:rPr sz="1100" spc="-15" dirty="0"/>
                        <a:t> </a:t>
                      </a:r>
                      <a:r>
                        <a:rPr sz="1100" spc="-10" dirty="0"/>
                        <a:t>havası</a:t>
                      </a:r>
                      <a:endParaRPr sz="1100"/>
                    </a:p>
                    <a:p>
                      <a:pPr marL="67945">
                        <a:lnSpc>
                          <a:spcPct val="100000"/>
                        </a:lnSpc>
                        <a:spcBef>
                          <a:spcPts val="0"/>
                        </a:spcBef>
                      </a:pPr>
                      <a:r>
                        <a:rPr sz="1100" spc="-10" dirty="0"/>
                        <a:t>vardır.</a:t>
                      </a:r>
                      <a:endParaRPr sz="1100">
                        <a:latin typeface="Calibri"/>
                        <a:cs typeface="Calibri"/>
                      </a:endParaRPr>
                    </a:p>
                  </a:txBody>
                  <a:tcPr marL="0" marR="0" marT="0" marB="0"/>
                </a:tc>
                <a:tc>
                  <a:txBody>
                    <a:bodyPr/>
                    <a:lstStyle/>
                    <a:p>
                      <a:pPr marL="69850">
                        <a:lnSpc>
                          <a:spcPct val="100000"/>
                        </a:lnSpc>
                        <a:spcBef>
                          <a:spcPts val="0"/>
                        </a:spcBef>
                      </a:pPr>
                      <a:r>
                        <a:rPr sz="1100" dirty="0"/>
                        <a:t>Sohbet</a:t>
                      </a:r>
                      <a:r>
                        <a:rPr sz="1100" spc="-15" dirty="0"/>
                        <a:t> </a:t>
                      </a:r>
                      <a:r>
                        <a:rPr sz="1100" spc="-10" dirty="0"/>
                        <a:t>havası</a:t>
                      </a:r>
                      <a:endParaRPr sz="1100"/>
                    </a:p>
                    <a:p>
                      <a:pPr marL="69850">
                        <a:lnSpc>
                          <a:spcPct val="100000"/>
                        </a:lnSpc>
                        <a:spcBef>
                          <a:spcPts val="0"/>
                        </a:spcBef>
                      </a:pPr>
                      <a:r>
                        <a:rPr sz="1100" spc="-10" dirty="0"/>
                        <a:t>vardır.</a:t>
                      </a:r>
                      <a:endParaRPr sz="1100">
                        <a:latin typeface="Calibri"/>
                        <a:cs typeface="Calibri"/>
                      </a:endParaRPr>
                    </a:p>
                  </a:txBody>
                  <a:tcPr marL="0" marR="0" marT="0" marB="0"/>
                </a:tc>
                <a:tc>
                  <a:txBody>
                    <a:bodyPr/>
                    <a:lstStyle/>
                    <a:p>
                      <a:pPr marL="69850">
                        <a:lnSpc>
                          <a:spcPct val="100000"/>
                        </a:lnSpc>
                        <a:spcBef>
                          <a:spcPts val="0"/>
                        </a:spcBef>
                      </a:pPr>
                      <a:r>
                        <a:rPr sz="1100" spc="-10" dirty="0"/>
                        <a:t>--------</a:t>
                      </a:r>
                      <a:r>
                        <a:rPr sz="1100" spc="-50" dirty="0"/>
                        <a:t>-</a:t>
                      </a:r>
                      <a:endParaRPr sz="1100">
                        <a:latin typeface="Calibri"/>
                        <a:cs typeface="Calibri"/>
                      </a:endParaRPr>
                    </a:p>
                  </a:txBody>
                  <a:tcPr marL="0" marR="0" marT="0" marB="0"/>
                </a:tc>
                <a:tc>
                  <a:txBody>
                    <a:bodyPr/>
                    <a:lstStyle/>
                    <a:p>
                      <a:pPr marL="69850" algn="just">
                        <a:lnSpc>
                          <a:spcPct val="100000"/>
                        </a:lnSpc>
                        <a:spcBef>
                          <a:spcPts val="0"/>
                        </a:spcBef>
                      </a:pPr>
                      <a:r>
                        <a:rPr sz="1100" dirty="0"/>
                        <a:t>İkna</a:t>
                      </a:r>
                      <a:r>
                        <a:rPr sz="1100" spc="-15" dirty="0"/>
                        <a:t> </a:t>
                      </a:r>
                      <a:r>
                        <a:rPr sz="1100" dirty="0"/>
                        <a:t>edici</a:t>
                      </a:r>
                      <a:r>
                        <a:rPr sz="1100" spc="-5" dirty="0"/>
                        <a:t> </a:t>
                      </a:r>
                      <a:r>
                        <a:rPr sz="1100" spc="-25" dirty="0"/>
                        <a:t>bir</a:t>
                      </a:r>
                      <a:endParaRPr sz="1100"/>
                    </a:p>
                    <a:p>
                      <a:pPr marL="69850" marR="97155" algn="just">
                        <a:lnSpc>
                          <a:spcPct val="100000"/>
                        </a:lnSpc>
                        <a:spcBef>
                          <a:spcPts val="0"/>
                        </a:spcBef>
                      </a:pPr>
                      <a:r>
                        <a:rPr sz="1100" dirty="0"/>
                        <a:t>üslup</a:t>
                      </a:r>
                      <a:r>
                        <a:rPr sz="1100" spc="-30" dirty="0"/>
                        <a:t> </a:t>
                      </a:r>
                      <a:r>
                        <a:rPr sz="1100" spc="-10" dirty="0"/>
                        <a:t>kullanılır. </a:t>
                      </a:r>
                      <a:r>
                        <a:rPr sz="1100" dirty="0"/>
                        <a:t>Çarpıcı</a:t>
                      </a:r>
                      <a:r>
                        <a:rPr sz="1100" spc="-35" dirty="0"/>
                        <a:t> </a:t>
                      </a:r>
                      <a:r>
                        <a:rPr sz="1100" spc="-10" dirty="0"/>
                        <a:t>örnekler verilir.</a:t>
                      </a:r>
                      <a:endParaRPr sz="1100">
                        <a:latin typeface="Calibri"/>
                        <a:cs typeface="Calibri"/>
                      </a:endParaRPr>
                    </a:p>
                  </a:txBody>
                  <a:tcPr marL="0" marR="0" marT="0" marB="0"/>
                </a:tc>
                <a:tc>
                  <a:txBody>
                    <a:bodyPr/>
                    <a:lstStyle/>
                    <a:p>
                      <a:pPr marL="70485">
                        <a:lnSpc>
                          <a:spcPct val="100000"/>
                        </a:lnSpc>
                        <a:spcBef>
                          <a:spcPts val="0"/>
                        </a:spcBef>
                      </a:pPr>
                      <a:r>
                        <a:rPr sz="1100" spc="-10" dirty="0"/>
                        <a:t>---------</a:t>
                      </a:r>
                      <a:r>
                        <a:rPr sz="1100" spc="-50" dirty="0"/>
                        <a:t>-</a:t>
                      </a:r>
                      <a:endParaRPr sz="1100">
                        <a:latin typeface="Calibri"/>
                        <a:cs typeface="Calibri"/>
                      </a:endParaRPr>
                    </a:p>
                  </a:txBody>
                  <a:tcPr marL="0" marR="0" marT="0" marB="0"/>
                </a:tc>
                <a:extLst>
                  <a:ext uri="{0D108BD9-81ED-4DB2-BD59-A6C34878D82A}">
                    <a16:rowId xmlns:a16="http://schemas.microsoft.com/office/drawing/2014/main" val="10006"/>
                  </a:ext>
                </a:extLst>
              </a:tr>
              <a:tr h="481587">
                <a:tc>
                  <a:txBody>
                    <a:bodyPr/>
                    <a:lstStyle/>
                    <a:p>
                      <a:pPr marL="69850">
                        <a:lnSpc>
                          <a:spcPct val="100000"/>
                        </a:lnSpc>
                        <a:spcBef>
                          <a:spcPts val="0"/>
                        </a:spcBef>
                      </a:pPr>
                      <a:r>
                        <a:rPr sz="1100" dirty="0"/>
                        <a:t>Tartışma</a:t>
                      </a:r>
                      <a:r>
                        <a:rPr sz="1100" spc="-40" dirty="0"/>
                        <a:t> </a:t>
                      </a:r>
                      <a:r>
                        <a:rPr sz="1100" spc="-20" dirty="0"/>
                        <a:t>yok.</a:t>
                      </a:r>
                      <a:endParaRPr sz="1100">
                        <a:latin typeface="Calibri"/>
                        <a:cs typeface="Calibri"/>
                      </a:endParaRPr>
                    </a:p>
                  </a:txBody>
                  <a:tcPr marL="0" marR="0" marT="0" marB="0"/>
                </a:tc>
                <a:tc>
                  <a:txBody>
                    <a:bodyPr/>
                    <a:lstStyle/>
                    <a:p>
                      <a:pPr marL="67945">
                        <a:lnSpc>
                          <a:spcPct val="100000"/>
                        </a:lnSpc>
                        <a:spcBef>
                          <a:spcPts val="0"/>
                        </a:spcBef>
                      </a:pPr>
                      <a:r>
                        <a:rPr sz="1100" dirty="0"/>
                        <a:t>Tartışma</a:t>
                      </a:r>
                      <a:r>
                        <a:rPr sz="1100" spc="-50" dirty="0"/>
                        <a:t> </a:t>
                      </a:r>
                      <a:r>
                        <a:rPr sz="1100" spc="-20" dirty="0"/>
                        <a:t>var;</a:t>
                      </a:r>
                      <a:endParaRPr sz="1100"/>
                    </a:p>
                    <a:p>
                      <a:pPr marL="67945" marR="272415">
                        <a:lnSpc>
                          <a:spcPct val="100000"/>
                        </a:lnSpc>
                        <a:spcBef>
                          <a:spcPts val="0"/>
                        </a:spcBef>
                      </a:pPr>
                      <a:r>
                        <a:rPr sz="1100" spc="-10" dirty="0"/>
                        <a:t>ancak dinleyiciler tartışmaya karışmaz.</a:t>
                      </a:r>
                      <a:endParaRPr sz="1100">
                        <a:latin typeface="Calibri"/>
                        <a:cs typeface="Calibri"/>
                      </a:endParaRPr>
                    </a:p>
                  </a:txBody>
                  <a:tcPr marL="0" marR="0" marT="0" marB="0"/>
                </a:tc>
                <a:tc>
                  <a:txBody>
                    <a:bodyPr/>
                    <a:lstStyle/>
                    <a:p>
                      <a:pPr marL="69850">
                        <a:lnSpc>
                          <a:spcPct val="100000"/>
                        </a:lnSpc>
                        <a:spcBef>
                          <a:spcPts val="0"/>
                        </a:spcBef>
                      </a:pPr>
                      <a:r>
                        <a:rPr sz="1100" dirty="0"/>
                        <a:t>Tartışma</a:t>
                      </a:r>
                      <a:r>
                        <a:rPr sz="1100" spc="-40" dirty="0"/>
                        <a:t> </a:t>
                      </a:r>
                      <a:r>
                        <a:rPr sz="1100" spc="-20" dirty="0"/>
                        <a:t>yok.</a:t>
                      </a:r>
                      <a:endParaRPr sz="1100">
                        <a:latin typeface="Calibri"/>
                        <a:cs typeface="Calibri"/>
                      </a:endParaRPr>
                    </a:p>
                  </a:txBody>
                  <a:tcPr marL="0" marR="0" marT="0" marB="0"/>
                </a:tc>
                <a:tc>
                  <a:txBody>
                    <a:bodyPr/>
                    <a:lstStyle/>
                    <a:p>
                      <a:pPr marL="69850">
                        <a:lnSpc>
                          <a:spcPct val="100000"/>
                        </a:lnSpc>
                        <a:spcBef>
                          <a:spcPts val="0"/>
                        </a:spcBef>
                      </a:pPr>
                      <a:r>
                        <a:rPr sz="1100" spc="-10" dirty="0"/>
                        <a:t>----------</a:t>
                      </a:r>
                      <a:r>
                        <a:rPr sz="1100" spc="-50" dirty="0"/>
                        <a:t>-</a:t>
                      </a:r>
                      <a:endParaRPr sz="1100">
                        <a:latin typeface="Calibri"/>
                        <a:cs typeface="Calibri"/>
                      </a:endParaRPr>
                    </a:p>
                  </a:txBody>
                  <a:tcPr marL="0" marR="0" marT="0" marB="0"/>
                </a:tc>
                <a:tc>
                  <a:txBody>
                    <a:bodyPr/>
                    <a:lstStyle/>
                    <a:p>
                      <a:pPr marL="69850">
                        <a:lnSpc>
                          <a:spcPct val="100000"/>
                        </a:lnSpc>
                        <a:spcBef>
                          <a:spcPts val="0"/>
                        </a:spcBef>
                      </a:pPr>
                      <a:r>
                        <a:rPr sz="1100" spc="-10" dirty="0"/>
                        <a:t>--------</a:t>
                      </a:r>
                      <a:r>
                        <a:rPr sz="1100" spc="-50" dirty="0"/>
                        <a:t>-</a:t>
                      </a:r>
                      <a:endParaRPr sz="1100">
                        <a:latin typeface="Calibri"/>
                        <a:cs typeface="Calibri"/>
                      </a:endParaRPr>
                    </a:p>
                  </a:txBody>
                  <a:tcPr marL="0" marR="0" marT="0" marB="0"/>
                </a:tc>
                <a:tc>
                  <a:txBody>
                    <a:bodyPr/>
                    <a:lstStyle/>
                    <a:p>
                      <a:pPr marL="70485">
                        <a:lnSpc>
                          <a:spcPct val="100000"/>
                        </a:lnSpc>
                        <a:spcBef>
                          <a:spcPts val="0"/>
                        </a:spcBef>
                      </a:pPr>
                      <a:r>
                        <a:rPr sz="1100" dirty="0"/>
                        <a:t>Tartışma</a:t>
                      </a:r>
                      <a:r>
                        <a:rPr sz="1100" spc="-50" dirty="0"/>
                        <a:t> </a:t>
                      </a:r>
                      <a:r>
                        <a:rPr sz="1100" spc="-20" dirty="0"/>
                        <a:t>var.</a:t>
                      </a:r>
                      <a:endParaRPr sz="1100"/>
                    </a:p>
                    <a:p>
                      <a:pPr marL="70485" marR="304800">
                        <a:lnSpc>
                          <a:spcPct val="100000"/>
                        </a:lnSpc>
                        <a:spcBef>
                          <a:spcPts val="0"/>
                        </a:spcBef>
                      </a:pPr>
                      <a:r>
                        <a:rPr sz="1100" dirty="0"/>
                        <a:t>Dinleyiciler</a:t>
                      </a:r>
                      <a:r>
                        <a:rPr sz="1100" spc="-25" dirty="0"/>
                        <a:t> de </a:t>
                      </a:r>
                      <a:r>
                        <a:rPr sz="1100" spc="-10" dirty="0"/>
                        <a:t>tartışmaya</a:t>
                      </a:r>
                      <a:endParaRPr sz="1100"/>
                    </a:p>
                    <a:p>
                      <a:pPr marL="70485">
                        <a:lnSpc>
                          <a:spcPct val="100000"/>
                        </a:lnSpc>
                        <a:spcBef>
                          <a:spcPts val="0"/>
                        </a:spcBef>
                      </a:pPr>
                      <a:r>
                        <a:rPr sz="1100" spc="-10" dirty="0"/>
                        <a:t>katılabilir.</a:t>
                      </a:r>
                      <a:endParaRPr sz="1100">
                        <a:latin typeface="Calibri"/>
                        <a:cs typeface="Calibri"/>
                      </a:endParaRPr>
                    </a:p>
                  </a:txBody>
                  <a:tcPr marL="0" marR="0" marT="0" marB="0"/>
                </a:tc>
                <a:extLst>
                  <a:ext uri="{0D108BD9-81ED-4DB2-BD59-A6C34878D82A}">
                    <a16:rowId xmlns:a16="http://schemas.microsoft.com/office/drawing/2014/main" val="10007"/>
                  </a:ext>
                </a:extLst>
              </a:tr>
              <a:tr h="321058">
                <a:tc>
                  <a:txBody>
                    <a:bodyPr/>
                    <a:lstStyle/>
                    <a:p>
                      <a:pPr marL="69850">
                        <a:lnSpc>
                          <a:spcPct val="100000"/>
                        </a:lnSpc>
                        <a:spcBef>
                          <a:spcPts val="0"/>
                        </a:spcBef>
                      </a:pPr>
                      <a:r>
                        <a:rPr sz="1100" spc="-10" dirty="0"/>
                        <a:t>Sonuca</a:t>
                      </a:r>
                      <a:endParaRPr sz="1100"/>
                    </a:p>
                    <a:p>
                      <a:pPr marL="69850" marR="81915">
                        <a:lnSpc>
                          <a:spcPct val="100000"/>
                        </a:lnSpc>
                        <a:spcBef>
                          <a:spcPts val="0"/>
                        </a:spcBef>
                      </a:pPr>
                      <a:r>
                        <a:rPr sz="1100" dirty="0"/>
                        <a:t>varılmaz,</a:t>
                      </a:r>
                      <a:r>
                        <a:rPr sz="1100" spc="-20" dirty="0"/>
                        <a:t> </a:t>
                      </a:r>
                      <a:r>
                        <a:rPr sz="1100" spc="-10" dirty="0"/>
                        <a:t>bilgi verilir.</a:t>
                      </a:r>
                      <a:endParaRPr sz="1100">
                        <a:latin typeface="Calibri"/>
                        <a:cs typeface="Calibri"/>
                      </a:endParaRPr>
                    </a:p>
                  </a:txBody>
                  <a:tcPr marL="0" marR="0" marT="0" marB="0"/>
                </a:tc>
                <a:tc>
                  <a:txBody>
                    <a:bodyPr/>
                    <a:lstStyle/>
                    <a:p>
                      <a:pPr marL="67945">
                        <a:lnSpc>
                          <a:spcPct val="100000"/>
                        </a:lnSpc>
                        <a:spcBef>
                          <a:spcPts val="0"/>
                        </a:spcBef>
                      </a:pPr>
                      <a:r>
                        <a:rPr sz="1100" dirty="0"/>
                        <a:t>Bir</a:t>
                      </a:r>
                      <a:r>
                        <a:rPr sz="1100" spc="-15" dirty="0"/>
                        <a:t> </a:t>
                      </a:r>
                      <a:r>
                        <a:rPr sz="1100" spc="-10" dirty="0"/>
                        <a:t>sonuca</a:t>
                      </a:r>
                      <a:endParaRPr sz="1100"/>
                    </a:p>
                    <a:p>
                      <a:pPr marL="67945">
                        <a:lnSpc>
                          <a:spcPct val="100000"/>
                        </a:lnSpc>
                        <a:spcBef>
                          <a:spcPts val="0"/>
                        </a:spcBef>
                      </a:pPr>
                      <a:r>
                        <a:rPr sz="1100" spc="-10" dirty="0"/>
                        <a:t>varılmaz.</a:t>
                      </a:r>
                      <a:endParaRPr sz="1100">
                        <a:latin typeface="Calibri"/>
                        <a:cs typeface="Calibri"/>
                      </a:endParaRPr>
                    </a:p>
                  </a:txBody>
                  <a:tcPr marL="0" marR="0" marT="0" marB="0"/>
                </a:tc>
                <a:tc>
                  <a:txBody>
                    <a:bodyPr/>
                    <a:lstStyle/>
                    <a:p>
                      <a:pPr marL="69850">
                        <a:lnSpc>
                          <a:spcPct val="100000"/>
                        </a:lnSpc>
                        <a:spcBef>
                          <a:spcPts val="0"/>
                        </a:spcBef>
                      </a:pPr>
                      <a:r>
                        <a:rPr sz="1100" dirty="0"/>
                        <a:t>Bir</a:t>
                      </a:r>
                      <a:r>
                        <a:rPr sz="1100" spc="-15" dirty="0"/>
                        <a:t> </a:t>
                      </a:r>
                      <a:r>
                        <a:rPr sz="1100" spc="-10" dirty="0"/>
                        <a:t>sonuca</a:t>
                      </a:r>
                      <a:endParaRPr sz="1100"/>
                    </a:p>
                    <a:p>
                      <a:pPr marL="69850">
                        <a:lnSpc>
                          <a:spcPct val="100000"/>
                        </a:lnSpc>
                        <a:spcBef>
                          <a:spcPts val="0"/>
                        </a:spcBef>
                      </a:pPr>
                      <a:r>
                        <a:rPr sz="1100" spc="-10" dirty="0"/>
                        <a:t>varılır.</a:t>
                      </a:r>
                      <a:endParaRPr sz="1100">
                        <a:latin typeface="Calibri"/>
                        <a:cs typeface="Calibri"/>
                      </a:endParaRPr>
                    </a:p>
                  </a:txBody>
                  <a:tcPr marL="0" marR="0" marT="0" marB="0"/>
                </a:tc>
                <a:tc>
                  <a:txBody>
                    <a:bodyPr/>
                    <a:lstStyle/>
                    <a:p>
                      <a:pPr marL="69850">
                        <a:lnSpc>
                          <a:spcPct val="100000"/>
                        </a:lnSpc>
                        <a:spcBef>
                          <a:spcPts val="0"/>
                        </a:spcBef>
                      </a:pPr>
                      <a:r>
                        <a:rPr sz="1100" spc="-10" dirty="0"/>
                        <a:t>Sonuca</a:t>
                      </a:r>
                      <a:endParaRPr sz="1100"/>
                    </a:p>
                    <a:p>
                      <a:pPr marL="69850" marR="200660">
                        <a:lnSpc>
                          <a:spcPct val="100000"/>
                        </a:lnSpc>
                        <a:spcBef>
                          <a:spcPts val="0"/>
                        </a:spcBef>
                      </a:pPr>
                      <a:r>
                        <a:rPr sz="1100" spc="-10" dirty="0"/>
                        <a:t>varılmaz, </a:t>
                      </a:r>
                      <a:r>
                        <a:rPr sz="1100" dirty="0"/>
                        <a:t>bilgi</a:t>
                      </a:r>
                      <a:r>
                        <a:rPr sz="1100" spc="-15" dirty="0"/>
                        <a:t> </a:t>
                      </a:r>
                      <a:r>
                        <a:rPr sz="1100" spc="-10" dirty="0"/>
                        <a:t>verilir.</a:t>
                      </a:r>
                      <a:endParaRPr sz="1100">
                        <a:latin typeface="Calibri"/>
                        <a:cs typeface="Calibri"/>
                      </a:endParaRPr>
                    </a:p>
                  </a:txBody>
                  <a:tcPr marL="0" marR="0" marT="0" marB="0"/>
                </a:tc>
                <a:tc>
                  <a:txBody>
                    <a:bodyPr/>
                    <a:lstStyle/>
                    <a:p>
                      <a:pPr marL="69850">
                        <a:lnSpc>
                          <a:spcPct val="100000"/>
                        </a:lnSpc>
                        <a:spcBef>
                          <a:spcPts val="0"/>
                        </a:spcBef>
                      </a:pPr>
                      <a:r>
                        <a:rPr sz="1100" spc="-10" dirty="0"/>
                        <a:t>---------</a:t>
                      </a:r>
                      <a:r>
                        <a:rPr sz="1100" spc="-50" dirty="0"/>
                        <a:t>-</a:t>
                      </a:r>
                      <a:endParaRPr sz="1100">
                        <a:latin typeface="Calibri"/>
                        <a:cs typeface="Calibri"/>
                      </a:endParaRPr>
                    </a:p>
                  </a:txBody>
                  <a:tcPr marL="0" marR="0" marT="0" marB="0"/>
                </a:tc>
                <a:tc>
                  <a:txBody>
                    <a:bodyPr/>
                    <a:lstStyle/>
                    <a:p>
                      <a:pPr marL="70485">
                        <a:lnSpc>
                          <a:spcPct val="100000"/>
                        </a:lnSpc>
                        <a:spcBef>
                          <a:spcPts val="0"/>
                        </a:spcBef>
                      </a:pPr>
                      <a:r>
                        <a:rPr sz="1100" spc="-10" dirty="0"/>
                        <a:t>----------</a:t>
                      </a:r>
                      <a:r>
                        <a:rPr sz="1100" spc="-50" dirty="0"/>
                        <a:t>-</a:t>
                      </a:r>
                      <a:endParaRPr sz="1100">
                        <a:latin typeface="Calibri"/>
                        <a:cs typeface="Calibri"/>
                      </a:endParaRPr>
                    </a:p>
                  </a:txBody>
                  <a:tcPr marL="0" marR="0" marT="0" marB="0"/>
                </a:tc>
                <a:extLst>
                  <a:ext uri="{0D108BD9-81ED-4DB2-BD59-A6C34878D82A}">
                    <a16:rowId xmlns:a16="http://schemas.microsoft.com/office/drawing/2014/main" val="10008"/>
                  </a:ext>
                </a:extLst>
              </a:tr>
              <a:tr h="642505">
                <a:tc>
                  <a:txBody>
                    <a:bodyPr/>
                    <a:lstStyle/>
                    <a:p>
                      <a:pPr marL="69850">
                        <a:lnSpc>
                          <a:spcPct val="100000"/>
                        </a:lnSpc>
                        <a:spcBef>
                          <a:spcPts val="0"/>
                        </a:spcBef>
                      </a:pPr>
                      <a:r>
                        <a:rPr sz="1100" spc="-10" dirty="0"/>
                        <a:t>---------</a:t>
                      </a:r>
                      <a:r>
                        <a:rPr sz="1100" spc="-50" dirty="0"/>
                        <a:t>-</a:t>
                      </a:r>
                      <a:endParaRPr sz="1100" dirty="0">
                        <a:latin typeface="Calibri"/>
                        <a:cs typeface="Calibri"/>
                      </a:endParaRPr>
                    </a:p>
                  </a:txBody>
                  <a:tcPr marL="0" marR="0" marT="0" marB="0"/>
                </a:tc>
                <a:tc>
                  <a:txBody>
                    <a:bodyPr/>
                    <a:lstStyle/>
                    <a:p>
                      <a:pPr marL="67945" marR="346075">
                        <a:lnSpc>
                          <a:spcPct val="100000"/>
                        </a:lnSpc>
                        <a:spcBef>
                          <a:spcPts val="0"/>
                        </a:spcBef>
                      </a:pPr>
                      <a:r>
                        <a:rPr sz="1100" spc="-20" dirty="0"/>
                        <a:t>Panel </a:t>
                      </a:r>
                      <a:r>
                        <a:rPr sz="1100" spc="-10" dirty="0"/>
                        <a:t>bitiminde</a:t>
                      </a:r>
                      <a:endParaRPr sz="1100"/>
                    </a:p>
                    <a:p>
                      <a:pPr marL="67945">
                        <a:lnSpc>
                          <a:spcPct val="100000"/>
                        </a:lnSpc>
                        <a:spcBef>
                          <a:spcPts val="0"/>
                        </a:spcBef>
                      </a:pPr>
                      <a:r>
                        <a:rPr sz="1100" spc="-10" dirty="0"/>
                        <a:t>başkan</a:t>
                      </a:r>
                      <a:endParaRPr sz="1100"/>
                    </a:p>
                    <a:p>
                      <a:pPr marL="67945" marR="193675">
                        <a:lnSpc>
                          <a:spcPct val="100000"/>
                        </a:lnSpc>
                        <a:spcBef>
                          <a:spcPts val="0"/>
                        </a:spcBef>
                      </a:pPr>
                      <a:r>
                        <a:rPr sz="1100" spc="-10" dirty="0"/>
                        <a:t>konuşmaları </a:t>
                      </a:r>
                      <a:r>
                        <a:rPr sz="1100" dirty="0"/>
                        <a:t>özetler</a:t>
                      </a:r>
                      <a:r>
                        <a:rPr sz="1100" spc="-15" dirty="0"/>
                        <a:t> </a:t>
                      </a:r>
                      <a:r>
                        <a:rPr sz="1100" spc="-25" dirty="0"/>
                        <a:t>ve </a:t>
                      </a:r>
                      <a:r>
                        <a:rPr sz="1100" spc="-10" dirty="0"/>
                        <a:t>kendi</a:t>
                      </a:r>
                      <a:endParaRPr sz="1100"/>
                    </a:p>
                    <a:p>
                      <a:pPr marL="67945" marR="125730">
                        <a:lnSpc>
                          <a:spcPct val="100000"/>
                        </a:lnSpc>
                        <a:spcBef>
                          <a:spcPts val="0"/>
                        </a:spcBef>
                      </a:pPr>
                      <a:r>
                        <a:rPr sz="1100" spc="-10" dirty="0"/>
                        <a:t>düşüncelerini ekler.</a:t>
                      </a:r>
                      <a:endParaRPr sz="1100">
                        <a:latin typeface="Calibri"/>
                        <a:cs typeface="Calibri"/>
                      </a:endParaRPr>
                    </a:p>
                  </a:txBody>
                  <a:tcPr marL="0" marR="0" marT="407" marB="0"/>
                </a:tc>
                <a:tc>
                  <a:txBody>
                    <a:bodyPr/>
                    <a:lstStyle/>
                    <a:p>
                      <a:pPr marL="69850" marR="215900">
                        <a:lnSpc>
                          <a:spcPct val="100000"/>
                        </a:lnSpc>
                        <a:spcBef>
                          <a:spcPts val="0"/>
                        </a:spcBef>
                      </a:pPr>
                      <a:r>
                        <a:rPr sz="1100" dirty="0"/>
                        <a:t>Başkan</a:t>
                      </a:r>
                      <a:r>
                        <a:rPr sz="1100" spc="-15" dirty="0"/>
                        <a:t> </a:t>
                      </a:r>
                      <a:r>
                        <a:rPr sz="1100" spc="-20" dirty="0"/>
                        <a:t>kısa </a:t>
                      </a:r>
                      <a:r>
                        <a:rPr sz="1100" spc="-25" dirty="0"/>
                        <a:t>bir</a:t>
                      </a:r>
                      <a:endParaRPr sz="1100"/>
                    </a:p>
                    <a:p>
                      <a:pPr marL="69850" marR="107950">
                        <a:lnSpc>
                          <a:spcPct val="100000"/>
                        </a:lnSpc>
                        <a:spcBef>
                          <a:spcPts val="0"/>
                        </a:spcBef>
                      </a:pPr>
                      <a:r>
                        <a:rPr sz="1100" spc="-10" dirty="0"/>
                        <a:t>konuşmayla sempozyumu kapatır.</a:t>
                      </a:r>
                      <a:endParaRPr sz="1100">
                        <a:latin typeface="Calibri"/>
                        <a:cs typeface="Calibri"/>
                      </a:endParaRPr>
                    </a:p>
                  </a:txBody>
                  <a:tcPr marL="0" marR="0" marT="407" marB="0"/>
                </a:tc>
                <a:tc>
                  <a:txBody>
                    <a:bodyPr/>
                    <a:lstStyle/>
                    <a:p>
                      <a:pPr marL="69850" marR="407670">
                        <a:lnSpc>
                          <a:spcPct val="100000"/>
                        </a:lnSpc>
                        <a:spcBef>
                          <a:spcPts val="0"/>
                        </a:spcBef>
                      </a:pPr>
                      <a:r>
                        <a:rPr sz="1100" spc="-10" dirty="0"/>
                        <a:t>Başkan konuyu</a:t>
                      </a:r>
                      <a:endParaRPr sz="1100"/>
                    </a:p>
                    <a:p>
                      <a:pPr marL="69850" marR="168910">
                        <a:lnSpc>
                          <a:spcPct val="100000"/>
                        </a:lnSpc>
                        <a:spcBef>
                          <a:spcPts val="0"/>
                        </a:spcBef>
                      </a:pPr>
                      <a:r>
                        <a:rPr sz="1100" dirty="0"/>
                        <a:t>özetler</a:t>
                      </a:r>
                      <a:r>
                        <a:rPr sz="1100" spc="-15" dirty="0"/>
                        <a:t> </a:t>
                      </a:r>
                      <a:r>
                        <a:rPr sz="1100" spc="-25" dirty="0"/>
                        <a:t>ve </a:t>
                      </a:r>
                      <a:r>
                        <a:rPr sz="1100" spc="-10" dirty="0"/>
                        <a:t>söylenenler arasında bağlantı kurar.</a:t>
                      </a:r>
                      <a:endParaRPr sz="1100">
                        <a:latin typeface="Calibri"/>
                        <a:cs typeface="Calibri"/>
                      </a:endParaRPr>
                    </a:p>
                  </a:txBody>
                  <a:tcPr marL="0" marR="0" marT="407" marB="0"/>
                </a:tc>
                <a:tc>
                  <a:txBody>
                    <a:bodyPr/>
                    <a:lstStyle/>
                    <a:p>
                      <a:pPr marL="69850">
                        <a:lnSpc>
                          <a:spcPct val="100000"/>
                        </a:lnSpc>
                        <a:spcBef>
                          <a:spcPts val="0"/>
                        </a:spcBef>
                      </a:pPr>
                      <a:r>
                        <a:rPr sz="1100" spc="-10" dirty="0"/>
                        <a:t>Başkanlar,</a:t>
                      </a:r>
                      <a:endParaRPr sz="1100"/>
                    </a:p>
                    <a:p>
                      <a:pPr marL="69850" marR="133985">
                        <a:lnSpc>
                          <a:spcPct val="100000"/>
                        </a:lnSpc>
                        <a:spcBef>
                          <a:spcPts val="0"/>
                        </a:spcBef>
                      </a:pPr>
                      <a:r>
                        <a:rPr sz="1100" dirty="0"/>
                        <a:t>grupları</a:t>
                      </a:r>
                      <a:r>
                        <a:rPr sz="1100" spc="-30" dirty="0"/>
                        <a:t> </a:t>
                      </a:r>
                      <a:r>
                        <a:rPr sz="1100" spc="-10" dirty="0"/>
                        <a:t>adına konuşmacıların ardından</a:t>
                      </a:r>
                      <a:endParaRPr sz="1100"/>
                    </a:p>
                    <a:p>
                      <a:pPr marL="69850" marR="302895">
                        <a:lnSpc>
                          <a:spcPct val="100000"/>
                        </a:lnSpc>
                        <a:spcBef>
                          <a:spcPts val="0"/>
                        </a:spcBef>
                      </a:pPr>
                      <a:r>
                        <a:rPr sz="1100" spc="-10" dirty="0"/>
                        <a:t>söylenenleri özetlerler.</a:t>
                      </a:r>
                      <a:endParaRPr sz="1100">
                        <a:latin typeface="Calibri"/>
                        <a:cs typeface="Calibri"/>
                      </a:endParaRPr>
                    </a:p>
                  </a:txBody>
                  <a:tcPr marL="0" marR="0" marT="0" marB="0"/>
                </a:tc>
                <a:tc>
                  <a:txBody>
                    <a:bodyPr/>
                    <a:lstStyle/>
                    <a:p>
                      <a:pPr marL="70485" marR="251460">
                        <a:lnSpc>
                          <a:spcPct val="100000"/>
                        </a:lnSpc>
                        <a:spcBef>
                          <a:spcPts val="0"/>
                        </a:spcBef>
                      </a:pPr>
                      <a:r>
                        <a:rPr sz="1100" dirty="0"/>
                        <a:t>Başkan,</a:t>
                      </a:r>
                      <a:r>
                        <a:rPr sz="1100" spc="-15" dirty="0"/>
                        <a:t> </a:t>
                      </a:r>
                      <a:r>
                        <a:rPr sz="1100" spc="-10" dirty="0"/>
                        <a:t>forum </a:t>
                      </a:r>
                      <a:r>
                        <a:rPr sz="1100" dirty="0"/>
                        <a:t>sırasında</a:t>
                      </a:r>
                      <a:r>
                        <a:rPr sz="1100" spc="-45" dirty="0"/>
                        <a:t> </a:t>
                      </a:r>
                      <a:r>
                        <a:rPr sz="1100" spc="-10" dirty="0"/>
                        <a:t>tespit</a:t>
                      </a:r>
                      <a:endParaRPr sz="1100"/>
                    </a:p>
                    <a:p>
                      <a:pPr marL="70485" marR="220345">
                        <a:lnSpc>
                          <a:spcPct val="100000"/>
                        </a:lnSpc>
                        <a:spcBef>
                          <a:spcPts val="0"/>
                        </a:spcBef>
                      </a:pPr>
                      <a:r>
                        <a:rPr sz="1100" spc="-10" dirty="0"/>
                        <a:t>edilenlerden bazılarını tekrarlayarak </a:t>
                      </a:r>
                      <a:r>
                        <a:rPr sz="1100" dirty="0"/>
                        <a:t>forumu</a:t>
                      </a:r>
                      <a:r>
                        <a:rPr sz="1100" spc="-25" dirty="0"/>
                        <a:t> </a:t>
                      </a:r>
                      <a:r>
                        <a:rPr sz="1100" spc="-10" dirty="0"/>
                        <a:t>kapatır.</a:t>
                      </a:r>
                      <a:endParaRPr sz="1100">
                        <a:latin typeface="Calibri"/>
                        <a:cs typeface="Calibri"/>
                      </a:endParaRPr>
                    </a:p>
                  </a:txBody>
                  <a:tcPr marL="0" marR="0" marT="407" marB="0"/>
                </a:tc>
                <a:extLst>
                  <a:ext uri="{0D108BD9-81ED-4DB2-BD59-A6C34878D82A}">
                    <a16:rowId xmlns:a16="http://schemas.microsoft.com/office/drawing/2014/main" val="10009"/>
                  </a:ext>
                </a:extLst>
              </a:tr>
              <a:tr h="642116">
                <a:tc>
                  <a:txBody>
                    <a:bodyPr/>
                    <a:lstStyle/>
                    <a:p>
                      <a:pPr marL="69850">
                        <a:lnSpc>
                          <a:spcPct val="100000"/>
                        </a:lnSpc>
                        <a:spcBef>
                          <a:spcPts val="0"/>
                        </a:spcBef>
                      </a:pPr>
                      <a:r>
                        <a:rPr sz="1100" spc="-10" dirty="0"/>
                        <a:t>Konu,</a:t>
                      </a:r>
                      <a:endParaRPr sz="1100"/>
                    </a:p>
                    <a:p>
                      <a:pPr marL="69850" marR="259715">
                        <a:lnSpc>
                          <a:spcPct val="100000"/>
                        </a:lnSpc>
                        <a:spcBef>
                          <a:spcPts val="0"/>
                        </a:spcBef>
                      </a:pPr>
                      <a:r>
                        <a:rPr sz="1100" spc="-10" dirty="0"/>
                        <a:t>uzmanlık isteyen alanlardan</a:t>
                      </a:r>
                      <a:endParaRPr sz="1100"/>
                    </a:p>
                    <a:p>
                      <a:pPr marL="69850">
                        <a:lnSpc>
                          <a:spcPct val="100000"/>
                        </a:lnSpc>
                        <a:spcBef>
                          <a:spcPts val="0"/>
                        </a:spcBef>
                      </a:pPr>
                      <a:r>
                        <a:rPr sz="1100" spc="-10" dirty="0"/>
                        <a:t>seçilir.</a:t>
                      </a:r>
                      <a:endParaRPr sz="1100">
                        <a:latin typeface="Calibri"/>
                        <a:cs typeface="Calibri"/>
                      </a:endParaRPr>
                    </a:p>
                  </a:txBody>
                  <a:tcPr marL="0" marR="0" marT="0" marB="0"/>
                </a:tc>
                <a:tc>
                  <a:txBody>
                    <a:bodyPr/>
                    <a:lstStyle/>
                    <a:p>
                      <a:pPr marL="67945">
                        <a:lnSpc>
                          <a:spcPct val="100000"/>
                        </a:lnSpc>
                        <a:spcBef>
                          <a:spcPts val="0"/>
                        </a:spcBef>
                      </a:pPr>
                      <a:r>
                        <a:rPr sz="1100" spc="-10" dirty="0"/>
                        <a:t>Konular,</a:t>
                      </a:r>
                      <a:endParaRPr sz="1100" dirty="0"/>
                    </a:p>
                    <a:p>
                      <a:pPr marL="67945" marR="137160">
                        <a:lnSpc>
                          <a:spcPct val="100000"/>
                        </a:lnSpc>
                        <a:spcBef>
                          <a:spcPts val="0"/>
                        </a:spcBef>
                      </a:pPr>
                      <a:r>
                        <a:rPr sz="1100" spc="-10" dirty="0"/>
                        <a:t>herkesi ilgilendirecek </a:t>
                      </a:r>
                      <a:r>
                        <a:rPr sz="1100" dirty="0"/>
                        <a:t>bir</a:t>
                      </a:r>
                      <a:r>
                        <a:rPr sz="1100" spc="-5" dirty="0"/>
                        <a:t> </a:t>
                      </a:r>
                      <a:r>
                        <a:rPr sz="1100" spc="-10" dirty="0"/>
                        <a:t>alandan</a:t>
                      </a:r>
                      <a:endParaRPr sz="1100" dirty="0"/>
                    </a:p>
                    <a:p>
                      <a:pPr marL="67945">
                        <a:lnSpc>
                          <a:spcPct val="100000"/>
                        </a:lnSpc>
                        <a:spcBef>
                          <a:spcPts val="0"/>
                        </a:spcBef>
                      </a:pPr>
                      <a:r>
                        <a:rPr sz="1100" spc="-10" dirty="0"/>
                        <a:t>seçilir.</a:t>
                      </a:r>
                      <a:endParaRPr sz="1100" dirty="0">
                        <a:latin typeface="Calibri"/>
                        <a:cs typeface="Calibri"/>
                      </a:endParaRPr>
                    </a:p>
                  </a:txBody>
                  <a:tcPr marL="0" marR="0" marT="0" marB="0"/>
                </a:tc>
                <a:tc>
                  <a:txBody>
                    <a:bodyPr/>
                    <a:lstStyle/>
                    <a:p>
                      <a:pPr marL="69850">
                        <a:lnSpc>
                          <a:spcPct val="100000"/>
                        </a:lnSpc>
                        <a:spcBef>
                          <a:spcPts val="0"/>
                        </a:spcBef>
                      </a:pPr>
                      <a:r>
                        <a:rPr sz="1100" spc="-10" dirty="0"/>
                        <a:t>Konu,</a:t>
                      </a:r>
                      <a:endParaRPr sz="1100"/>
                    </a:p>
                    <a:p>
                      <a:pPr marL="69850" marR="267335">
                        <a:lnSpc>
                          <a:spcPct val="100000"/>
                        </a:lnSpc>
                        <a:spcBef>
                          <a:spcPts val="0"/>
                        </a:spcBef>
                      </a:pPr>
                      <a:r>
                        <a:rPr sz="1100" spc="-10" dirty="0"/>
                        <a:t>uzmanlık isteyen alanlardan</a:t>
                      </a:r>
                      <a:endParaRPr sz="1100"/>
                    </a:p>
                    <a:p>
                      <a:pPr marL="69850">
                        <a:lnSpc>
                          <a:spcPct val="100000"/>
                        </a:lnSpc>
                        <a:spcBef>
                          <a:spcPts val="0"/>
                        </a:spcBef>
                      </a:pPr>
                      <a:r>
                        <a:rPr sz="1100" spc="-10" dirty="0"/>
                        <a:t>seçilir.</a:t>
                      </a:r>
                      <a:endParaRPr sz="1100">
                        <a:latin typeface="Calibri"/>
                        <a:cs typeface="Calibri"/>
                      </a:endParaRPr>
                    </a:p>
                  </a:txBody>
                  <a:tcPr marL="0" marR="0" marT="0" marB="0"/>
                </a:tc>
                <a:tc>
                  <a:txBody>
                    <a:bodyPr/>
                    <a:lstStyle/>
                    <a:p>
                      <a:pPr marL="69850">
                        <a:lnSpc>
                          <a:spcPct val="100000"/>
                        </a:lnSpc>
                        <a:spcBef>
                          <a:spcPts val="0"/>
                        </a:spcBef>
                      </a:pPr>
                      <a:r>
                        <a:rPr sz="1100" spc="-10" dirty="0"/>
                        <a:t>Konu,</a:t>
                      </a:r>
                      <a:endParaRPr sz="1100"/>
                    </a:p>
                    <a:p>
                      <a:pPr marL="69850" marR="195580">
                        <a:lnSpc>
                          <a:spcPct val="100000"/>
                        </a:lnSpc>
                        <a:spcBef>
                          <a:spcPts val="0"/>
                        </a:spcBef>
                      </a:pPr>
                      <a:r>
                        <a:rPr sz="1100" spc="-10" dirty="0"/>
                        <a:t>toplumu ilgilendiren alanlardan</a:t>
                      </a:r>
                      <a:endParaRPr sz="1100"/>
                    </a:p>
                    <a:p>
                      <a:pPr marL="69850">
                        <a:lnSpc>
                          <a:spcPct val="100000"/>
                        </a:lnSpc>
                        <a:spcBef>
                          <a:spcPts val="0"/>
                        </a:spcBef>
                      </a:pPr>
                      <a:r>
                        <a:rPr sz="1100" spc="-10" dirty="0"/>
                        <a:t>seçilir.</a:t>
                      </a:r>
                      <a:endParaRPr sz="1100">
                        <a:latin typeface="Calibri"/>
                        <a:cs typeface="Calibri"/>
                      </a:endParaRPr>
                    </a:p>
                  </a:txBody>
                  <a:tcPr marL="0" marR="0" marT="0" marB="0"/>
                </a:tc>
                <a:tc>
                  <a:txBody>
                    <a:bodyPr/>
                    <a:lstStyle/>
                    <a:p>
                      <a:pPr marL="69850" algn="just">
                        <a:lnSpc>
                          <a:spcPct val="100000"/>
                        </a:lnSpc>
                        <a:spcBef>
                          <a:spcPts val="0"/>
                        </a:spcBef>
                      </a:pPr>
                      <a:r>
                        <a:rPr sz="1100" dirty="0"/>
                        <a:t>Konu,</a:t>
                      </a:r>
                      <a:r>
                        <a:rPr sz="1100" spc="-25" dirty="0"/>
                        <a:t> </a:t>
                      </a:r>
                      <a:r>
                        <a:rPr sz="1100" dirty="0"/>
                        <a:t>olumlu</a:t>
                      </a:r>
                      <a:r>
                        <a:rPr sz="1100" spc="-15" dirty="0"/>
                        <a:t> </a:t>
                      </a:r>
                      <a:r>
                        <a:rPr sz="1100" spc="-25" dirty="0"/>
                        <a:t>ya</a:t>
                      </a:r>
                      <a:endParaRPr sz="1100"/>
                    </a:p>
                    <a:p>
                      <a:pPr marL="69850" marR="57150" algn="just">
                        <a:lnSpc>
                          <a:spcPct val="100000"/>
                        </a:lnSpc>
                        <a:spcBef>
                          <a:spcPts val="0"/>
                        </a:spcBef>
                      </a:pPr>
                      <a:r>
                        <a:rPr sz="1100" dirty="0"/>
                        <a:t>da</a:t>
                      </a:r>
                      <a:r>
                        <a:rPr sz="1100" spc="-15" dirty="0"/>
                        <a:t> </a:t>
                      </a:r>
                      <a:r>
                        <a:rPr sz="1100" dirty="0"/>
                        <a:t>olumsuz</a:t>
                      </a:r>
                      <a:r>
                        <a:rPr sz="1100" spc="-20" dirty="0"/>
                        <a:t> tein </a:t>
                      </a:r>
                      <a:r>
                        <a:rPr sz="1100" spc="-10" dirty="0"/>
                        <a:t>savunulabileceği </a:t>
                      </a:r>
                      <a:r>
                        <a:rPr sz="1100" dirty="0"/>
                        <a:t>biçimde </a:t>
                      </a:r>
                      <a:r>
                        <a:rPr sz="1100" spc="-10" dirty="0"/>
                        <a:t>seçilir.</a:t>
                      </a:r>
                      <a:endParaRPr sz="1100">
                        <a:latin typeface="Calibri"/>
                        <a:cs typeface="Calibri"/>
                      </a:endParaRPr>
                    </a:p>
                  </a:txBody>
                  <a:tcPr marL="0" marR="0" marT="0" marB="0"/>
                </a:tc>
                <a:tc>
                  <a:txBody>
                    <a:bodyPr/>
                    <a:lstStyle/>
                    <a:p>
                      <a:pPr marL="70485">
                        <a:lnSpc>
                          <a:spcPct val="100000"/>
                        </a:lnSpc>
                        <a:spcBef>
                          <a:spcPts val="0"/>
                        </a:spcBef>
                      </a:pPr>
                      <a:r>
                        <a:rPr sz="1100" dirty="0"/>
                        <a:t>Konu,</a:t>
                      </a:r>
                      <a:r>
                        <a:rPr sz="1100" spc="-5" dirty="0"/>
                        <a:t> </a:t>
                      </a:r>
                      <a:r>
                        <a:rPr sz="1100" spc="-10" dirty="0"/>
                        <a:t>toplumu</a:t>
                      </a:r>
                      <a:endParaRPr sz="1100" dirty="0"/>
                    </a:p>
                    <a:p>
                      <a:pPr marL="70485">
                        <a:lnSpc>
                          <a:spcPct val="100000"/>
                        </a:lnSpc>
                        <a:spcBef>
                          <a:spcPts val="0"/>
                        </a:spcBef>
                      </a:pPr>
                      <a:r>
                        <a:rPr sz="1100" spc="-10" dirty="0"/>
                        <a:t>ilgilendiren</a:t>
                      </a:r>
                      <a:endParaRPr sz="1100" dirty="0"/>
                    </a:p>
                    <a:p>
                      <a:pPr marL="70485">
                        <a:lnSpc>
                          <a:spcPct val="100000"/>
                        </a:lnSpc>
                        <a:spcBef>
                          <a:spcPts val="0"/>
                        </a:spcBef>
                      </a:pPr>
                      <a:r>
                        <a:rPr sz="1100" dirty="0"/>
                        <a:t>alanlardan</a:t>
                      </a:r>
                      <a:r>
                        <a:rPr sz="1100" spc="-25" dirty="0"/>
                        <a:t> </a:t>
                      </a:r>
                      <a:r>
                        <a:rPr sz="1100" spc="-10" dirty="0"/>
                        <a:t>seçilir.</a:t>
                      </a:r>
                      <a:endParaRPr sz="1100" dirty="0">
                        <a:latin typeface="Calibri"/>
                        <a:cs typeface="Calibri"/>
                      </a:endParaRPr>
                    </a:p>
                  </a:txBody>
                  <a:tcPr marL="0" marR="0" marT="0" marB="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1040079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lstStyle/>
          <a:p>
            <a:r>
              <a:rPr lang="tr-TR" dirty="0"/>
              <a:t>Ders Kitabı</a:t>
            </a:r>
          </a:p>
          <a:p>
            <a:r>
              <a:rPr lang="tr-TR" dirty="0" err="1"/>
              <a:t>Akbayır</a:t>
            </a:r>
            <a:r>
              <a:rPr lang="tr-TR" dirty="0"/>
              <a:t>, Sıddık (2007). Dil ve Diksiyon. Ankara: </a:t>
            </a:r>
            <a:r>
              <a:rPr lang="tr-TR" dirty="0" err="1"/>
              <a:t>Akçağ</a:t>
            </a:r>
            <a:r>
              <a:rPr lang="tr-TR" dirty="0"/>
              <a:t> Kitabevi.</a:t>
            </a:r>
          </a:p>
          <a:p>
            <a:r>
              <a:rPr lang="tr-TR" dirty="0" err="1"/>
              <a:t>Çotuksöken</a:t>
            </a:r>
            <a:r>
              <a:rPr lang="tr-TR" dirty="0"/>
              <a:t>, Yusuf (2010). Uygulamalı Türkçe Yazılı ve Sözlü Anlatım. İstanbul: Papatya Yayıncılık.</a:t>
            </a:r>
          </a:p>
          <a:p>
            <a:r>
              <a:rPr lang="tr-TR" dirty="0"/>
              <a:t>Demir, Nurettin </a:t>
            </a:r>
            <a:r>
              <a:rPr lang="tr-TR" dirty="0" err="1"/>
              <a:t>vd</a:t>
            </a:r>
            <a:r>
              <a:rPr lang="tr-TR" dirty="0"/>
              <a:t> (2009). Türk Dili Yazılı ve Sözlü Anlatım. Ankara: Nobel Yayın Dağıtım.</a:t>
            </a:r>
          </a:p>
          <a:p>
            <a:r>
              <a:rPr lang="tr-TR" dirty="0"/>
              <a:t>Temur, Turan-Ahmet Çakıroğlu (2011). Etkinliklerle Yazılı ve Sözlü Anlatım. Ankara: </a:t>
            </a:r>
            <a:r>
              <a:rPr lang="tr-TR" dirty="0" err="1"/>
              <a:t>Pegem</a:t>
            </a:r>
            <a:r>
              <a:rPr lang="tr-TR" dirty="0"/>
              <a:t> Akademi.</a:t>
            </a:r>
          </a:p>
          <a:p>
            <a:endParaRPr lang="tr-TR" dirty="0"/>
          </a:p>
        </p:txBody>
      </p:sp>
    </p:spTree>
    <p:extLst>
      <p:ext uri="{BB962C8B-B14F-4D97-AF65-F5344CB8AC3E}">
        <p14:creationId xmlns:p14="http://schemas.microsoft.com/office/powerpoint/2010/main" val="351665842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3308</Words>
  <Application>Microsoft Office PowerPoint</Application>
  <PresentationFormat>Geniş ekran</PresentationFormat>
  <Paragraphs>304</Paragraphs>
  <Slides>40</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40</vt:i4>
      </vt:variant>
    </vt:vector>
  </HeadingPairs>
  <TitlesOfParts>
    <vt:vector size="46" baseType="lpstr">
      <vt:lpstr>Arial</vt:lpstr>
      <vt:lpstr>Calibri</vt:lpstr>
      <vt:lpstr>Calibri Light</vt:lpstr>
      <vt:lpstr>Times New Roman</vt:lpstr>
      <vt:lpstr>Wingdings</vt:lpstr>
      <vt:lpstr>Office Teması</vt:lpstr>
      <vt:lpstr>SÖZLÜ ANLATIM</vt:lpstr>
      <vt:lpstr>Giriş</vt:lpstr>
      <vt:lpstr>Konuşma (1)</vt:lpstr>
      <vt:lpstr>Konuşma (2)</vt:lpstr>
      <vt:lpstr>Konuşma (3)</vt:lpstr>
      <vt:lpstr>Konuşma İlkeleri (1)</vt:lpstr>
      <vt:lpstr>Konuşma İlkeleri (2)</vt:lpstr>
      <vt:lpstr>Konuşma İlkeleri (3)</vt:lpstr>
      <vt:lpstr>Konuşma İlkeleri (4)</vt:lpstr>
      <vt:lpstr>Konuşma İlkeleri (5)</vt:lpstr>
      <vt:lpstr>Konuşma İlkeleri (6)</vt:lpstr>
      <vt:lpstr>Konuşma İlkeleri (7)</vt:lpstr>
      <vt:lpstr>Konuşma İlkeleri (8)</vt:lpstr>
      <vt:lpstr>Konuşma İlkeleri (9)</vt:lpstr>
      <vt:lpstr>Konuşma İlkeleri (10)</vt:lpstr>
      <vt:lpstr>İçerik ve Sunuluşlarına Göre Konuşmalar (1) - Karşılıklı Konuşmalar</vt:lpstr>
      <vt:lpstr>İçerik ve Sunuluşlarına Göre Konuşmalar (2) - Karşılıklı Konuşmalar</vt:lpstr>
      <vt:lpstr>İçerik ve Sunuluşlarına Göre Konuşmalar (3) - Topluluk Karşısında Konuşma</vt:lpstr>
      <vt:lpstr>İçerik ve Sunuluşlarına Göre Konuşmalar (3) - Toplantılar</vt:lpstr>
      <vt:lpstr>İçerik ve Sunuluşlarına Göre Konuşmalar (3) – Kendi Kendimizle Konuşma</vt:lpstr>
      <vt:lpstr>Konuşma Türleri – Hazırlıksız (Doğaçlama) Konuşma</vt:lpstr>
      <vt:lpstr>Konuşma Türleri – Hazırlıklı Konuşma</vt:lpstr>
      <vt:lpstr>Konuşma Türleri – Hazırlıklı Konuşma - Açık Oturum (1)</vt:lpstr>
      <vt:lpstr>Konuşma Türleri – Hazırlıklı Konuşma - Açık Oturum (2)</vt:lpstr>
      <vt:lpstr>Konuşma Türleri – Hazırlıklı Konuşma - Panel (1)</vt:lpstr>
      <vt:lpstr>Konuşma Türleri – Hazırlıklı Konuşma - Panel (2)</vt:lpstr>
      <vt:lpstr>Konuşma Türleri – Hazırlıklı Konuşma - Forum (1)</vt:lpstr>
      <vt:lpstr>Konuşma Türleri – Hazırlıklı Konuşma - Forum (2)</vt:lpstr>
      <vt:lpstr>Konuşma Türleri – Hazırlıklı Konuşma - Sempozyum (1)</vt:lpstr>
      <vt:lpstr>Konuşma Türleri – Hazırlıklı Konuşma - Sempozyum (2)</vt:lpstr>
      <vt:lpstr>Konuşma Türleri – Hazırlıklı Konuşma - Konferans</vt:lpstr>
      <vt:lpstr>Konuşma Türleri – Hazırlıklı Konuşma - Söylev (1)</vt:lpstr>
      <vt:lpstr>Konuşma Türleri – Hazırlıklı Konuşma - Söylev (2)</vt:lpstr>
      <vt:lpstr>Konuşma Türleri – Hazırlıklı Konuşma - Söylev (3)</vt:lpstr>
      <vt:lpstr>Konuşma Türleri – Hazırlıklı Konuşma - Söylev (4)</vt:lpstr>
      <vt:lpstr>Konuşma Türleri – Hazırlıklı Konuşma - Mülakat (Röportaj/Söyleşi)</vt:lpstr>
      <vt:lpstr>Konuşma Türleri – Hazırlıklı Konuşma - Münazara (1)</vt:lpstr>
      <vt:lpstr>Konuşma Türleri – Hazırlıklı Konuşma - Münazara (2)</vt:lpstr>
      <vt:lpstr>Hazırlıklı Konuşma Türlerinin Karşılaştırılması</vt:lpstr>
      <vt:lpstr>Kaynakça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 Başlığı</dc:title>
  <dc:creator>merve</dc:creator>
  <cp:lastModifiedBy>merve</cp:lastModifiedBy>
  <cp:revision>68</cp:revision>
  <dcterms:created xsi:type="dcterms:W3CDTF">2025-02-04T08:28:28Z</dcterms:created>
  <dcterms:modified xsi:type="dcterms:W3CDTF">2025-04-16T22:54:15Z</dcterms:modified>
</cp:coreProperties>
</file>