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05" r:id="rId3"/>
    <p:sldId id="306" r:id="rId4"/>
    <p:sldId id="307" r:id="rId5"/>
    <p:sldId id="308" r:id="rId6"/>
    <p:sldId id="310" r:id="rId7"/>
    <p:sldId id="309" r:id="rId8"/>
    <p:sldId id="311" r:id="rId9"/>
    <p:sldId id="312" r:id="rId10"/>
    <p:sldId id="313" r:id="rId11"/>
    <p:sldId id="314" r:id="rId12"/>
    <p:sldId id="315" r:id="rId13"/>
    <p:sldId id="316" r:id="rId14"/>
    <p:sldId id="317" r:id="rId15"/>
    <p:sldId id="318" r:id="rId16"/>
    <p:sldId id="319" r:id="rId17"/>
    <p:sldId id="320" r:id="rId18"/>
    <p:sldId id="321" r:id="rId19"/>
    <p:sldId id="322" r:id="rId20"/>
    <p:sldId id="323" r:id="rId21"/>
    <p:sldId id="324" r:id="rId22"/>
    <p:sldId id="325" r:id="rId23"/>
    <p:sldId id="326" r:id="rId24"/>
    <p:sldId id="327" r:id="rId25"/>
    <p:sldId id="329" r:id="rId2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48" d="100"/>
          <a:sy n="48" d="100"/>
        </p:scale>
        <p:origin x="48" y="9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24" name="Resim 23"/>
          <p:cNvPicPr/>
          <p:nvPr userDrawn="1"/>
        </p:nvPicPr>
        <p:blipFill>
          <a:blip r:embed="rId2" cstate="print">
            <a:extLst>
              <a:ext uri="{28A0092B-C50C-407E-A947-70E740481C1C}">
                <a14:useLocalDpi xmlns:a14="http://schemas.microsoft.com/office/drawing/2010/main" val="0"/>
              </a:ext>
            </a:extLst>
          </a:blip>
          <a:stretch>
            <a:fillRect/>
          </a:stretch>
        </p:blipFill>
        <p:spPr>
          <a:xfrm>
            <a:off x="0" y="-21052"/>
            <a:ext cx="12192000" cy="2840108"/>
          </a:xfrm>
          <a:prstGeom prst="rect">
            <a:avLst/>
          </a:prstGeom>
        </p:spPr>
      </p:pic>
      <p:sp>
        <p:nvSpPr>
          <p:cNvPr id="2" name="Unvan 1"/>
          <p:cNvSpPr>
            <a:spLocks noGrp="1"/>
          </p:cNvSpPr>
          <p:nvPr>
            <p:ph type="ctrTitle"/>
          </p:nvPr>
        </p:nvSpPr>
        <p:spPr>
          <a:xfrm>
            <a:off x="1524000" y="2839832"/>
            <a:ext cx="9144000" cy="2214654"/>
          </a:xfrm>
        </p:spPr>
        <p:txBody>
          <a:bodyPr anchor="b">
            <a:normAutofit/>
          </a:bodyPr>
          <a:lstStyle>
            <a:lvl1pPr algn="ctr">
              <a:defRPr sz="4800"/>
            </a:lvl1pPr>
          </a:lstStyle>
          <a:p>
            <a:r>
              <a:rPr lang="tr-TR" dirty="0"/>
              <a:t>Asıl başlık stili için tıklatın</a:t>
            </a:r>
          </a:p>
        </p:txBody>
      </p:sp>
      <p:sp>
        <p:nvSpPr>
          <p:cNvPr id="3" name="Alt Başlık 2"/>
          <p:cNvSpPr>
            <a:spLocks noGrp="1"/>
          </p:cNvSpPr>
          <p:nvPr>
            <p:ph type="subTitle" idx="1"/>
          </p:nvPr>
        </p:nvSpPr>
        <p:spPr>
          <a:xfrm>
            <a:off x="1524000" y="5182873"/>
            <a:ext cx="9144000" cy="82788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grpSp>
        <p:nvGrpSpPr>
          <p:cNvPr id="7" name="Grup 6"/>
          <p:cNvGrpSpPr/>
          <p:nvPr userDrawn="1"/>
        </p:nvGrpSpPr>
        <p:grpSpPr>
          <a:xfrm>
            <a:off x="151781" y="23813"/>
            <a:ext cx="8081974" cy="3126737"/>
            <a:chOff x="0" y="347375"/>
            <a:chExt cx="8082167" cy="3127345"/>
          </a:xfrm>
        </p:grpSpPr>
        <p:grpSp>
          <p:nvGrpSpPr>
            <p:cNvPr id="8" name="Grup 7"/>
            <p:cNvGrpSpPr/>
            <p:nvPr userDrawn="1"/>
          </p:nvGrpSpPr>
          <p:grpSpPr>
            <a:xfrm>
              <a:off x="0" y="408617"/>
              <a:ext cx="8082167" cy="3066103"/>
              <a:chOff x="0" y="856378"/>
              <a:chExt cx="8470941" cy="3285993"/>
            </a:xfrm>
          </p:grpSpPr>
          <p:sp>
            <p:nvSpPr>
              <p:cNvPr id="11" name="Rectangle 12"/>
              <p:cNvSpPr>
                <a:spLocks noChangeArrowheads="1"/>
              </p:cNvSpPr>
              <p:nvPr userDrawn="1"/>
            </p:nvSpPr>
            <p:spPr bwMode="auto">
              <a:xfrm rot="16200000">
                <a:off x="8441714" y="1339324"/>
                <a:ext cx="6153" cy="52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a:p>
            </p:txBody>
          </p:sp>
          <p:sp>
            <p:nvSpPr>
              <p:cNvPr id="12" name="Прямоугольник 1"/>
              <p:cNvSpPr/>
              <p:nvPr userDrawn="1"/>
            </p:nvSpPr>
            <p:spPr>
              <a:xfrm>
                <a:off x="1404487" y="1785042"/>
                <a:ext cx="6963028" cy="1484714"/>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3"/>
              <p:cNvSpPr/>
              <p:nvPr userDrawn="1"/>
            </p:nvSpPr>
            <p:spPr>
              <a:xfrm rot="2700000">
                <a:off x="1034369" y="2941441"/>
                <a:ext cx="695885" cy="695885"/>
              </a:xfrm>
              <a:prstGeom prst="rect">
                <a:avLst/>
              </a:prstGeom>
              <a:solidFill>
                <a:srgbClr val="F8A90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75"/>
              <p:cNvSpPr/>
              <p:nvPr userDrawn="1"/>
            </p:nvSpPr>
            <p:spPr>
              <a:xfrm rot="2700000">
                <a:off x="522132" y="2429204"/>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76"/>
              <p:cNvSpPr/>
              <p:nvPr userDrawn="1"/>
            </p:nvSpPr>
            <p:spPr>
              <a:xfrm rot="2700000">
                <a:off x="10086" y="1908996"/>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77"/>
              <p:cNvSpPr/>
              <p:nvPr userDrawn="1"/>
            </p:nvSpPr>
            <p:spPr>
              <a:xfrm rot="2700000">
                <a:off x="655832" y="1048438"/>
                <a:ext cx="1451816" cy="1416004"/>
              </a:xfrm>
              <a:prstGeom prst="rect">
                <a:avLst/>
              </a:prstGeom>
              <a:solidFill>
                <a:srgbClr val="AAAAA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78"/>
              <p:cNvSpPr/>
              <p:nvPr userDrawn="1"/>
            </p:nvSpPr>
            <p:spPr>
              <a:xfrm rot="2700000">
                <a:off x="0" y="856378"/>
                <a:ext cx="695885" cy="695885"/>
              </a:xfrm>
              <a:prstGeom prst="rect">
                <a:avLst/>
              </a:prstGeom>
              <a:solidFill>
                <a:srgbClr val="C80D1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79"/>
              <p:cNvSpPr/>
              <p:nvPr userDrawn="1"/>
            </p:nvSpPr>
            <p:spPr>
              <a:xfrm rot="2700000">
                <a:off x="532218" y="3446486"/>
                <a:ext cx="695885" cy="695885"/>
              </a:xfrm>
              <a:prstGeom prst="rect">
                <a:avLst/>
              </a:prstGeom>
              <a:solidFill>
                <a:srgbClr val="EA506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Shape 1420"/>
              <p:cNvSpPr/>
              <p:nvPr userDrawn="1"/>
            </p:nvSpPr>
            <p:spPr bwMode="auto">
              <a:xfrm>
                <a:off x="1231147" y="1596434"/>
                <a:ext cx="361087" cy="345038"/>
              </a:xfrm>
              <a:custGeom>
                <a:avLst/>
                <a:gdLst/>
                <a:ahLst/>
                <a:cxnLst>
                  <a:cxn ang="0">
                    <a:pos x="wd2" y="hd2"/>
                  </a:cxn>
                  <a:cxn ang="5400000">
                    <a:pos x="wd2" y="hd2"/>
                  </a:cxn>
                  <a:cxn ang="10800000">
                    <a:pos x="wd2" y="hd2"/>
                  </a:cxn>
                  <a:cxn ang="16200000">
                    <a:pos x="wd2" y="hd2"/>
                  </a:cxn>
                </a:cxnLst>
                <a:rect l="0" t="0" r="r" b="b"/>
                <a:pathLst>
                  <a:path w="21600" h="21600" extrusionOk="0">
                    <a:moveTo>
                      <a:pt x="4277" y="7976"/>
                    </a:moveTo>
                    <a:cubicBezTo>
                      <a:pt x="3988" y="7976"/>
                      <a:pt x="3706" y="8031"/>
                      <a:pt x="3435" y="8149"/>
                    </a:cubicBezTo>
                    <a:cubicBezTo>
                      <a:pt x="3161" y="8266"/>
                      <a:pt x="2904" y="8428"/>
                      <a:pt x="2666" y="8628"/>
                    </a:cubicBezTo>
                    <a:cubicBezTo>
                      <a:pt x="2429" y="8830"/>
                      <a:pt x="2220" y="9071"/>
                      <a:pt x="2044" y="9344"/>
                    </a:cubicBezTo>
                    <a:cubicBezTo>
                      <a:pt x="1868" y="9621"/>
                      <a:pt x="1731" y="9926"/>
                      <a:pt x="1628" y="10252"/>
                    </a:cubicBezTo>
                    <a:lnTo>
                      <a:pt x="0" y="16271"/>
                    </a:lnTo>
                    <a:lnTo>
                      <a:pt x="0" y="1619"/>
                    </a:lnTo>
                    <a:cubicBezTo>
                      <a:pt x="0" y="1178"/>
                      <a:pt x="132" y="796"/>
                      <a:pt x="399" y="479"/>
                    </a:cubicBezTo>
                    <a:cubicBezTo>
                      <a:pt x="663" y="162"/>
                      <a:pt x="982" y="0"/>
                      <a:pt x="1349" y="0"/>
                    </a:cubicBezTo>
                    <a:lnTo>
                      <a:pt x="9460" y="0"/>
                    </a:lnTo>
                    <a:cubicBezTo>
                      <a:pt x="9824" y="0"/>
                      <a:pt x="10140" y="162"/>
                      <a:pt x="10407" y="479"/>
                    </a:cubicBezTo>
                    <a:cubicBezTo>
                      <a:pt x="10674" y="796"/>
                      <a:pt x="10806" y="1178"/>
                      <a:pt x="10806" y="1619"/>
                    </a:cubicBezTo>
                    <a:cubicBezTo>
                      <a:pt x="10806" y="2059"/>
                      <a:pt x="10938" y="2438"/>
                      <a:pt x="11198" y="2750"/>
                    </a:cubicBezTo>
                    <a:cubicBezTo>
                      <a:pt x="11460" y="3064"/>
                      <a:pt x="11773" y="3223"/>
                      <a:pt x="12143" y="3223"/>
                    </a:cubicBezTo>
                    <a:lnTo>
                      <a:pt x="17333" y="3223"/>
                    </a:lnTo>
                    <a:cubicBezTo>
                      <a:pt x="17700" y="3223"/>
                      <a:pt x="18016" y="3384"/>
                      <a:pt x="18278" y="3713"/>
                    </a:cubicBezTo>
                    <a:cubicBezTo>
                      <a:pt x="18540" y="4042"/>
                      <a:pt x="18670" y="4427"/>
                      <a:pt x="18670" y="4868"/>
                    </a:cubicBezTo>
                    <a:lnTo>
                      <a:pt x="18670" y="7976"/>
                    </a:lnTo>
                    <a:lnTo>
                      <a:pt x="4277" y="7976"/>
                    </a:lnTo>
                    <a:close/>
                    <a:moveTo>
                      <a:pt x="21600" y="10141"/>
                    </a:moveTo>
                    <a:lnTo>
                      <a:pt x="18552" y="20801"/>
                    </a:lnTo>
                    <a:cubicBezTo>
                      <a:pt x="18506" y="21015"/>
                      <a:pt x="18386" y="21203"/>
                      <a:pt x="18195" y="21362"/>
                    </a:cubicBezTo>
                    <a:cubicBezTo>
                      <a:pt x="18004" y="21521"/>
                      <a:pt x="17818" y="21600"/>
                      <a:pt x="17639" y="21600"/>
                    </a:cubicBezTo>
                    <a:lnTo>
                      <a:pt x="504" y="21600"/>
                    </a:lnTo>
                    <a:lnTo>
                      <a:pt x="3388" y="10913"/>
                    </a:lnTo>
                    <a:cubicBezTo>
                      <a:pt x="3435" y="10699"/>
                      <a:pt x="3552" y="10517"/>
                      <a:pt x="3746" y="10364"/>
                    </a:cubicBezTo>
                    <a:cubicBezTo>
                      <a:pt x="3937" y="10214"/>
                      <a:pt x="4120" y="10141"/>
                      <a:pt x="4301" y="10141"/>
                    </a:cubicBezTo>
                    <a:lnTo>
                      <a:pt x="21600" y="10141"/>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0" name="Shape 1458"/>
              <p:cNvSpPr/>
              <p:nvPr userDrawn="1"/>
            </p:nvSpPr>
            <p:spPr bwMode="auto">
              <a:xfrm>
                <a:off x="175278" y="2073390"/>
                <a:ext cx="365500" cy="357074"/>
              </a:xfrm>
              <a:custGeom>
                <a:avLst/>
                <a:gdLst/>
                <a:ahLst/>
                <a:cxnLst>
                  <a:cxn ang="0">
                    <a:pos x="wd2" y="hd2"/>
                  </a:cxn>
                  <a:cxn ang="5400000">
                    <a:pos x="wd2" y="hd2"/>
                  </a:cxn>
                  <a:cxn ang="10800000">
                    <a:pos x="wd2" y="hd2"/>
                  </a:cxn>
                  <a:cxn ang="16200000">
                    <a:pos x="wd2" y="hd2"/>
                  </a:cxn>
                </a:cxnLst>
                <a:rect l="0" t="0" r="r" b="b"/>
                <a:pathLst>
                  <a:path w="21600" h="21600" extrusionOk="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2"/>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8"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7"/>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1"/>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4"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1"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29"/>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29"/>
                      <a:pt x="8200" y="12774"/>
                      <a:pt x="8494" y="13070"/>
                    </a:cubicBezTo>
                    <a:cubicBezTo>
                      <a:pt x="8786" y="13370"/>
                      <a:pt x="9135" y="13607"/>
                      <a:pt x="9537" y="13779"/>
                    </a:cubicBezTo>
                    <a:cubicBezTo>
                      <a:pt x="9939" y="13957"/>
                      <a:pt x="10361" y="14044"/>
                      <a:pt x="10806" y="14044"/>
                    </a:cubicBezTo>
                  </a:path>
                </a:pathLst>
              </a:custGeom>
              <a:solidFill>
                <a:schemeClr val="bg1"/>
              </a:solidFill>
              <a:ln w="12700" cap="flat">
                <a:noFill/>
                <a:miter lim="400000"/>
              </a:ln>
              <a:effectLst/>
            </p:spPr>
            <p:txBody>
              <a:bodyPr lIns="28575" tIns="28575" rIns="28575" bIns="28575" anchor="ctr"/>
              <a:lstStyle/>
              <a:p>
                <a:endParaRPr lang="tr-TR"/>
              </a:p>
            </p:txBody>
          </p:sp>
          <p:sp>
            <p:nvSpPr>
              <p:cNvPr id="21" name="Shape 1486"/>
              <p:cNvSpPr/>
              <p:nvPr userDrawn="1"/>
            </p:nvSpPr>
            <p:spPr bwMode="auto">
              <a:xfrm>
                <a:off x="721711" y="2626985"/>
                <a:ext cx="308929" cy="353063"/>
              </a:xfrm>
              <a:custGeom>
                <a:avLst/>
                <a:gdLst/>
                <a:ahLst/>
                <a:cxnLst>
                  <a:cxn ang="0">
                    <a:pos x="wd2" y="hd2"/>
                  </a:cxn>
                  <a:cxn ang="5400000">
                    <a:pos x="wd2" y="hd2"/>
                  </a:cxn>
                  <a:cxn ang="10800000">
                    <a:pos x="wd2" y="hd2"/>
                  </a:cxn>
                  <a:cxn ang="16200000">
                    <a:pos x="wd2" y="hd2"/>
                  </a:cxn>
                </a:cxnLst>
                <a:rect l="0" t="0" r="r" b="b"/>
                <a:pathLst>
                  <a:path w="21600" h="21600" extrusionOk="0">
                    <a:moveTo>
                      <a:pt x="536" y="6464"/>
                    </a:moveTo>
                    <a:cubicBezTo>
                      <a:pt x="386" y="6464"/>
                      <a:pt x="262" y="6412"/>
                      <a:pt x="155" y="6306"/>
                    </a:cubicBezTo>
                    <a:cubicBezTo>
                      <a:pt x="49" y="6202"/>
                      <a:pt x="0" y="6075"/>
                      <a:pt x="0" y="5925"/>
                    </a:cubicBezTo>
                    <a:lnTo>
                      <a:pt x="0" y="538"/>
                    </a:lnTo>
                    <a:cubicBezTo>
                      <a:pt x="0" y="389"/>
                      <a:pt x="49" y="265"/>
                      <a:pt x="155" y="158"/>
                    </a:cubicBezTo>
                    <a:cubicBezTo>
                      <a:pt x="262" y="52"/>
                      <a:pt x="386" y="0"/>
                      <a:pt x="536" y="0"/>
                    </a:cubicBezTo>
                    <a:lnTo>
                      <a:pt x="5925" y="0"/>
                    </a:lnTo>
                    <a:cubicBezTo>
                      <a:pt x="6072" y="0"/>
                      <a:pt x="6202" y="52"/>
                      <a:pt x="6320" y="158"/>
                    </a:cubicBezTo>
                    <a:cubicBezTo>
                      <a:pt x="6432" y="265"/>
                      <a:pt x="6487" y="389"/>
                      <a:pt x="6487" y="538"/>
                    </a:cubicBezTo>
                    <a:lnTo>
                      <a:pt x="6487" y="5925"/>
                    </a:lnTo>
                    <a:cubicBezTo>
                      <a:pt x="6487" y="6075"/>
                      <a:pt x="6432" y="6202"/>
                      <a:pt x="6320" y="6306"/>
                    </a:cubicBezTo>
                    <a:cubicBezTo>
                      <a:pt x="6202" y="6412"/>
                      <a:pt x="6072" y="6464"/>
                      <a:pt x="5925" y="6464"/>
                    </a:cubicBezTo>
                    <a:lnTo>
                      <a:pt x="536" y="6464"/>
                    </a:lnTo>
                    <a:close/>
                    <a:moveTo>
                      <a:pt x="21059" y="8105"/>
                    </a:moveTo>
                    <a:cubicBezTo>
                      <a:pt x="21206" y="8105"/>
                      <a:pt x="21335" y="8157"/>
                      <a:pt x="21439" y="8258"/>
                    </a:cubicBezTo>
                    <a:cubicBezTo>
                      <a:pt x="21542" y="8358"/>
                      <a:pt x="21600" y="8488"/>
                      <a:pt x="21600" y="8643"/>
                    </a:cubicBezTo>
                    <a:lnTo>
                      <a:pt x="21600" y="12614"/>
                    </a:lnTo>
                    <a:cubicBezTo>
                      <a:pt x="21600" y="13855"/>
                      <a:pt x="21315" y="15021"/>
                      <a:pt x="20751" y="16115"/>
                    </a:cubicBezTo>
                    <a:cubicBezTo>
                      <a:pt x="20183" y="17209"/>
                      <a:pt x="19412" y="18159"/>
                      <a:pt x="18433" y="18968"/>
                    </a:cubicBezTo>
                    <a:cubicBezTo>
                      <a:pt x="17454" y="19775"/>
                      <a:pt x="16314" y="20417"/>
                      <a:pt x="15001" y="20892"/>
                    </a:cubicBezTo>
                    <a:cubicBezTo>
                      <a:pt x="13691" y="21364"/>
                      <a:pt x="12291" y="21600"/>
                      <a:pt x="10803" y="21600"/>
                    </a:cubicBezTo>
                    <a:cubicBezTo>
                      <a:pt x="9297" y="21600"/>
                      <a:pt x="7892" y="21364"/>
                      <a:pt x="6588" y="20892"/>
                    </a:cubicBezTo>
                    <a:cubicBezTo>
                      <a:pt x="5283" y="20417"/>
                      <a:pt x="4140" y="19775"/>
                      <a:pt x="3161" y="18968"/>
                    </a:cubicBezTo>
                    <a:cubicBezTo>
                      <a:pt x="2182" y="18159"/>
                      <a:pt x="1411" y="17212"/>
                      <a:pt x="844" y="16121"/>
                    </a:cubicBezTo>
                    <a:cubicBezTo>
                      <a:pt x="279" y="15032"/>
                      <a:pt x="0" y="13866"/>
                      <a:pt x="0" y="12614"/>
                    </a:cubicBezTo>
                    <a:lnTo>
                      <a:pt x="0" y="8643"/>
                    </a:lnTo>
                    <a:cubicBezTo>
                      <a:pt x="0" y="8496"/>
                      <a:pt x="49" y="8370"/>
                      <a:pt x="155" y="8263"/>
                    </a:cubicBezTo>
                    <a:cubicBezTo>
                      <a:pt x="262" y="8160"/>
                      <a:pt x="386" y="8105"/>
                      <a:pt x="536" y="8105"/>
                    </a:cubicBezTo>
                    <a:lnTo>
                      <a:pt x="5925" y="8105"/>
                    </a:lnTo>
                    <a:cubicBezTo>
                      <a:pt x="6072" y="8105"/>
                      <a:pt x="6202" y="8157"/>
                      <a:pt x="6320" y="8257"/>
                    </a:cubicBezTo>
                    <a:cubicBezTo>
                      <a:pt x="6432" y="8358"/>
                      <a:pt x="6487" y="8488"/>
                      <a:pt x="6487" y="8643"/>
                    </a:cubicBezTo>
                    <a:lnTo>
                      <a:pt x="6487" y="12614"/>
                    </a:lnTo>
                    <a:cubicBezTo>
                      <a:pt x="6487" y="12881"/>
                      <a:pt x="6596" y="13155"/>
                      <a:pt x="6801" y="13440"/>
                    </a:cubicBezTo>
                    <a:cubicBezTo>
                      <a:pt x="7005" y="13725"/>
                      <a:pt x="7299" y="13993"/>
                      <a:pt x="7676" y="14246"/>
                    </a:cubicBezTo>
                    <a:cubicBezTo>
                      <a:pt x="8050" y="14500"/>
                      <a:pt x="8505" y="14704"/>
                      <a:pt x="9032" y="14865"/>
                    </a:cubicBezTo>
                    <a:cubicBezTo>
                      <a:pt x="9562" y="15029"/>
                      <a:pt x="10152" y="15107"/>
                      <a:pt x="10803" y="15107"/>
                    </a:cubicBezTo>
                    <a:cubicBezTo>
                      <a:pt x="11448" y="15107"/>
                      <a:pt x="12038" y="15029"/>
                      <a:pt x="12577" y="14865"/>
                    </a:cubicBezTo>
                    <a:cubicBezTo>
                      <a:pt x="13112" y="14704"/>
                      <a:pt x="13567" y="14500"/>
                      <a:pt x="13944" y="14246"/>
                    </a:cubicBezTo>
                    <a:cubicBezTo>
                      <a:pt x="14321" y="13993"/>
                      <a:pt x="14615" y="13722"/>
                      <a:pt x="14822" y="13440"/>
                    </a:cubicBezTo>
                    <a:cubicBezTo>
                      <a:pt x="15030" y="13155"/>
                      <a:pt x="15130" y="12881"/>
                      <a:pt x="15130" y="12614"/>
                    </a:cubicBezTo>
                    <a:lnTo>
                      <a:pt x="15130" y="8643"/>
                    </a:lnTo>
                    <a:cubicBezTo>
                      <a:pt x="15130" y="8286"/>
                      <a:pt x="15312" y="8105"/>
                      <a:pt x="15672" y="8105"/>
                    </a:cubicBezTo>
                    <a:lnTo>
                      <a:pt x="21059" y="8105"/>
                    </a:lnTo>
                    <a:close/>
                    <a:moveTo>
                      <a:pt x="21059" y="3"/>
                    </a:moveTo>
                    <a:cubicBezTo>
                      <a:pt x="21206" y="3"/>
                      <a:pt x="21335" y="55"/>
                      <a:pt x="21439" y="161"/>
                    </a:cubicBezTo>
                    <a:cubicBezTo>
                      <a:pt x="21542" y="268"/>
                      <a:pt x="21600" y="392"/>
                      <a:pt x="21600" y="541"/>
                    </a:cubicBezTo>
                    <a:lnTo>
                      <a:pt x="21600" y="5928"/>
                    </a:lnTo>
                    <a:cubicBezTo>
                      <a:pt x="21600" y="6078"/>
                      <a:pt x="21542" y="6205"/>
                      <a:pt x="21439" y="6308"/>
                    </a:cubicBezTo>
                    <a:cubicBezTo>
                      <a:pt x="21335" y="6415"/>
                      <a:pt x="21206" y="6467"/>
                      <a:pt x="21059" y="6467"/>
                    </a:cubicBezTo>
                    <a:lnTo>
                      <a:pt x="15672" y="6467"/>
                    </a:lnTo>
                    <a:cubicBezTo>
                      <a:pt x="15312" y="6467"/>
                      <a:pt x="15130" y="6288"/>
                      <a:pt x="15130" y="5928"/>
                    </a:cubicBezTo>
                    <a:lnTo>
                      <a:pt x="15130" y="541"/>
                    </a:lnTo>
                    <a:cubicBezTo>
                      <a:pt x="15130" y="392"/>
                      <a:pt x="15182" y="268"/>
                      <a:pt x="15283" y="161"/>
                    </a:cubicBezTo>
                    <a:cubicBezTo>
                      <a:pt x="15384" y="55"/>
                      <a:pt x="15513" y="3"/>
                      <a:pt x="15672" y="3"/>
                    </a:cubicBezTo>
                    <a:lnTo>
                      <a:pt x="21059" y="3"/>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2" name="Shape 1492"/>
              <p:cNvSpPr/>
              <p:nvPr userDrawn="1"/>
            </p:nvSpPr>
            <p:spPr bwMode="auto">
              <a:xfrm>
                <a:off x="709702" y="3619143"/>
                <a:ext cx="361087" cy="345038"/>
              </a:xfrm>
              <a:custGeom>
                <a:avLst/>
                <a:gdLst/>
                <a:ahLst/>
                <a:cxnLst>
                  <a:cxn ang="0">
                    <a:pos x="wd2" y="hd2"/>
                  </a:cxn>
                  <a:cxn ang="5400000">
                    <a:pos x="wd2" y="hd2"/>
                  </a:cxn>
                  <a:cxn ang="10800000">
                    <a:pos x="wd2" y="hd2"/>
                  </a:cxn>
                  <a:cxn ang="16200000">
                    <a:pos x="wd2" y="hd2"/>
                  </a:cxn>
                </a:cxnLst>
                <a:rect l="0" t="0" r="r" b="b"/>
                <a:pathLst>
                  <a:path w="21591" h="21498" extrusionOk="0">
                    <a:moveTo>
                      <a:pt x="14059" y="6524"/>
                    </a:moveTo>
                    <a:cubicBezTo>
                      <a:pt x="13646" y="6524"/>
                      <a:pt x="13257" y="6670"/>
                      <a:pt x="12887" y="6962"/>
                    </a:cubicBezTo>
                    <a:cubicBezTo>
                      <a:pt x="12520" y="7257"/>
                      <a:pt x="12156" y="7651"/>
                      <a:pt x="11798" y="8139"/>
                    </a:cubicBezTo>
                    <a:cubicBezTo>
                      <a:pt x="11441" y="8626"/>
                      <a:pt x="11081" y="9184"/>
                      <a:pt x="10727" y="9814"/>
                    </a:cubicBezTo>
                    <a:cubicBezTo>
                      <a:pt x="10372" y="10445"/>
                      <a:pt x="10017" y="11093"/>
                      <a:pt x="9665" y="11765"/>
                    </a:cubicBezTo>
                    <a:cubicBezTo>
                      <a:pt x="9234" y="12585"/>
                      <a:pt x="8794" y="13394"/>
                      <a:pt x="8336" y="14196"/>
                    </a:cubicBezTo>
                    <a:cubicBezTo>
                      <a:pt x="7876" y="14996"/>
                      <a:pt x="7384" y="15717"/>
                      <a:pt x="6858" y="16357"/>
                    </a:cubicBezTo>
                    <a:cubicBezTo>
                      <a:pt x="6330" y="16996"/>
                      <a:pt x="5752" y="17510"/>
                      <a:pt x="5119" y="17898"/>
                    </a:cubicBezTo>
                    <a:cubicBezTo>
                      <a:pt x="4485" y="18289"/>
                      <a:pt x="3788" y="18488"/>
                      <a:pt x="3022" y="18488"/>
                    </a:cubicBezTo>
                    <a:lnTo>
                      <a:pt x="458" y="18488"/>
                    </a:lnTo>
                    <a:cubicBezTo>
                      <a:pt x="333" y="18488"/>
                      <a:pt x="225" y="18432"/>
                      <a:pt x="135" y="18324"/>
                    </a:cubicBezTo>
                    <a:cubicBezTo>
                      <a:pt x="44" y="18219"/>
                      <a:pt x="0" y="18091"/>
                      <a:pt x="0" y="17942"/>
                    </a:cubicBezTo>
                    <a:lnTo>
                      <a:pt x="0" y="15790"/>
                    </a:lnTo>
                    <a:cubicBezTo>
                      <a:pt x="0" y="15638"/>
                      <a:pt x="44" y="15513"/>
                      <a:pt x="135" y="15411"/>
                    </a:cubicBezTo>
                    <a:cubicBezTo>
                      <a:pt x="225" y="15311"/>
                      <a:pt x="333" y="15256"/>
                      <a:pt x="458" y="15256"/>
                    </a:cubicBezTo>
                    <a:lnTo>
                      <a:pt x="3022" y="15256"/>
                    </a:lnTo>
                    <a:cubicBezTo>
                      <a:pt x="3421" y="15256"/>
                      <a:pt x="3810" y="15113"/>
                      <a:pt x="4189" y="14824"/>
                    </a:cubicBezTo>
                    <a:cubicBezTo>
                      <a:pt x="4568" y="14538"/>
                      <a:pt x="4933" y="14150"/>
                      <a:pt x="5285" y="13665"/>
                    </a:cubicBezTo>
                    <a:cubicBezTo>
                      <a:pt x="5637" y="13180"/>
                      <a:pt x="5985" y="12623"/>
                      <a:pt x="6340" y="11995"/>
                    </a:cubicBezTo>
                    <a:cubicBezTo>
                      <a:pt x="6692" y="11367"/>
                      <a:pt x="7042" y="10716"/>
                      <a:pt x="7394" y="10045"/>
                    </a:cubicBezTo>
                    <a:cubicBezTo>
                      <a:pt x="7822" y="9225"/>
                      <a:pt x="8270" y="8407"/>
                      <a:pt x="8735" y="7599"/>
                    </a:cubicBezTo>
                    <a:cubicBezTo>
                      <a:pt x="9200" y="6790"/>
                      <a:pt x="9696" y="6063"/>
                      <a:pt x="10223" y="5421"/>
                    </a:cubicBezTo>
                    <a:cubicBezTo>
                      <a:pt x="10749" y="4776"/>
                      <a:pt x="11324" y="4262"/>
                      <a:pt x="11950" y="3876"/>
                    </a:cubicBezTo>
                    <a:cubicBezTo>
                      <a:pt x="12574" y="3488"/>
                      <a:pt x="13276" y="3293"/>
                      <a:pt x="14057" y="3293"/>
                    </a:cubicBezTo>
                    <a:lnTo>
                      <a:pt x="16435" y="3293"/>
                    </a:lnTo>
                    <a:lnTo>
                      <a:pt x="16435" y="712"/>
                    </a:lnTo>
                    <a:cubicBezTo>
                      <a:pt x="16435" y="329"/>
                      <a:pt x="16530" y="102"/>
                      <a:pt x="16721" y="23"/>
                    </a:cubicBezTo>
                    <a:cubicBezTo>
                      <a:pt x="16914" y="-50"/>
                      <a:pt x="17147" y="49"/>
                      <a:pt x="17418" y="318"/>
                    </a:cubicBezTo>
                    <a:lnTo>
                      <a:pt x="21331" y="4203"/>
                    </a:lnTo>
                    <a:cubicBezTo>
                      <a:pt x="21512" y="4373"/>
                      <a:pt x="21598" y="4583"/>
                      <a:pt x="21588" y="4834"/>
                    </a:cubicBezTo>
                    <a:cubicBezTo>
                      <a:pt x="21588" y="5103"/>
                      <a:pt x="21502" y="5322"/>
                      <a:pt x="21331" y="5488"/>
                    </a:cubicBezTo>
                    <a:lnTo>
                      <a:pt x="17418" y="9362"/>
                    </a:lnTo>
                    <a:cubicBezTo>
                      <a:pt x="17147" y="9630"/>
                      <a:pt x="16914" y="9727"/>
                      <a:pt x="16721" y="9645"/>
                    </a:cubicBezTo>
                    <a:cubicBezTo>
                      <a:pt x="16530" y="9569"/>
                      <a:pt x="16435" y="9338"/>
                      <a:pt x="16435" y="8956"/>
                    </a:cubicBezTo>
                    <a:lnTo>
                      <a:pt x="16435" y="6524"/>
                    </a:lnTo>
                    <a:lnTo>
                      <a:pt x="14059" y="6524"/>
                    </a:lnTo>
                    <a:close/>
                    <a:moveTo>
                      <a:pt x="462" y="6495"/>
                    </a:moveTo>
                    <a:cubicBezTo>
                      <a:pt x="338" y="6495"/>
                      <a:pt x="230" y="6449"/>
                      <a:pt x="139" y="6349"/>
                    </a:cubicBezTo>
                    <a:cubicBezTo>
                      <a:pt x="49" y="6250"/>
                      <a:pt x="5" y="6127"/>
                      <a:pt x="5" y="5978"/>
                    </a:cubicBezTo>
                    <a:lnTo>
                      <a:pt x="5" y="3824"/>
                    </a:lnTo>
                    <a:cubicBezTo>
                      <a:pt x="5" y="3462"/>
                      <a:pt x="157" y="3287"/>
                      <a:pt x="462" y="3293"/>
                    </a:cubicBezTo>
                    <a:lnTo>
                      <a:pt x="3027" y="3293"/>
                    </a:lnTo>
                    <a:cubicBezTo>
                      <a:pt x="3560" y="3293"/>
                      <a:pt x="4054" y="3389"/>
                      <a:pt x="4514" y="3573"/>
                    </a:cubicBezTo>
                    <a:cubicBezTo>
                      <a:pt x="4974" y="3763"/>
                      <a:pt x="5410" y="4022"/>
                      <a:pt x="5821" y="4358"/>
                    </a:cubicBezTo>
                    <a:cubicBezTo>
                      <a:pt x="6229" y="4691"/>
                      <a:pt x="6609" y="5085"/>
                      <a:pt x="6963" y="5532"/>
                    </a:cubicBezTo>
                    <a:cubicBezTo>
                      <a:pt x="7318" y="5979"/>
                      <a:pt x="7656" y="6463"/>
                      <a:pt x="7994" y="6983"/>
                    </a:cubicBezTo>
                    <a:cubicBezTo>
                      <a:pt x="7519" y="7824"/>
                      <a:pt x="7059" y="8653"/>
                      <a:pt x="6621" y="9473"/>
                    </a:cubicBezTo>
                    <a:cubicBezTo>
                      <a:pt x="6589" y="9549"/>
                      <a:pt x="6557" y="9610"/>
                      <a:pt x="6516" y="9668"/>
                    </a:cubicBezTo>
                    <a:cubicBezTo>
                      <a:pt x="6477" y="9727"/>
                      <a:pt x="6442" y="9794"/>
                      <a:pt x="6410" y="9876"/>
                    </a:cubicBezTo>
                    <a:cubicBezTo>
                      <a:pt x="5862" y="8927"/>
                      <a:pt x="5319" y="8127"/>
                      <a:pt x="4776" y="7473"/>
                    </a:cubicBezTo>
                    <a:cubicBezTo>
                      <a:pt x="4233" y="6822"/>
                      <a:pt x="3651" y="6495"/>
                      <a:pt x="3024" y="6495"/>
                    </a:cubicBezTo>
                    <a:lnTo>
                      <a:pt x="462" y="6495"/>
                    </a:lnTo>
                    <a:close/>
                    <a:moveTo>
                      <a:pt x="21333" y="15997"/>
                    </a:moveTo>
                    <a:cubicBezTo>
                      <a:pt x="21514" y="16167"/>
                      <a:pt x="21600" y="16386"/>
                      <a:pt x="21590" y="16657"/>
                    </a:cubicBezTo>
                    <a:cubicBezTo>
                      <a:pt x="21590" y="16908"/>
                      <a:pt x="21505" y="17116"/>
                      <a:pt x="21333" y="17285"/>
                    </a:cubicBezTo>
                    <a:lnTo>
                      <a:pt x="17421" y="21182"/>
                    </a:lnTo>
                    <a:cubicBezTo>
                      <a:pt x="17149" y="21454"/>
                      <a:pt x="16917" y="21550"/>
                      <a:pt x="16724" y="21471"/>
                    </a:cubicBezTo>
                    <a:cubicBezTo>
                      <a:pt x="16533" y="21392"/>
                      <a:pt x="16437" y="21162"/>
                      <a:pt x="16437" y="20779"/>
                    </a:cubicBezTo>
                    <a:lnTo>
                      <a:pt x="16437" y="18432"/>
                    </a:lnTo>
                    <a:lnTo>
                      <a:pt x="14059" y="18432"/>
                    </a:lnTo>
                    <a:cubicBezTo>
                      <a:pt x="13528" y="18432"/>
                      <a:pt x="13031" y="18336"/>
                      <a:pt x="12574" y="18143"/>
                    </a:cubicBezTo>
                    <a:cubicBezTo>
                      <a:pt x="12114" y="17953"/>
                      <a:pt x="11681" y="17691"/>
                      <a:pt x="11280" y="17355"/>
                    </a:cubicBezTo>
                    <a:cubicBezTo>
                      <a:pt x="10878" y="17019"/>
                      <a:pt x="10497" y="16628"/>
                      <a:pt x="10137" y="16181"/>
                    </a:cubicBezTo>
                    <a:cubicBezTo>
                      <a:pt x="9780" y="15732"/>
                      <a:pt x="9440" y="15253"/>
                      <a:pt x="9119" y="14739"/>
                    </a:cubicBezTo>
                    <a:cubicBezTo>
                      <a:pt x="9344" y="14360"/>
                      <a:pt x="9567" y="13963"/>
                      <a:pt x="9780" y="13551"/>
                    </a:cubicBezTo>
                    <a:cubicBezTo>
                      <a:pt x="9995" y="13142"/>
                      <a:pt x="10218" y="12740"/>
                      <a:pt x="10443" y="12337"/>
                    </a:cubicBezTo>
                    <a:cubicBezTo>
                      <a:pt x="10475" y="12246"/>
                      <a:pt x="10514" y="12165"/>
                      <a:pt x="10560" y="12091"/>
                    </a:cubicBezTo>
                    <a:cubicBezTo>
                      <a:pt x="10609" y="12024"/>
                      <a:pt x="10646" y="11940"/>
                      <a:pt x="10680" y="11846"/>
                    </a:cubicBezTo>
                    <a:cubicBezTo>
                      <a:pt x="11226" y="12798"/>
                      <a:pt x="11769" y="13592"/>
                      <a:pt x="12315" y="14231"/>
                    </a:cubicBezTo>
                    <a:cubicBezTo>
                      <a:pt x="12855" y="14868"/>
                      <a:pt x="13440" y="15189"/>
                      <a:pt x="14064" y="15189"/>
                    </a:cubicBezTo>
                    <a:lnTo>
                      <a:pt x="16442" y="15189"/>
                    </a:lnTo>
                    <a:lnTo>
                      <a:pt x="16442" y="12532"/>
                    </a:lnTo>
                    <a:cubicBezTo>
                      <a:pt x="16442" y="12153"/>
                      <a:pt x="16538" y="11922"/>
                      <a:pt x="16728" y="11846"/>
                    </a:cubicBezTo>
                    <a:cubicBezTo>
                      <a:pt x="16922" y="11773"/>
                      <a:pt x="17154" y="11867"/>
                      <a:pt x="17426" y="12126"/>
                    </a:cubicBezTo>
                    <a:lnTo>
                      <a:pt x="21333" y="15997"/>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3" name="Прямоугольник 88"/>
              <p:cNvSpPr/>
              <p:nvPr userDrawn="1"/>
            </p:nvSpPr>
            <p:spPr>
              <a:xfrm>
                <a:off x="2439606" y="2017291"/>
                <a:ext cx="5461172" cy="861172"/>
              </a:xfrm>
              <a:prstGeom prst="rect">
                <a:avLst/>
              </a:prstGeom>
            </p:spPr>
            <p:txBody>
              <a:bodyPr wrap="square">
                <a:noAutofit/>
              </a:bodyPr>
              <a:lstStyle/>
              <a:p>
                <a:pPr algn="just">
                  <a:spcAft>
                    <a:spcPts val="0"/>
                  </a:spcAft>
                </a:pPr>
                <a:r>
                  <a:rPr lang="en-US" sz="2000" b="1" dirty="0">
                    <a:solidFill>
                      <a:srgbClr val="FFFFFF"/>
                    </a:solidFill>
                    <a:effectLst/>
                    <a:latin typeface="+mn-lt"/>
                    <a:ea typeface="Times New Roman" panose="02020603050405020304" pitchFamily="18" charset="0"/>
                  </a:rPr>
                  <a:t>ANKARA ÜNİVERSİTESİ </a:t>
                </a:r>
                <a:endParaRPr lang="tr-TR" sz="2000" dirty="0">
                  <a:effectLst/>
                  <a:latin typeface="+mn-lt"/>
                  <a:ea typeface="Times New Roman" panose="02020603050405020304" pitchFamily="18" charset="0"/>
                </a:endParaRPr>
              </a:p>
              <a:p>
                <a:pPr algn="just">
                  <a:spcAft>
                    <a:spcPts val="0"/>
                  </a:spcAft>
                </a:pPr>
                <a:r>
                  <a:rPr lang="en-US" sz="2000" b="1" dirty="0">
                    <a:solidFill>
                      <a:srgbClr val="FFFFFF"/>
                    </a:solidFill>
                    <a:effectLst/>
                    <a:latin typeface="+mn-lt"/>
                    <a:ea typeface="Times New Roman" panose="02020603050405020304" pitchFamily="18" charset="0"/>
                  </a:rPr>
                  <a:t>ORTAK DERSLER BÖLÜM BAŞKANLIĞI</a:t>
                </a:r>
                <a:endParaRPr lang="tr-TR" sz="2000" dirty="0">
                  <a:effectLst/>
                  <a:latin typeface="+mn-lt"/>
                  <a:ea typeface="Times New Roman" panose="02020603050405020304" pitchFamily="18" charset="0"/>
                </a:endParaRPr>
              </a:p>
            </p:txBody>
          </p:sp>
        </p:grpSp>
        <p:sp>
          <p:nvSpPr>
            <p:cNvPr id="9" name="Metin Kutusu 31"/>
            <p:cNvSpPr txBox="1"/>
            <p:nvPr userDrawn="1"/>
          </p:nvSpPr>
          <p:spPr>
            <a:xfrm>
              <a:off x="95250" y="347375"/>
              <a:ext cx="540000" cy="684000"/>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tr-TR" sz="3600" b="1">
                  <a:ln w="9525" cap="rnd" cmpd="sng" algn="ctr">
                    <a:solidFill>
                      <a:srgbClr val="FFFFFF"/>
                    </a:solidFill>
                    <a:prstDash val="solid"/>
                    <a:beve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99370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867239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06739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2089243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99DC0B09-C194-4317-A071-144CAF089B48}" type="datetimeFigureOut">
              <a:rPr lang="tr-TR" smtClean="0"/>
              <a:t>16.04.2025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3630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99DC0B09-C194-4317-A071-144CAF089B48}" type="datetimeFigureOut">
              <a:rPr lang="tr-TR" smtClean="0"/>
              <a:t>16.04.2025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57149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DC0B09-C194-4317-A071-144CAF089B48}" type="datetimeFigureOut">
              <a:rPr lang="tr-TR" smtClean="0"/>
              <a:t>16.04.2025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6087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405047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41626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62728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7512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2581373" y="-49030"/>
            <a:ext cx="8772427" cy="1325563"/>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C0B09-C194-4317-A071-144CAF089B48}" type="datetimeFigureOut">
              <a:rPr lang="tr-TR" smtClean="0"/>
              <a:t>16.04.2025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DAFA5-30B9-4F24-A34A-484B4F8B7274}" type="slidenum">
              <a:rPr lang="tr-TR" smtClean="0"/>
              <a:t>‹#›</a:t>
            </a:fld>
            <a:endParaRPr lang="tr-TR"/>
          </a:p>
        </p:txBody>
      </p:sp>
      <p:grpSp>
        <p:nvGrpSpPr>
          <p:cNvPr id="7" name="Grup 6"/>
          <p:cNvGrpSpPr/>
          <p:nvPr userDrawn="1"/>
        </p:nvGrpSpPr>
        <p:grpSpPr>
          <a:xfrm>
            <a:off x="838199" y="230189"/>
            <a:ext cx="10515601" cy="1371758"/>
            <a:chOff x="0" y="0"/>
            <a:chExt cx="6217484" cy="574292"/>
          </a:xfrm>
        </p:grpSpPr>
        <p:grpSp>
          <p:nvGrpSpPr>
            <p:cNvPr id="8" name="Grup 7"/>
            <p:cNvGrpSpPr/>
            <p:nvPr userDrawn="1"/>
          </p:nvGrpSpPr>
          <p:grpSpPr>
            <a:xfrm>
              <a:off x="0" y="0"/>
              <a:ext cx="997181" cy="574292"/>
              <a:chOff x="0" y="0"/>
              <a:chExt cx="997181" cy="574292"/>
            </a:xfrm>
          </p:grpSpPr>
          <p:sp>
            <p:nvSpPr>
              <p:cNvPr id="11" name="Прямоугольник 1"/>
              <p:cNvSpPr/>
              <p:nvPr userDrawn="1"/>
            </p:nvSpPr>
            <p:spPr>
              <a:xfrm>
                <a:off x="817181" y="0"/>
                <a:ext cx="180000" cy="180000"/>
              </a:xfrm>
              <a:prstGeom prst="rect">
                <a:avLst/>
              </a:prstGeom>
              <a:solidFill>
                <a:srgbClr val="F561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2" name="Прямоугольник 7"/>
              <p:cNvSpPr/>
              <p:nvPr userDrawn="1"/>
            </p:nvSpPr>
            <p:spPr>
              <a:xfrm>
                <a:off x="603688" y="0"/>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8"/>
              <p:cNvSpPr/>
              <p:nvPr userDrawn="1"/>
            </p:nvSpPr>
            <p:spPr>
              <a:xfrm>
                <a:off x="390194" y="0"/>
                <a:ext cx="180000" cy="180000"/>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21"/>
              <p:cNvSpPr/>
              <p:nvPr userDrawn="1"/>
            </p:nvSpPr>
            <p:spPr>
              <a:xfrm>
                <a:off x="603687" y="189743"/>
                <a:ext cx="180000" cy="18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22"/>
              <p:cNvSpPr/>
              <p:nvPr userDrawn="1"/>
            </p:nvSpPr>
            <p:spPr>
              <a:xfrm>
                <a:off x="391844" y="189743"/>
                <a:ext cx="180000" cy="180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23"/>
              <p:cNvSpPr/>
              <p:nvPr userDrawn="1"/>
            </p:nvSpPr>
            <p:spPr>
              <a:xfrm>
                <a:off x="180000" y="189743"/>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24"/>
              <p:cNvSpPr/>
              <p:nvPr userDrawn="1"/>
            </p:nvSpPr>
            <p:spPr>
              <a:xfrm>
                <a:off x="192116" y="394292"/>
                <a:ext cx="180000" cy="18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26"/>
              <p:cNvSpPr/>
              <p:nvPr userDrawn="1"/>
            </p:nvSpPr>
            <p:spPr>
              <a:xfrm>
                <a:off x="0" y="394292"/>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Прямоугольник 28"/>
              <p:cNvSpPr/>
              <p:nvPr userDrawn="1"/>
            </p:nvSpPr>
            <p:spPr>
              <a:xfrm>
                <a:off x="386894" y="394292"/>
                <a:ext cx="180000" cy="180000"/>
              </a:xfrm>
              <a:prstGeom prst="rect">
                <a:avLst/>
              </a:prstGeom>
              <a:solidFill>
                <a:srgbClr val="A50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grpSp>
        <p:cxnSp>
          <p:nvCxnSpPr>
            <p:cNvPr id="9" name="Düz Bağlayıcı 8"/>
            <p:cNvCxnSpPr/>
            <p:nvPr userDrawn="1"/>
          </p:nvCxnSpPr>
          <p:spPr>
            <a:xfrm>
              <a:off x="885797" y="428437"/>
              <a:ext cx="4419628" cy="1923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userDrawn="1"/>
          </p:nvCxnSpPr>
          <p:spPr>
            <a:xfrm>
              <a:off x="1638191" y="533166"/>
              <a:ext cx="4579293" cy="1928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8699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a:t>ANLATIM BOZUKLUKLARI </a:t>
            </a:r>
            <a:r>
              <a:rPr lang="tr-TR" dirty="0" smtClean="0"/>
              <a:t>2</a:t>
            </a:r>
            <a:endParaRPr lang="tr-TR" dirty="0"/>
          </a:p>
        </p:txBody>
      </p:sp>
      <p:sp>
        <p:nvSpPr>
          <p:cNvPr id="5" name="Alt Başlık 4"/>
          <p:cNvSpPr>
            <a:spLocks noGrp="1"/>
          </p:cNvSpPr>
          <p:nvPr>
            <p:ph type="subTitle" idx="1"/>
          </p:nvPr>
        </p:nvSpPr>
        <p:spPr/>
        <p:txBody>
          <a:bodyPr/>
          <a:lstStyle/>
          <a:p>
            <a:endParaRPr lang="tr-TR"/>
          </a:p>
        </p:txBody>
      </p:sp>
    </p:spTree>
    <p:extLst>
      <p:ext uri="{BB962C8B-B14F-4D97-AF65-F5344CB8AC3E}">
        <p14:creationId xmlns:p14="http://schemas.microsoft.com/office/powerpoint/2010/main" val="413744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Eylem Ya Da Yardımcı Eylem Eksikliği (1)</a:t>
            </a:r>
            <a:endParaRPr lang="tr-TR" dirty="0"/>
          </a:p>
        </p:txBody>
      </p:sp>
      <p:sp>
        <p:nvSpPr>
          <p:cNvPr id="3" name="İçerik Yer Tutucusu 2"/>
          <p:cNvSpPr>
            <a:spLocks noGrp="1"/>
          </p:cNvSpPr>
          <p:nvPr>
            <p:ph idx="1"/>
          </p:nvPr>
        </p:nvSpPr>
        <p:spPr/>
        <p:txBody>
          <a:bodyPr>
            <a:normAutofit/>
          </a:bodyPr>
          <a:lstStyle/>
          <a:p>
            <a:r>
              <a:rPr lang="tr-TR" dirty="0"/>
              <a:t>Bu anlatım bozukluğu, bileşik ya da sıralı tümcelerde eylemin ya da yüklemin ortak düşünülmesinden kaynaklanır ve genellikle anlamın tersine dönmesine neden olur:</a:t>
            </a:r>
          </a:p>
          <a:p>
            <a:pPr lvl="1"/>
            <a:r>
              <a:rPr lang="tr-TR" i="1" dirty="0">
                <a:solidFill>
                  <a:srgbClr val="C00000"/>
                </a:solidFill>
              </a:rPr>
              <a:t>Çok az </a:t>
            </a:r>
            <a:r>
              <a:rPr lang="tr-TR" i="1" dirty="0">
                <a:solidFill>
                  <a:srgbClr val="7030A0"/>
                </a:solidFill>
              </a:rPr>
              <a:t>ya da hiç çalışmadan bu dersten geçebileceğini düşünenler var. </a:t>
            </a:r>
          </a:p>
          <a:p>
            <a:r>
              <a:rPr lang="tr-TR" dirty="0"/>
              <a:t>Tümcedeki eylem eksikliği anlatım bozukluğuna yol açıyor. Doğrusu:</a:t>
            </a:r>
          </a:p>
          <a:p>
            <a:pPr lvl="1"/>
            <a:r>
              <a:rPr lang="tr-TR" i="1" dirty="0">
                <a:solidFill>
                  <a:srgbClr val="C00000"/>
                </a:solidFill>
              </a:rPr>
              <a:t>Çok az </a:t>
            </a:r>
            <a:r>
              <a:rPr lang="tr-TR" i="1" dirty="0">
                <a:solidFill>
                  <a:srgbClr val="7030A0"/>
                </a:solidFill>
              </a:rPr>
              <a:t>çalışarak ya da hiç çalışmadan bu dersten geçebileceğini düşünenler var.</a:t>
            </a:r>
          </a:p>
          <a:p>
            <a:pPr lvl="1"/>
            <a:r>
              <a:rPr lang="tr-TR" i="1" dirty="0">
                <a:solidFill>
                  <a:srgbClr val="0070C0"/>
                </a:solidFill>
              </a:rPr>
              <a:t>Öğretmenler, Ayşe’nin dürüst ama çalışkan olmadığını söylüyorlar.</a:t>
            </a:r>
          </a:p>
          <a:p>
            <a:r>
              <a:rPr lang="tr-TR" dirty="0"/>
              <a:t>Tümcedeki yardımcı eylem eksikliği anlatım bozukluğuna yol açıyor. </a:t>
            </a:r>
          </a:p>
          <a:p>
            <a:pPr lvl="1"/>
            <a:r>
              <a:rPr lang="tr-TR" dirty="0"/>
              <a:t>Doğrusu:</a:t>
            </a:r>
          </a:p>
          <a:p>
            <a:endParaRPr lang="tr-TR" dirty="0"/>
          </a:p>
        </p:txBody>
      </p:sp>
    </p:spTree>
    <p:extLst>
      <p:ext uri="{BB962C8B-B14F-4D97-AF65-F5344CB8AC3E}">
        <p14:creationId xmlns:p14="http://schemas.microsoft.com/office/powerpoint/2010/main" val="1116688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Eylem Ya Da Yardımcı Eylem Eksikliği </a:t>
            </a:r>
            <a:r>
              <a:rPr lang="tr-TR" dirty="0" smtClean="0"/>
              <a:t>(2)</a:t>
            </a:r>
            <a:endParaRPr lang="tr-TR" dirty="0"/>
          </a:p>
        </p:txBody>
      </p:sp>
      <p:sp>
        <p:nvSpPr>
          <p:cNvPr id="3" name="İçerik Yer Tutucusu 2"/>
          <p:cNvSpPr>
            <a:spLocks noGrp="1"/>
          </p:cNvSpPr>
          <p:nvPr>
            <p:ph idx="1"/>
          </p:nvPr>
        </p:nvSpPr>
        <p:spPr/>
        <p:txBody>
          <a:bodyPr/>
          <a:lstStyle/>
          <a:p>
            <a:r>
              <a:rPr lang="tr-TR" dirty="0">
                <a:solidFill>
                  <a:srgbClr val="C00000"/>
                </a:solidFill>
              </a:rPr>
              <a:t>Yanlış: </a:t>
            </a:r>
            <a:r>
              <a:rPr lang="tr-TR" dirty="0"/>
              <a:t>Okullardaki eşyayı tahrip ve onlara zarar verenler disiplin kuruluna verilir. </a:t>
            </a:r>
          </a:p>
          <a:p>
            <a:r>
              <a:rPr lang="tr-TR" dirty="0">
                <a:solidFill>
                  <a:srgbClr val="C00000"/>
                </a:solidFill>
              </a:rPr>
              <a:t>Doğru:</a:t>
            </a:r>
            <a:r>
              <a:rPr lang="tr-TR" dirty="0"/>
              <a:t>	</a:t>
            </a:r>
          </a:p>
          <a:p>
            <a:endParaRPr lang="tr-TR" dirty="0"/>
          </a:p>
        </p:txBody>
      </p:sp>
    </p:spTree>
    <p:extLst>
      <p:ext uri="{BB962C8B-B14F-4D97-AF65-F5344CB8AC3E}">
        <p14:creationId xmlns:p14="http://schemas.microsoft.com/office/powerpoint/2010/main" val="2751973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Tamlamalarla İlgili Yanlışlıklar (1)</a:t>
            </a:r>
            <a:endParaRPr lang="tr-TR" dirty="0"/>
          </a:p>
        </p:txBody>
      </p:sp>
      <p:sp>
        <p:nvSpPr>
          <p:cNvPr id="3" name="İçerik Yer Tutucusu 2"/>
          <p:cNvSpPr>
            <a:spLocks noGrp="1"/>
          </p:cNvSpPr>
          <p:nvPr>
            <p:ph idx="1"/>
          </p:nvPr>
        </p:nvSpPr>
        <p:spPr/>
        <p:txBody>
          <a:bodyPr/>
          <a:lstStyle/>
          <a:p>
            <a:r>
              <a:rPr lang="tr-TR" dirty="0"/>
              <a:t>Kimi zaman gereksiz yere uzatılan tamlamalar, kimi zaman da tamlamayı oluşturan sözcüklerin alması gereken ekler konusundaki özensizlik tamlama yanlışlarına neden olarak, iletişimi ve anlaşmayı güçleştirir.</a:t>
            </a:r>
          </a:p>
          <a:p>
            <a:r>
              <a:rPr lang="tr-TR" dirty="0"/>
              <a:t>Tamlamalardaki kuruluş yanlışlıkları, daha çok, tamlama ögelerinden birinin eksikliği, tamlayan-</a:t>
            </a:r>
            <a:r>
              <a:rPr lang="tr-TR" dirty="0" err="1"/>
              <a:t>tamlanan</a:t>
            </a:r>
            <a:r>
              <a:rPr lang="tr-TR" dirty="0"/>
              <a:t> uyumsuzluğu, tamlama eklerinin eksikliği ya da </a:t>
            </a:r>
            <a:r>
              <a:rPr lang="tr-TR" dirty="0" err="1"/>
              <a:t>artıklığı</a:t>
            </a:r>
            <a:r>
              <a:rPr lang="tr-TR" dirty="0"/>
              <a:t> biçiminde görülmektedir:</a:t>
            </a:r>
          </a:p>
          <a:p>
            <a:pPr marL="0" indent="0">
              <a:buNone/>
            </a:pPr>
            <a:endParaRPr lang="tr-TR" dirty="0"/>
          </a:p>
        </p:txBody>
      </p:sp>
    </p:spTree>
    <p:extLst>
      <p:ext uri="{BB962C8B-B14F-4D97-AF65-F5344CB8AC3E}">
        <p14:creationId xmlns:p14="http://schemas.microsoft.com/office/powerpoint/2010/main" val="3233681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Tamlamalarla İlgili Yanlışlıklar </a:t>
            </a:r>
            <a:r>
              <a:rPr lang="tr-TR" dirty="0" smtClean="0"/>
              <a:t>(2) – Tamlama Ögelerinden Birinin Eksikliği</a:t>
            </a:r>
            <a:endParaRPr lang="tr-TR" dirty="0"/>
          </a:p>
        </p:txBody>
      </p:sp>
      <p:sp>
        <p:nvSpPr>
          <p:cNvPr id="3" name="İçerik Yer Tutucusu 2"/>
          <p:cNvSpPr>
            <a:spLocks noGrp="1"/>
          </p:cNvSpPr>
          <p:nvPr>
            <p:ph idx="1"/>
          </p:nvPr>
        </p:nvSpPr>
        <p:spPr/>
        <p:txBody>
          <a:bodyPr/>
          <a:lstStyle/>
          <a:p>
            <a:r>
              <a:rPr lang="tr-TR" dirty="0"/>
              <a:t>Tamlama ögelerinden birinin kullanılmaması, anlatım bozukluğuna yol açabilir:</a:t>
            </a:r>
          </a:p>
          <a:p>
            <a:r>
              <a:rPr lang="tr-TR" b="1" dirty="0" err="1" smtClean="0">
                <a:solidFill>
                  <a:srgbClr val="C00000"/>
                </a:solidFill>
              </a:rPr>
              <a:t>Tamlanan</a:t>
            </a:r>
            <a:r>
              <a:rPr lang="tr-TR" b="1" dirty="0" smtClean="0">
                <a:solidFill>
                  <a:srgbClr val="C00000"/>
                </a:solidFill>
              </a:rPr>
              <a:t> </a:t>
            </a:r>
            <a:r>
              <a:rPr lang="tr-TR" b="1" dirty="0">
                <a:solidFill>
                  <a:srgbClr val="C00000"/>
                </a:solidFill>
              </a:rPr>
              <a:t>Eksikliği: </a:t>
            </a:r>
          </a:p>
          <a:p>
            <a:pPr lvl="1"/>
            <a:r>
              <a:rPr lang="tr-TR" dirty="0"/>
              <a:t>Suyun şırıltısı ve şakalaşan kuşlardan başka ses de yok. </a:t>
            </a:r>
          </a:p>
          <a:p>
            <a:pPr lvl="1"/>
            <a:r>
              <a:rPr lang="tr-TR" dirty="0"/>
              <a:t>Bu tümcede “</a:t>
            </a:r>
            <a:r>
              <a:rPr lang="tr-TR" dirty="0" err="1"/>
              <a:t>kuşlar”ın</a:t>
            </a:r>
            <a:r>
              <a:rPr lang="tr-TR" dirty="0"/>
              <a:t> </a:t>
            </a:r>
            <a:r>
              <a:rPr lang="tr-TR" dirty="0" err="1"/>
              <a:t>tamlanan</a:t>
            </a:r>
            <a:r>
              <a:rPr lang="tr-TR" dirty="0"/>
              <a:t> ögesi eksiktir; bu eksiklik, “</a:t>
            </a:r>
            <a:r>
              <a:rPr lang="tr-TR" dirty="0" err="1"/>
              <a:t>kuşlar”ın</a:t>
            </a:r>
            <a:r>
              <a:rPr lang="tr-TR" dirty="0"/>
              <a:t> bir “ses” gibi görülmesine neden oluyor: “kuşlardan başka ses”. Bozukluğu, aşağıdaki gibi düzeltebiliriz:</a:t>
            </a:r>
          </a:p>
          <a:p>
            <a:pPr lvl="1"/>
            <a:r>
              <a:rPr lang="tr-TR" dirty="0"/>
              <a:t>Suyun şırıltısı ve </a:t>
            </a:r>
            <a:r>
              <a:rPr lang="tr-TR" dirty="0">
                <a:solidFill>
                  <a:srgbClr val="C00000"/>
                </a:solidFill>
              </a:rPr>
              <a:t>şakalaşan kuşların sesi</a:t>
            </a:r>
            <a:r>
              <a:rPr lang="tr-TR" dirty="0"/>
              <a:t>nden başka ses de yok.</a:t>
            </a:r>
          </a:p>
          <a:p>
            <a:pPr lvl="1"/>
            <a:endParaRPr lang="tr-TR" dirty="0"/>
          </a:p>
        </p:txBody>
      </p:sp>
    </p:spTree>
    <p:extLst>
      <p:ext uri="{BB962C8B-B14F-4D97-AF65-F5344CB8AC3E}">
        <p14:creationId xmlns:p14="http://schemas.microsoft.com/office/powerpoint/2010/main" val="4186583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Tamlamalarla İlgili Yanlışlıklar </a:t>
            </a:r>
            <a:r>
              <a:rPr lang="tr-TR" dirty="0" smtClean="0"/>
              <a:t>(3) </a:t>
            </a:r>
            <a:r>
              <a:rPr lang="tr-TR" dirty="0"/>
              <a:t>– </a:t>
            </a:r>
            <a:r>
              <a:rPr lang="tr-TR" dirty="0" smtClean="0"/>
              <a:t>Tamlayan Eksikliği</a:t>
            </a:r>
            <a:endParaRPr lang="tr-TR" dirty="0"/>
          </a:p>
        </p:txBody>
      </p:sp>
      <p:sp>
        <p:nvSpPr>
          <p:cNvPr id="3" name="İçerik Yer Tutucusu 2"/>
          <p:cNvSpPr>
            <a:spLocks noGrp="1"/>
          </p:cNvSpPr>
          <p:nvPr>
            <p:ph idx="1"/>
          </p:nvPr>
        </p:nvSpPr>
        <p:spPr/>
        <p:txBody>
          <a:bodyPr/>
          <a:lstStyle/>
          <a:p>
            <a:r>
              <a:rPr lang="tr-TR" dirty="0"/>
              <a:t>Birinden dükkân, ev ve  arkasındaki </a:t>
            </a:r>
            <a:r>
              <a:rPr lang="tr-TR" dirty="0" err="1"/>
              <a:t>bostanımsı</a:t>
            </a:r>
            <a:r>
              <a:rPr lang="tr-TR" dirty="0"/>
              <a:t> bahçe kaldı.</a:t>
            </a:r>
          </a:p>
          <a:p>
            <a:r>
              <a:rPr lang="tr-TR" dirty="0"/>
              <a:t>Doğrusu:</a:t>
            </a:r>
          </a:p>
          <a:p>
            <a:endParaRPr lang="tr-TR" dirty="0"/>
          </a:p>
          <a:p>
            <a:r>
              <a:rPr lang="tr-TR" dirty="0"/>
              <a:t>Karakoyunlular, devletlerini Türk-Moğol idari geleneği içerisinde yönetmişler ve mezarlıklarına koç heykelleri dikmek gibi orijinal davranışları olmuştur.</a:t>
            </a:r>
          </a:p>
          <a:p>
            <a:r>
              <a:rPr lang="tr-TR" dirty="0"/>
              <a:t>Doğrusu: </a:t>
            </a:r>
          </a:p>
          <a:p>
            <a:pPr marL="0" indent="0">
              <a:buNone/>
            </a:pPr>
            <a:endParaRPr lang="tr-TR" dirty="0"/>
          </a:p>
        </p:txBody>
      </p:sp>
    </p:spTree>
    <p:extLst>
      <p:ext uri="{BB962C8B-B14F-4D97-AF65-F5344CB8AC3E}">
        <p14:creationId xmlns:p14="http://schemas.microsoft.com/office/powerpoint/2010/main" val="748027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Tamlamalarla İlgili Yanlışlıklar </a:t>
            </a:r>
            <a:r>
              <a:rPr lang="tr-TR" dirty="0" smtClean="0"/>
              <a:t>(4) </a:t>
            </a:r>
            <a:r>
              <a:rPr lang="tr-TR" dirty="0"/>
              <a:t>– </a:t>
            </a:r>
            <a:r>
              <a:rPr lang="tr-TR" dirty="0" smtClean="0"/>
              <a:t>Tamlayan ve </a:t>
            </a:r>
            <a:r>
              <a:rPr lang="tr-TR" dirty="0" err="1" smtClean="0"/>
              <a:t>Tamlanan</a:t>
            </a:r>
            <a:r>
              <a:rPr lang="tr-TR" dirty="0" smtClean="0"/>
              <a:t> Uyumsuzluğu</a:t>
            </a:r>
            <a:endParaRPr lang="tr-TR" dirty="0"/>
          </a:p>
        </p:txBody>
      </p:sp>
      <p:sp>
        <p:nvSpPr>
          <p:cNvPr id="3" name="İçerik Yer Tutucusu 2"/>
          <p:cNvSpPr>
            <a:spLocks noGrp="1"/>
          </p:cNvSpPr>
          <p:nvPr>
            <p:ph idx="1"/>
          </p:nvPr>
        </p:nvSpPr>
        <p:spPr/>
        <p:txBody>
          <a:bodyPr/>
          <a:lstStyle/>
          <a:p>
            <a:r>
              <a:rPr lang="tr-TR" dirty="0"/>
              <a:t>Tamlama ögelerinden birinin eksikliği, tamlayan-</a:t>
            </a:r>
            <a:r>
              <a:rPr lang="tr-TR" dirty="0" err="1"/>
              <a:t>tamlanan</a:t>
            </a:r>
            <a:r>
              <a:rPr lang="tr-TR" dirty="0"/>
              <a:t> uyumsuzluğuna da yol açabilir.</a:t>
            </a:r>
          </a:p>
          <a:p>
            <a:r>
              <a:rPr lang="tr-TR" dirty="0"/>
              <a:t>Tamlayan-</a:t>
            </a:r>
            <a:r>
              <a:rPr lang="tr-TR" dirty="0" err="1"/>
              <a:t>tamlanan</a:t>
            </a:r>
            <a:r>
              <a:rPr lang="tr-TR" dirty="0"/>
              <a:t> uyumsuzluğu, birden çok tamlayanı olan tamlamalarda görülür:</a:t>
            </a:r>
          </a:p>
          <a:p>
            <a:pPr lvl="1"/>
            <a:r>
              <a:rPr lang="tr-TR" i="1" dirty="0"/>
              <a:t>Bunda ne senin ne de benim </a:t>
            </a:r>
            <a:r>
              <a:rPr lang="tr-TR" i="1" dirty="0">
                <a:solidFill>
                  <a:srgbClr val="C00000"/>
                </a:solidFill>
              </a:rPr>
              <a:t>kabahat</a:t>
            </a:r>
            <a:r>
              <a:rPr lang="tr-TR" i="1" dirty="0"/>
              <a:t>im var.</a:t>
            </a:r>
          </a:p>
          <a:p>
            <a:pPr lvl="1"/>
            <a:r>
              <a:rPr lang="tr-TR" dirty="0"/>
              <a:t>Doğrusu:</a:t>
            </a:r>
          </a:p>
          <a:p>
            <a:endParaRPr lang="tr-TR" dirty="0"/>
          </a:p>
        </p:txBody>
      </p:sp>
    </p:spTree>
    <p:extLst>
      <p:ext uri="{BB962C8B-B14F-4D97-AF65-F5344CB8AC3E}">
        <p14:creationId xmlns:p14="http://schemas.microsoft.com/office/powerpoint/2010/main" val="3391012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81373" y="-49030"/>
            <a:ext cx="9186557" cy="1325563"/>
          </a:xfrm>
        </p:spPr>
        <p:txBody>
          <a:bodyPr/>
          <a:lstStyle/>
          <a:p>
            <a:r>
              <a:rPr lang="tr-TR" dirty="0"/>
              <a:t>Tamlamalarla İlgili Yanlışlıklar </a:t>
            </a:r>
            <a:r>
              <a:rPr lang="tr-TR" dirty="0" smtClean="0"/>
              <a:t>(5) – Tamlama Eklerinin Eksikliği 1</a:t>
            </a:r>
            <a:endParaRPr lang="tr-TR" dirty="0"/>
          </a:p>
        </p:txBody>
      </p:sp>
      <p:sp>
        <p:nvSpPr>
          <p:cNvPr id="3" name="İçerik Yer Tutucusu 2"/>
          <p:cNvSpPr>
            <a:spLocks noGrp="1"/>
          </p:cNvSpPr>
          <p:nvPr>
            <p:ph idx="1"/>
          </p:nvPr>
        </p:nvSpPr>
        <p:spPr/>
        <p:txBody>
          <a:bodyPr/>
          <a:lstStyle/>
          <a:p>
            <a:r>
              <a:rPr lang="tr-TR" dirty="0"/>
              <a:t>Tamlamayı oluşturan ögeler, aldıkları ek açısından uyumlu olmalıdır. Belirtili ad tamlamalarında, tamlayana ya da </a:t>
            </a:r>
            <a:r>
              <a:rPr lang="tr-TR" dirty="0" err="1"/>
              <a:t>tamlanana</a:t>
            </a:r>
            <a:r>
              <a:rPr lang="tr-TR" dirty="0"/>
              <a:t> tamlama eki getirilmemesi anlatım bozukluğuna yol açmaktadır.</a:t>
            </a:r>
          </a:p>
          <a:p>
            <a:r>
              <a:rPr lang="tr-TR" dirty="0"/>
              <a:t>Tamlayan Eki (-in) Eksikliği:</a:t>
            </a:r>
          </a:p>
          <a:p>
            <a:pPr lvl="1"/>
            <a:r>
              <a:rPr lang="tr-TR" dirty="0">
                <a:solidFill>
                  <a:srgbClr val="C00000"/>
                </a:solidFill>
              </a:rPr>
              <a:t>Başarılı olması için Ahmet daha planlı çalışması gerekir.</a:t>
            </a:r>
          </a:p>
          <a:p>
            <a:pPr lvl="1"/>
            <a:r>
              <a:rPr lang="tr-TR" dirty="0"/>
              <a:t>Doğrusu: </a:t>
            </a:r>
            <a:r>
              <a:rPr lang="tr-TR" dirty="0">
                <a:solidFill>
                  <a:srgbClr val="C00000"/>
                </a:solidFill>
              </a:rPr>
              <a:t>Başarılı olması için Ahmet’</a:t>
            </a:r>
            <a:r>
              <a:rPr lang="tr-TR" dirty="0">
                <a:solidFill>
                  <a:srgbClr val="7030A0"/>
                </a:solidFill>
              </a:rPr>
              <a:t>in</a:t>
            </a:r>
            <a:r>
              <a:rPr lang="tr-TR" dirty="0">
                <a:solidFill>
                  <a:srgbClr val="C00000"/>
                </a:solidFill>
              </a:rPr>
              <a:t> </a:t>
            </a:r>
            <a:r>
              <a:rPr lang="tr-TR" dirty="0">
                <a:solidFill>
                  <a:srgbClr val="7030A0"/>
                </a:solidFill>
              </a:rPr>
              <a:t>daha planlı çalışması gerekir.</a:t>
            </a:r>
          </a:p>
          <a:p>
            <a:pPr lvl="1"/>
            <a:r>
              <a:rPr lang="tr-TR" dirty="0">
                <a:solidFill>
                  <a:srgbClr val="7030A0"/>
                </a:solidFill>
              </a:rPr>
              <a:t>Kim vurduğu </a:t>
            </a:r>
            <a:r>
              <a:rPr lang="tr-TR" dirty="0">
                <a:solidFill>
                  <a:srgbClr val="C00000"/>
                </a:solidFill>
              </a:rPr>
              <a:t>belli olmadı.</a:t>
            </a:r>
          </a:p>
          <a:p>
            <a:pPr lvl="1"/>
            <a:r>
              <a:rPr lang="tr-TR" dirty="0"/>
              <a:t>Doğrusu:</a:t>
            </a:r>
          </a:p>
          <a:p>
            <a:endParaRPr lang="tr-TR" dirty="0"/>
          </a:p>
        </p:txBody>
      </p:sp>
    </p:spTree>
    <p:extLst>
      <p:ext uri="{BB962C8B-B14F-4D97-AF65-F5344CB8AC3E}">
        <p14:creationId xmlns:p14="http://schemas.microsoft.com/office/powerpoint/2010/main" val="975540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81373" y="-49030"/>
            <a:ext cx="9444975" cy="1325563"/>
          </a:xfrm>
        </p:spPr>
        <p:txBody>
          <a:bodyPr/>
          <a:lstStyle/>
          <a:p>
            <a:r>
              <a:rPr lang="tr-TR" dirty="0"/>
              <a:t>Tamlamalarla İlgili Yanlışlıklar (5) – Tamlama Eklerinin Eksikliği </a:t>
            </a:r>
            <a:r>
              <a:rPr lang="tr-TR" dirty="0" smtClean="0"/>
              <a:t>2</a:t>
            </a:r>
            <a:endParaRPr lang="tr-TR" dirty="0"/>
          </a:p>
        </p:txBody>
      </p:sp>
      <p:sp>
        <p:nvSpPr>
          <p:cNvPr id="3" name="İçerik Yer Tutucusu 2"/>
          <p:cNvSpPr>
            <a:spLocks noGrp="1"/>
          </p:cNvSpPr>
          <p:nvPr>
            <p:ph idx="1"/>
          </p:nvPr>
        </p:nvSpPr>
        <p:spPr/>
        <p:txBody>
          <a:bodyPr/>
          <a:lstStyle/>
          <a:p>
            <a:r>
              <a:rPr lang="tr-TR" dirty="0"/>
              <a:t>“-den” Ekinin Yanlış Kullanımı:</a:t>
            </a:r>
          </a:p>
          <a:p>
            <a:r>
              <a:rPr lang="tr-TR" dirty="0"/>
              <a:t>Belirtili ad tamlamalarında, </a:t>
            </a:r>
            <a:r>
              <a:rPr lang="tr-TR" dirty="0" err="1"/>
              <a:t>tamlanan</a:t>
            </a:r>
            <a:r>
              <a:rPr lang="tr-TR" dirty="0"/>
              <a:t> bir çokluk içinden ayırma bildiriyorsa, tamlayan eki (-in) yerine, -den eki de kullanılabilir: </a:t>
            </a:r>
          </a:p>
          <a:p>
            <a:pPr lvl="1"/>
            <a:r>
              <a:rPr lang="tr-TR" dirty="0" smtClean="0">
                <a:solidFill>
                  <a:srgbClr val="7030A0"/>
                </a:solidFill>
              </a:rPr>
              <a:t>Dikilen </a:t>
            </a:r>
            <a:r>
              <a:rPr lang="tr-TR" dirty="0">
                <a:solidFill>
                  <a:srgbClr val="C00000"/>
                </a:solidFill>
              </a:rPr>
              <a:t>ağaçlardan kimisi </a:t>
            </a:r>
            <a:r>
              <a:rPr lang="tr-TR" dirty="0">
                <a:solidFill>
                  <a:srgbClr val="7030A0"/>
                </a:solidFill>
              </a:rPr>
              <a:t>kurumuş. </a:t>
            </a:r>
          </a:p>
          <a:p>
            <a:r>
              <a:rPr lang="tr-TR" dirty="0"/>
              <a:t>Ancak “bir çokluk içinden ayırma” söz konusu değilken, -den ekinin tamlayan eki işleviyle kullanılması anlatımı bozar:</a:t>
            </a:r>
          </a:p>
          <a:p>
            <a:pPr lvl="1"/>
            <a:r>
              <a:rPr lang="tr-TR" dirty="0">
                <a:solidFill>
                  <a:srgbClr val="7030A0"/>
                </a:solidFill>
              </a:rPr>
              <a:t>Dikilen</a:t>
            </a:r>
            <a:r>
              <a:rPr lang="tr-TR" dirty="0"/>
              <a:t> </a:t>
            </a:r>
            <a:r>
              <a:rPr lang="tr-TR" dirty="0">
                <a:solidFill>
                  <a:srgbClr val="C00000"/>
                </a:solidFill>
              </a:rPr>
              <a:t>ağaçlardan tümü </a:t>
            </a:r>
            <a:r>
              <a:rPr lang="tr-TR" dirty="0">
                <a:solidFill>
                  <a:srgbClr val="7030A0"/>
                </a:solidFill>
              </a:rPr>
              <a:t>kurumuş.</a:t>
            </a:r>
          </a:p>
          <a:p>
            <a:pPr lvl="1"/>
            <a:r>
              <a:rPr lang="tr-TR" dirty="0"/>
              <a:t>Doğrusu</a:t>
            </a:r>
            <a:r>
              <a:rPr lang="tr-TR" dirty="0" smtClean="0"/>
              <a:t>: </a:t>
            </a:r>
            <a:r>
              <a:rPr lang="tr-TR" dirty="0" smtClean="0">
                <a:solidFill>
                  <a:srgbClr val="7030A0"/>
                </a:solidFill>
              </a:rPr>
              <a:t>ağaçların </a:t>
            </a:r>
            <a:r>
              <a:rPr lang="tr-TR" dirty="0">
                <a:solidFill>
                  <a:srgbClr val="7030A0"/>
                </a:solidFill>
              </a:rPr>
              <a:t>tümü</a:t>
            </a:r>
          </a:p>
          <a:p>
            <a:pPr lvl="1"/>
            <a:endParaRPr lang="tr-TR" dirty="0"/>
          </a:p>
        </p:txBody>
      </p:sp>
    </p:spTree>
    <p:extLst>
      <p:ext uri="{BB962C8B-B14F-4D97-AF65-F5344CB8AC3E}">
        <p14:creationId xmlns:p14="http://schemas.microsoft.com/office/powerpoint/2010/main" val="4171371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81373" y="-49030"/>
            <a:ext cx="9305827" cy="1325563"/>
          </a:xfrm>
        </p:spPr>
        <p:txBody>
          <a:bodyPr/>
          <a:lstStyle/>
          <a:p>
            <a:r>
              <a:rPr lang="tr-TR" dirty="0"/>
              <a:t>Tamlamalarla İlgili Yanlışlıklar (5) – Tamlama Eklerinin Eksikliği </a:t>
            </a:r>
            <a:r>
              <a:rPr lang="tr-TR" dirty="0" smtClean="0"/>
              <a:t>3</a:t>
            </a:r>
            <a:endParaRPr lang="tr-TR" dirty="0"/>
          </a:p>
        </p:txBody>
      </p:sp>
      <p:sp>
        <p:nvSpPr>
          <p:cNvPr id="3" name="İçerik Yer Tutucusu 2"/>
          <p:cNvSpPr>
            <a:spLocks noGrp="1"/>
          </p:cNvSpPr>
          <p:nvPr>
            <p:ph idx="1"/>
          </p:nvPr>
        </p:nvSpPr>
        <p:spPr/>
        <p:txBody>
          <a:bodyPr/>
          <a:lstStyle/>
          <a:p>
            <a:r>
              <a:rPr lang="tr-TR" dirty="0" err="1"/>
              <a:t>Tamlanan</a:t>
            </a:r>
            <a:r>
              <a:rPr lang="tr-TR" dirty="0"/>
              <a:t> Eki (-i) Eksikliği:</a:t>
            </a:r>
          </a:p>
          <a:p>
            <a:r>
              <a:rPr lang="tr-TR" dirty="0">
                <a:solidFill>
                  <a:srgbClr val="C00000"/>
                </a:solidFill>
              </a:rPr>
              <a:t>Fotoğraf kulübesinin ayna</a:t>
            </a:r>
            <a:r>
              <a:rPr lang="tr-TR" dirty="0">
                <a:solidFill>
                  <a:srgbClr val="7030A0"/>
                </a:solidFill>
              </a:rPr>
              <a:t>da görüyor kendini.</a:t>
            </a:r>
          </a:p>
          <a:p>
            <a:r>
              <a:rPr lang="tr-TR" dirty="0"/>
              <a:t>Doğrusu:</a:t>
            </a:r>
          </a:p>
          <a:p>
            <a:endParaRPr lang="tr-TR" dirty="0"/>
          </a:p>
        </p:txBody>
      </p:sp>
    </p:spTree>
    <p:extLst>
      <p:ext uri="{BB962C8B-B14F-4D97-AF65-F5344CB8AC3E}">
        <p14:creationId xmlns:p14="http://schemas.microsoft.com/office/powerpoint/2010/main" val="2248243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Ek Yanlışları (1)</a:t>
            </a:r>
            <a:endParaRPr lang="tr-TR" dirty="0"/>
          </a:p>
        </p:txBody>
      </p:sp>
      <p:sp>
        <p:nvSpPr>
          <p:cNvPr id="3" name="İçerik Yer Tutucusu 2"/>
          <p:cNvSpPr>
            <a:spLocks noGrp="1"/>
          </p:cNvSpPr>
          <p:nvPr>
            <p:ph idx="1"/>
          </p:nvPr>
        </p:nvSpPr>
        <p:spPr/>
        <p:txBody>
          <a:bodyPr/>
          <a:lstStyle/>
          <a:p>
            <a:r>
              <a:rPr lang="tr-TR" dirty="0"/>
              <a:t>Eş görevli eklerin yinelenmesi anlatım bozukluğuna neden olur:</a:t>
            </a:r>
          </a:p>
          <a:p>
            <a:pPr lvl="1"/>
            <a:r>
              <a:rPr lang="tr-TR" dirty="0" smtClean="0">
                <a:solidFill>
                  <a:srgbClr val="7030A0"/>
                </a:solidFill>
              </a:rPr>
              <a:t>Öğretmenin </a:t>
            </a:r>
            <a:r>
              <a:rPr lang="tr-TR" dirty="0">
                <a:solidFill>
                  <a:srgbClr val="7030A0"/>
                </a:solidFill>
              </a:rPr>
              <a:t>her dediğini dikkatle dinliyor</a:t>
            </a:r>
            <a:r>
              <a:rPr lang="tr-TR" dirty="0">
                <a:solidFill>
                  <a:srgbClr val="C00000"/>
                </a:solidFill>
              </a:rPr>
              <a:t>sun</a:t>
            </a:r>
            <a:r>
              <a:rPr lang="tr-TR" dirty="0"/>
              <a:t> </a:t>
            </a:r>
            <a:r>
              <a:rPr lang="tr-TR" dirty="0">
                <a:solidFill>
                  <a:srgbClr val="7030A0"/>
                </a:solidFill>
              </a:rPr>
              <a:t>ve ağzından çıkan hiçbir sözcüğü kaçırmadan not almaya çalışıyorsun. </a:t>
            </a:r>
          </a:p>
          <a:p>
            <a:r>
              <a:rPr lang="tr-TR" dirty="0"/>
              <a:t>Bu örnekte, ikinci cümlenin yükleminde kullanılan kişi ve zaman eklerinin ilk cümlede de kullanılması doğru değildir. Öznesi aynı olan sıralı cümlelerde, kişi ve zaman eklerinin kullanımı ortaktır. </a:t>
            </a:r>
          </a:p>
          <a:p>
            <a:pPr lvl="1"/>
            <a:r>
              <a:rPr lang="tr-TR" dirty="0"/>
              <a:t>Doğrusu: </a:t>
            </a:r>
            <a:r>
              <a:rPr lang="tr-TR" dirty="0">
                <a:solidFill>
                  <a:srgbClr val="7030A0"/>
                </a:solidFill>
              </a:rPr>
              <a:t>Öğretmenin her dediğini dikkatle dinliyor, ağzından çıkan hiçbir sözcüğü kaçırmadan not almaya çalışıyorsun. </a:t>
            </a:r>
          </a:p>
          <a:p>
            <a:endParaRPr lang="tr-TR" dirty="0"/>
          </a:p>
        </p:txBody>
      </p:sp>
    </p:spTree>
    <p:extLst>
      <p:ext uri="{BB962C8B-B14F-4D97-AF65-F5344CB8AC3E}">
        <p14:creationId xmlns:p14="http://schemas.microsoft.com/office/powerpoint/2010/main" val="3031311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Ek Yanlışları (2) - İyelik Ekinin Gereksiz Kullanımı (</a:t>
            </a:r>
            <a:r>
              <a:rPr lang="tr-TR" dirty="0" err="1"/>
              <a:t>Tamlanan</a:t>
            </a:r>
            <a:r>
              <a:rPr lang="tr-TR" dirty="0"/>
              <a:t> Eki </a:t>
            </a:r>
            <a:r>
              <a:rPr lang="tr-TR" dirty="0" err="1"/>
              <a:t>Artıklığı</a:t>
            </a:r>
            <a:r>
              <a:rPr lang="tr-TR" dirty="0"/>
              <a:t>) </a:t>
            </a:r>
          </a:p>
        </p:txBody>
      </p:sp>
      <p:sp>
        <p:nvSpPr>
          <p:cNvPr id="3" name="İçerik Yer Tutucusu 2"/>
          <p:cNvSpPr>
            <a:spLocks noGrp="1"/>
          </p:cNvSpPr>
          <p:nvPr>
            <p:ph idx="1"/>
          </p:nvPr>
        </p:nvSpPr>
        <p:spPr/>
        <p:txBody>
          <a:bodyPr>
            <a:normAutofit lnSpcReduction="10000"/>
          </a:bodyPr>
          <a:lstStyle/>
          <a:p>
            <a:r>
              <a:rPr lang="tr-TR" dirty="0">
                <a:solidFill>
                  <a:srgbClr val="C00000"/>
                </a:solidFill>
              </a:rPr>
              <a:t>Ağzını açıp bir doğru gülme</a:t>
            </a:r>
            <a:r>
              <a:rPr lang="tr-TR" dirty="0">
                <a:solidFill>
                  <a:srgbClr val="7030A0"/>
                </a:solidFill>
              </a:rPr>
              <a:t>si</a:t>
            </a:r>
            <a:r>
              <a:rPr lang="tr-TR" dirty="0">
                <a:solidFill>
                  <a:srgbClr val="C00000"/>
                </a:solidFill>
              </a:rPr>
              <a:t>ni bilmezsin sen de be!</a:t>
            </a:r>
          </a:p>
          <a:p>
            <a:r>
              <a:rPr lang="tr-TR" dirty="0"/>
              <a:t>Belirtili nesne görevindeki </a:t>
            </a:r>
            <a:r>
              <a:rPr lang="tr-TR" dirty="0" err="1"/>
              <a:t>adeyleme</a:t>
            </a:r>
            <a:r>
              <a:rPr lang="tr-TR" dirty="0"/>
              <a:t>, tamlama kurmadığı halde, belirtme ekinden önce, </a:t>
            </a:r>
            <a:r>
              <a:rPr lang="tr-TR" dirty="0" err="1"/>
              <a:t>tamlanan</a:t>
            </a:r>
            <a:r>
              <a:rPr lang="tr-TR" dirty="0"/>
              <a:t> eki (3. tekil kişi iyelik eki) getirilmesi anlatımı bozar. 3. tekil kişi iyelik eki (-i)’</a:t>
            </a:r>
            <a:r>
              <a:rPr lang="tr-TR" dirty="0" err="1"/>
              <a:t>nin</a:t>
            </a:r>
            <a:r>
              <a:rPr lang="tr-TR" dirty="0"/>
              <a:t> içeriğinde, bağlama göre, “kendi” ya da “onun” anlamı vardır. Buna göre, örnek tümcemizin açılımı, ya “Ağzını açıp… (‘kendi’) gülmesini…” ya da “Ağzını açıp… (‘onun’) gülmesini…” biçiminde olacaktır. Anlaşılacağı gibi, örneğimizde </a:t>
            </a:r>
            <a:r>
              <a:rPr lang="tr-TR" dirty="0" err="1"/>
              <a:t>tamlanan</a:t>
            </a:r>
            <a:r>
              <a:rPr lang="tr-TR" dirty="0"/>
              <a:t> eki </a:t>
            </a:r>
            <a:r>
              <a:rPr lang="tr-TR" dirty="0" err="1"/>
              <a:t>artıklığından</a:t>
            </a:r>
            <a:r>
              <a:rPr lang="tr-TR" dirty="0"/>
              <a:t> kaynaklanan bir anlatım bozukluğu vardır. Bu bozukluk, söz konusu </a:t>
            </a:r>
            <a:r>
              <a:rPr lang="tr-TR" dirty="0" err="1"/>
              <a:t>artıklığın</a:t>
            </a:r>
            <a:r>
              <a:rPr lang="tr-TR" dirty="0"/>
              <a:t> giderilmesiyle düzeltilebilir:</a:t>
            </a:r>
          </a:p>
          <a:p>
            <a:pPr lvl="1"/>
            <a:r>
              <a:rPr lang="tr-TR" dirty="0">
                <a:solidFill>
                  <a:srgbClr val="C00000"/>
                </a:solidFill>
              </a:rPr>
              <a:t>Ağzını açıp bir doğru </a:t>
            </a:r>
            <a:r>
              <a:rPr lang="tr-TR" dirty="0">
                <a:solidFill>
                  <a:srgbClr val="7030A0"/>
                </a:solidFill>
              </a:rPr>
              <a:t>gülmeyi</a:t>
            </a:r>
            <a:r>
              <a:rPr lang="tr-TR" dirty="0"/>
              <a:t> </a:t>
            </a:r>
            <a:r>
              <a:rPr lang="tr-TR" dirty="0">
                <a:solidFill>
                  <a:srgbClr val="C00000"/>
                </a:solidFill>
              </a:rPr>
              <a:t>bilmezsin sen de be</a:t>
            </a:r>
            <a:r>
              <a:rPr lang="tr-TR" dirty="0" smtClean="0">
                <a:solidFill>
                  <a:srgbClr val="C00000"/>
                </a:solidFill>
              </a:rPr>
              <a:t>!</a:t>
            </a:r>
            <a:endParaRPr lang="tr-TR" dirty="0">
              <a:solidFill>
                <a:srgbClr val="C00000"/>
              </a:solidFill>
            </a:endParaRPr>
          </a:p>
        </p:txBody>
      </p:sp>
    </p:spTree>
    <p:extLst>
      <p:ext uri="{BB962C8B-B14F-4D97-AF65-F5344CB8AC3E}">
        <p14:creationId xmlns:p14="http://schemas.microsoft.com/office/powerpoint/2010/main" val="1528437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Ek Yanlışları </a:t>
            </a:r>
            <a:r>
              <a:rPr lang="tr-TR" dirty="0" smtClean="0"/>
              <a:t>(3) </a:t>
            </a:r>
            <a:r>
              <a:rPr lang="tr-TR" dirty="0"/>
              <a:t>- İyelik Ekinin Gereksiz Kullanımı (</a:t>
            </a:r>
            <a:r>
              <a:rPr lang="tr-TR" dirty="0" err="1"/>
              <a:t>Tamlanan</a:t>
            </a:r>
            <a:r>
              <a:rPr lang="tr-TR" dirty="0"/>
              <a:t> Eki </a:t>
            </a:r>
            <a:r>
              <a:rPr lang="tr-TR" dirty="0" err="1"/>
              <a:t>Artıklığı</a:t>
            </a:r>
            <a:r>
              <a:rPr lang="tr-TR" dirty="0"/>
              <a:t>) </a:t>
            </a:r>
          </a:p>
        </p:txBody>
      </p:sp>
      <p:sp>
        <p:nvSpPr>
          <p:cNvPr id="3" name="İçerik Yer Tutucusu 2"/>
          <p:cNvSpPr>
            <a:spLocks noGrp="1"/>
          </p:cNvSpPr>
          <p:nvPr>
            <p:ph idx="1"/>
          </p:nvPr>
        </p:nvSpPr>
        <p:spPr/>
        <p:txBody>
          <a:bodyPr>
            <a:normAutofit lnSpcReduction="10000"/>
          </a:bodyPr>
          <a:lstStyle/>
          <a:p>
            <a:r>
              <a:rPr lang="tr-TR" dirty="0">
                <a:solidFill>
                  <a:srgbClr val="7030A0"/>
                </a:solidFill>
              </a:rPr>
              <a:t>Koskoca adam </a:t>
            </a:r>
            <a:r>
              <a:rPr lang="tr-TR" dirty="0">
                <a:solidFill>
                  <a:srgbClr val="C00000"/>
                </a:solidFill>
              </a:rPr>
              <a:t>konuşmasını, çalışmasını, dinlemesini</a:t>
            </a:r>
            <a:r>
              <a:rPr lang="tr-TR" dirty="0"/>
              <a:t>, </a:t>
            </a:r>
            <a:r>
              <a:rPr lang="tr-TR" dirty="0">
                <a:solidFill>
                  <a:srgbClr val="7030A0"/>
                </a:solidFill>
              </a:rPr>
              <a:t>yani</a:t>
            </a:r>
            <a:r>
              <a:rPr lang="tr-TR" dirty="0"/>
              <a:t> </a:t>
            </a:r>
            <a:r>
              <a:rPr lang="tr-TR" dirty="0">
                <a:solidFill>
                  <a:srgbClr val="C00000"/>
                </a:solidFill>
              </a:rPr>
              <a:t>yaşamasını </a:t>
            </a:r>
            <a:r>
              <a:rPr lang="tr-TR" dirty="0">
                <a:solidFill>
                  <a:srgbClr val="7030A0"/>
                </a:solidFill>
              </a:rPr>
              <a:t>bilmiyor</a:t>
            </a:r>
            <a:r>
              <a:rPr lang="tr-TR" dirty="0"/>
              <a:t>. </a:t>
            </a:r>
          </a:p>
          <a:p>
            <a:r>
              <a:rPr lang="tr-TR" dirty="0"/>
              <a:t>Burada iyelik eklerinin gereksiz kullanıldığını görüyoruz. </a:t>
            </a:r>
          </a:p>
          <a:p>
            <a:r>
              <a:rPr lang="tr-TR" dirty="0"/>
              <a:t>… yaşama(s)ı(n)ı … Kimin, neyin yaşamasını?</a:t>
            </a:r>
          </a:p>
          <a:p>
            <a:r>
              <a:rPr lang="tr-TR" dirty="0"/>
              <a:t>Bir sözcükte iyelik ekiyle durum ekinin üst üste kullanılması «ad tamlaması» kurulduğunda gereklidir. Bu cümlede iyelik eki gereksiz kullanılmıştır. </a:t>
            </a:r>
          </a:p>
          <a:p>
            <a:pPr lvl="1"/>
            <a:r>
              <a:rPr lang="tr-TR" dirty="0"/>
              <a:t>Doğrusu: Koskoca adam konuşmayı, çalışmayı, dinlemeyi, yani yaşamayı bilmiyor.</a:t>
            </a:r>
          </a:p>
          <a:p>
            <a:r>
              <a:rPr lang="tr-TR" dirty="0">
                <a:solidFill>
                  <a:srgbClr val="7030A0"/>
                </a:solidFill>
              </a:rPr>
              <a:t>Biz</a:t>
            </a:r>
            <a:r>
              <a:rPr lang="tr-TR" dirty="0"/>
              <a:t> okumasını </a:t>
            </a:r>
            <a:r>
              <a:rPr lang="tr-TR" dirty="0">
                <a:solidFill>
                  <a:srgbClr val="7030A0"/>
                </a:solidFill>
              </a:rPr>
              <a:t>bilmeyen bir toplumun bireyleriyiz</a:t>
            </a:r>
            <a:r>
              <a:rPr lang="tr-TR" dirty="0"/>
              <a:t>.</a:t>
            </a:r>
          </a:p>
          <a:p>
            <a:pPr lvl="1"/>
            <a:r>
              <a:rPr lang="tr-TR" dirty="0"/>
              <a:t>Doğrusu: </a:t>
            </a:r>
          </a:p>
          <a:p>
            <a:endParaRPr lang="tr-TR" dirty="0"/>
          </a:p>
        </p:txBody>
      </p:sp>
    </p:spTree>
    <p:extLst>
      <p:ext uri="{BB962C8B-B14F-4D97-AF65-F5344CB8AC3E}">
        <p14:creationId xmlns:p14="http://schemas.microsoft.com/office/powerpoint/2010/main" val="3679428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Ek Yanlışları </a:t>
            </a:r>
            <a:r>
              <a:rPr lang="tr-TR" dirty="0" smtClean="0"/>
              <a:t>(4) </a:t>
            </a:r>
            <a:r>
              <a:rPr lang="tr-TR" dirty="0"/>
              <a:t>- İyelik Ekinin Gereksiz Kullanımı (</a:t>
            </a:r>
            <a:r>
              <a:rPr lang="tr-TR" dirty="0" err="1"/>
              <a:t>Tamlanan</a:t>
            </a:r>
            <a:r>
              <a:rPr lang="tr-TR" dirty="0"/>
              <a:t> Eki </a:t>
            </a:r>
            <a:r>
              <a:rPr lang="tr-TR" dirty="0" err="1"/>
              <a:t>Artıklığı</a:t>
            </a:r>
            <a:r>
              <a:rPr lang="tr-TR" dirty="0"/>
              <a:t>) </a:t>
            </a:r>
          </a:p>
        </p:txBody>
      </p:sp>
      <p:sp>
        <p:nvSpPr>
          <p:cNvPr id="3" name="İçerik Yer Tutucusu 2"/>
          <p:cNvSpPr>
            <a:spLocks noGrp="1"/>
          </p:cNvSpPr>
          <p:nvPr>
            <p:ph idx="1"/>
          </p:nvPr>
        </p:nvSpPr>
        <p:spPr/>
        <p:txBody>
          <a:bodyPr>
            <a:normAutofit fontScale="92500" lnSpcReduction="10000"/>
          </a:bodyPr>
          <a:lstStyle/>
          <a:p>
            <a:r>
              <a:rPr lang="tr-TR" dirty="0"/>
              <a:t>UYARI: Mastar eki -</a:t>
            </a:r>
            <a:r>
              <a:rPr lang="tr-TR" dirty="0" err="1"/>
              <a:t>ma</a:t>
            </a:r>
            <a:r>
              <a:rPr lang="tr-TR" dirty="0"/>
              <a:t>/-me’nin iyelik eki almış hali -</a:t>
            </a:r>
            <a:r>
              <a:rPr lang="tr-TR" dirty="0" err="1"/>
              <a:t>ması</a:t>
            </a:r>
            <a:r>
              <a:rPr lang="tr-TR" dirty="0"/>
              <a:t>/-</a:t>
            </a:r>
            <a:r>
              <a:rPr lang="tr-TR" dirty="0" err="1"/>
              <a:t>mesi</a:t>
            </a:r>
            <a:r>
              <a:rPr lang="tr-TR" dirty="0"/>
              <a:t> bazen </a:t>
            </a:r>
            <a:r>
              <a:rPr lang="tr-TR" dirty="0" err="1"/>
              <a:t>deyimleşerek</a:t>
            </a:r>
            <a:r>
              <a:rPr lang="tr-TR" dirty="0"/>
              <a:t> kalıplaşır.</a:t>
            </a:r>
          </a:p>
          <a:p>
            <a:r>
              <a:rPr lang="tr-TR" dirty="0"/>
              <a:t>Bu durumda anlatım bozukluğu olarak kabul edilmemesi gerekir:</a:t>
            </a:r>
          </a:p>
          <a:p>
            <a:pPr lvl="1"/>
            <a:r>
              <a:rPr lang="tr-TR" dirty="0"/>
              <a:t> </a:t>
            </a:r>
            <a:r>
              <a:rPr lang="tr-TR" dirty="0" smtClean="0"/>
              <a:t>“</a:t>
            </a:r>
            <a:r>
              <a:rPr lang="tr-TR" dirty="0">
                <a:solidFill>
                  <a:srgbClr val="C00000"/>
                </a:solidFill>
              </a:rPr>
              <a:t>Bekçi</a:t>
            </a:r>
            <a:r>
              <a:rPr lang="tr-TR" dirty="0"/>
              <a:t>, </a:t>
            </a:r>
            <a:r>
              <a:rPr lang="tr-TR" dirty="0">
                <a:solidFill>
                  <a:srgbClr val="7030A0"/>
                </a:solidFill>
              </a:rPr>
              <a:t>oturmasını kalkmasını bilme</a:t>
            </a:r>
            <a:r>
              <a:rPr lang="tr-TR" dirty="0">
                <a:solidFill>
                  <a:srgbClr val="C00000"/>
                </a:solidFill>
              </a:rPr>
              <a:t>yen biri olduğundan mahallede çok da sevilmezdi.”</a:t>
            </a:r>
          </a:p>
          <a:p>
            <a:r>
              <a:rPr lang="tr-TR" dirty="0"/>
              <a:t>Cümledeki “oturmasını” ve “kalkmasını” kelimelerindeki iyelik ekinin gereksiz kullanıldığı söylenemez. Çünkü bu kelimeler “oturmasını kalkmasını bilmek” şeklinde kalıplaşmış bir deyimdir.</a:t>
            </a:r>
          </a:p>
          <a:p>
            <a:pPr lvl="1"/>
            <a:r>
              <a:rPr lang="tr-TR" dirty="0"/>
              <a:t>“</a:t>
            </a:r>
            <a:r>
              <a:rPr lang="tr-TR" dirty="0">
                <a:solidFill>
                  <a:srgbClr val="C00000"/>
                </a:solidFill>
              </a:rPr>
              <a:t>Biz bu </a:t>
            </a:r>
            <a:r>
              <a:rPr lang="tr-TR" dirty="0">
                <a:solidFill>
                  <a:srgbClr val="7030A0"/>
                </a:solidFill>
              </a:rPr>
              <a:t>oyunu bozmasını </a:t>
            </a:r>
            <a:r>
              <a:rPr lang="tr-TR" dirty="0">
                <a:solidFill>
                  <a:srgbClr val="C00000"/>
                </a:solidFill>
              </a:rPr>
              <a:t>da</a:t>
            </a:r>
            <a:r>
              <a:rPr lang="tr-TR" dirty="0"/>
              <a:t> </a:t>
            </a:r>
            <a:r>
              <a:rPr lang="tr-TR" dirty="0">
                <a:solidFill>
                  <a:srgbClr val="7030A0"/>
                </a:solidFill>
              </a:rPr>
              <a:t>bil</a:t>
            </a:r>
            <a:r>
              <a:rPr lang="tr-TR" dirty="0">
                <a:solidFill>
                  <a:srgbClr val="C00000"/>
                </a:solidFill>
              </a:rPr>
              <a:t>iriz</a:t>
            </a:r>
            <a:r>
              <a:rPr lang="tr-TR" dirty="0"/>
              <a:t>!” </a:t>
            </a:r>
          </a:p>
          <a:p>
            <a:r>
              <a:rPr lang="tr-TR" dirty="0"/>
              <a:t>Örnekteki kullanım da “oyunu bozmasını bilmek” şeklinde kalıplaşmış olduğundan anlatım bozukluğu olarak adlandırılmamalıdır. </a:t>
            </a:r>
          </a:p>
          <a:p>
            <a:endParaRPr lang="tr-TR" dirty="0"/>
          </a:p>
        </p:txBody>
      </p:sp>
    </p:spTree>
    <p:extLst>
      <p:ext uri="{BB962C8B-B14F-4D97-AF65-F5344CB8AC3E}">
        <p14:creationId xmlns:p14="http://schemas.microsoft.com/office/powerpoint/2010/main" val="1032623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Sözcüğü Yanlış Yapıda Kullanma (1)</a:t>
            </a:r>
            <a:endParaRPr lang="tr-TR" dirty="0"/>
          </a:p>
        </p:txBody>
      </p:sp>
      <p:sp>
        <p:nvSpPr>
          <p:cNvPr id="3" name="İçerik Yer Tutucusu 2"/>
          <p:cNvSpPr>
            <a:spLocks noGrp="1"/>
          </p:cNvSpPr>
          <p:nvPr>
            <p:ph idx="1"/>
          </p:nvPr>
        </p:nvSpPr>
        <p:spPr/>
        <p:txBody>
          <a:bodyPr/>
          <a:lstStyle/>
          <a:p>
            <a:r>
              <a:rPr lang="tr-TR" dirty="0"/>
              <a:t>Sözcükleri </a:t>
            </a:r>
            <a:r>
              <a:rPr lang="tr-TR" dirty="0">
                <a:solidFill>
                  <a:srgbClr val="C00000"/>
                </a:solidFill>
              </a:rPr>
              <a:t>kendi yapılarının dışında, uygun olmayan eklerle </a:t>
            </a:r>
            <a:r>
              <a:rPr lang="tr-TR" dirty="0"/>
              <a:t>ya da </a:t>
            </a:r>
            <a:r>
              <a:rPr lang="tr-TR" dirty="0">
                <a:solidFill>
                  <a:srgbClr val="C00000"/>
                </a:solidFill>
              </a:rPr>
              <a:t>yanlış söylenişlerini yazıya yansıtarak kullanmak </a:t>
            </a:r>
            <a:r>
              <a:rPr lang="tr-TR" dirty="0"/>
              <a:t>da anlatım bozukluklarına yol açar:</a:t>
            </a:r>
          </a:p>
          <a:p>
            <a:r>
              <a:rPr lang="tr-TR" dirty="0" err="1">
                <a:solidFill>
                  <a:srgbClr val="7030A0"/>
                </a:solidFill>
              </a:rPr>
              <a:t>Kardeşim</a:t>
            </a:r>
            <a:r>
              <a:rPr lang="tr-TR" dirty="0" err="1">
                <a:solidFill>
                  <a:srgbClr val="C00000"/>
                </a:solidFill>
              </a:rPr>
              <a:t>len</a:t>
            </a:r>
            <a:r>
              <a:rPr lang="tr-TR" dirty="0"/>
              <a:t> </a:t>
            </a:r>
            <a:r>
              <a:rPr lang="tr-TR" dirty="0">
                <a:solidFill>
                  <a:srgbClr val="7030A0"/>
                </a:solidFill>
              </a:rPr>
              <a:t>ben uzun zamandır seni görmek istiyorduk.</a:t>
            </a:r>
          </a:p>
          <a:p>
            <a:r>
              <a:rPr lang="tr-TR" dirty="0"/>
              <a:t>Bu cümlede «ile» bağlacının yapısı bozulmuş. </a:t>
            </a:r>
          </a:p>
          <a:p>
            <a:pPr lvl="1"/>
            <a:r>
              <a:rPr lang="tr-TR" dirty="0"/>
              <a:t>Doğrusu: </a:t>
            </a:r>
            <a:r>
              <a:rPr lang="tr-TR" dirty="0">
                <a:solidFill>
                  <a:srgbClr val="7030A0"/>
                </a:solidFill>
              </a:rPr>
              <a:t>Kardeşimle ben uzun zamandır seni görmek istiyorduk.</a:t>
            </a:r>
          </a:p>
          <a:p>
            <a:endParaRPr lang="tr-TR" dirty="0"/>
          </a:p>
        </p:txBody>
      </p:sp>
    </p:spTree>
    <p:extLst>
      <p:ext uri="{BB962C8B-B14F-4D97-AF65-F5344CB8AC3E}">
        <p14:creationId xmlns:p14="http://schemas.microsoft.com/office/powerpoint/2010/main" val="3807742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Sözcüğü Yanlış Yapıda Kullanma </a:t>
            </a:r>
            <a:r>
              <a:rPr lang="tr-TR" dirty="0" smtClean="0"/>
              <a:t>(2)</a:t>
            </a:r>
            <a:endParaRPr lang="tr-TR" dirty="0"/>
          </a:p>
        </p:txBody>
      </p:sp>
      <p:sp>
        <p:nvSpPr>
          <p:cNvPr id="3" name="İçerik Yer Tutucusu 2"/>
          <p:cNvSpPr>
            <a:spLocks noGrp="1"/>
          </p:cNvSpPr>
          <p:nvPr>
            <p:ph idx="1"/>
          </p:nvPr>
        </p:nvSpPr>
        <p:spPr/>
        <p:txBody>
          <a:bodyPr/>
          <a:lstStyle/>
          <a:p>
            <a:r>
              <a:rPr lang="tr-TR" dirty="0"/>
              <a:t>Cumhurbaşkanımız okulumuza teşrif ettiler. </a:t>
            </a:r>
          </a:p>
          <a:p>
            <a:pPr lvl="1"/>
            <a:r>
              <a:rPr lang="tr-TR" dirty="0">
                <a:solidFill>
                  <a:srgbClr val="7030A0"/>
                </a:solidFill>
              </a:rPr>
              <a:t>(Teşrif etmek: şereflendirmek, onurlandırmak)</a:t>
            </a:r>
          </a:p>
          <a:p>
            <a:pPr lvl="1"/>
            <a:r>
              <a:rPr lang="tr-TR" dirty="0"/>
              <a:t>Doğrusu: </a:t>
            </a:r>
          </a:p>
          <a:p>
            <a:endParaRPr lang="tr-TR" dirty="0"/>
          </a:p>
          <a:p>
            <a:r>
              <a:rPr lang="tr-TR" dirty="0"/>
              <a:t>Sergide tanıtılan antika eşyalar, geçmişte insanların inançlarını ve beğenilerini yansıtıyor.</a:t>
            </a:r>
          </a:p>
          <a:p>
            <a:pPr lvl="1"/>
            <a:r>
              <a:rPr lang="tr-TR" dirty="0"/>
              <a:t>Doğrusu: </a:t>
            </a:r>
          </a:p>
          <a:p>
            <a:endParaRPr lang="tr-TR" dirty="0">
              <a:solidFill>
                <a:srgbClr val="7030A0"/>
              </a:solidFill>
            </a:endParaRPr>
          </a:p>
        </p:txBody>
      </p:sp>
    </p:spTree>
    <p:extLst>
      <p:ext uri="{BB962C8B-B14F-4D97-AF65-F5344CB8AC3E}">
        <p14:creationId xmlns:p14="http://schemas.microsoft.com/office/powerpoint/2010/main" val="2238794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81373" y="-49030"/>
            <a:ext cx="9266070" cy="1325563"/>
          </a:xfrm>
        </p:spPr>
        <p:txBody>
          <a:bodyPr/>
          <a:lstStyle/>
          <a:p>
            <a:r>
              <a:rPr lang="tr-TR" dirty="0" smtClean="0"/>
              <a:t>Noktalama Yanlışlarından Kaynaklanan Anlatım Bozuklukları (1)</a:t>
            </a:r>
            <a:endParaRPr lang="tr-TR" dirty="0"/>
          </a:p>
        </p:txBody>
      </p:sp>
      <p:sp>
        <p:nvSpPr>
          <p:cNvPr id="3" name="İçerik Yer Tutucusu 2"/>
          <p:cNvSpPr>
            <a:spLocks noGrp="1"/>
          </p:cNvSpPr>
          <p:nvPr>
            <p:ph idx="1"/>
          </p:nvPr>
        </p:nvSpPr>
        <p:spPr/>
        <p:txBody>
          <a:bodyPr/>
          <a:lstStyle/>
          <a:p>
            <a:r>
              <a:rPr lang="tr-TR" dirty="0"/>
              <a:t>Noktalama işaretlerinin gerektiği yerde kullanılmaması ya da gereksiz yere noktalama işaretinin kullanılması anlatım bozukluğuna yol açar. </a:t>
            </a:r>
          </a:p>
          <a:p>
            <a:r>
              <a:rPr lang="tr-TR" dirty="0" smtClean="0"/>
              <a:t>Noktalama </a:t>
            </a:r>
            <a:r>
              <a:rPr lang="tr-TR" dirty="0"/>
              <a:t>yanlışlarının büyük kısmı virgülle ilgilidir.</a:t>
            </a:r>
          </a:p>
          <a:p>
            <a:r>
              <a:rPr lang="tr-TR" dirty="0" smtClean="0"/>
              <a:t>«Seyyah </a:t>
            </a:r>
            <a:r>
              <a:rPr lang="tr-TR" dirty="0"/>
              <a:t>kadının evine vardığında, bir de bakmış ki dış kapı ardına kadar onun için açık bırakılmış.» (E. Şafak, Mahrem, s. 159)</a:t>
            </a:r>
          </a:p>
          <a:p>
            <a:pPr lvl="1"/>
            <a:r>
              <a:rPr lang="tr-TR" dirty="0">
                <a:solidFill>
                  <a:srgbClr val="C00000"/>
                </a:solidFill>
              </a:rPr>
              <a:t>«O, seyyah kadının evine vardığında» mı, yoksa «Seyyah, kadının evine vardığında» mı belli değil.</a:t>
            </a:r>
          </a:p>
          <a:p>
            <a:endParaRPr lang="tr-TR" dirty="0"/>
          </a:p>
        </p:txBody>
      </p:sp>
    </p:spTree>
    <p:extLst>
      <p:ext uri="{BB962C8B-B14F-4D97-AF65-F5344CB8AC3E}">
        <p14:creationId xmlns:p14="http://schemas.microsoft.com/office/powerpoint/2010/main" val="3845026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81373" y="-49030"/>
            <a:ext cx="9365462" cy="1325563"/>
          </a:xfrm>
        </p:spPr>
        <p:txBody>
          <a:bodyPr/>
          <a:lstStyle/>
          <a:p>
            <a:r>
              <a:rPr lang="tr-TR" dirty="0"/>
              <a:t>Noktalama Yanlışlarından Kaynaklanan Anlatım Bozuklukları </a:t>
            </a:r>
            <a:r>
              <a:rPr lang="tr-TR" dirty="0" smtClean="0"/>
              <a:t>(2)</a:t>
            </a:r>
            <a:endParaRPr lang="tr-TR" dirty="0"/>
          </a:p>
        </p:txBody>
      </p:sp>
      <p:sp>
        <p:nvSpPr>
          <p:cNvPr id="3" name="İçerik Yer Tutucusu 2"/>
          <p:cNvSpPr>
            <a:spLocks noGrp="1"/>
          </p:cNvSpPr>
          <p:nvPr>
            <p:ph idx="1"/>
          </p:nvPr>
        </p:nvSpPr>
        <p:spPr/>
        <p:txBody>
          <a:bodyPr>
            <a:normAutofit fontScale="85000" lnSpcReduction="20000"/>
          </a:bodyPr>
          <a:lstStyle/>
          <a:p>
            <a:r>
              <a:rPr lang="tr-TR" dirty="0"/>
              <a:t>İhtiyar adama bir şey söyledi.</a:t>
            </a:r>
          </a:p>
          <a:p>
            <a:r>
              <a:rPr lang="tr-TR" dirty="0"/>
              <a:t>Bu cümlede özne, «ihtiyar» mı, «o» mu? Özne «</a:t>
            </a:r>
            <a:r>
              <a:rPr lang="tr-TR" dirty="0" err="1"/>
              <a:t>ihtiyar»sa</a:t>
            </a:r>
            <a:r>
              <a:rPr lang="tr-TR" dirty="0"/>
              <a:t>, bu sözcüğün virgülle «adam» sözcüğünden ayrılması gerekir.</a:t>
            </a:r>
          </a:p>
          <a:p>
            <a:pPr lvl="1"/>
            <a:r>
              <a:rPr lang="tr-TR" dirty="0">
                <a:solidFill>
                  <a:srgbClr val="C00000"/>
                </a:solidFill>
              </a:rPr>
              <a:t>İhtiyar</a:t>
            </a:r>
            <a:r>
              <a:rPr lang="tr-TR" dirty="0"/>
              <a:t>, </a:t>
            </a:r>
            <a:r>
              <a:rPr lang="tr-TR" dirty="0">
                <a:solidFill>
                  <a:srgbClr val="7030A0"/>
                </a:solidFill>
              </a:rPr>
              <a:t>adama bir şey söyledi.</a:t>
            </a:r>
          </a:p>
          <a:p>
            <a:r>
              <a:rPr lang="tr-TR" dirty="0"/>
              <a:t>Özne, «o» ise, öznenin cümlede gösterilmesi gerekir.</a:t>
            </a:r>
          </a:p>
          <a:p>
            <a:pPr lvl="1"/>
            <a:r>
              <a:rPr lang="tr-TR" dirty="0">
                <a:solidFill>
                  <a:srgbClr val="C00000"/>
                </a:solidFill>
              </a:rPr>
              <a:t>O</a:t>
            </a:r>
            <a:r>
              <a:rPr lang="tr-TR" dirty="0"/>
              <a:t>, </a:t>
            </a:r>
            <a:r>
              <a:rPr lang="tr-TR" dirty="0">
                <a:solidFill>
                  <a:srgbClr val="7030A0"/>
                </a:solidFill>
              </a:rPr>
              <a:t>ihtiyar adama bir şey söyledi</a:t>
            </a:r>
            <a:r>
              <a:rPr lang="tr-TR" dirty="0" smtClean="0">
                <a:solidFill>
                  <a:srgbClr val="7030A0"/>
                </a:solidFill>
              </a:rPr>
              <a:t>.</a:t>
            </a:r>
            <a:endParaRPr lang="tr-TR" dirty="0">
              <a:solidFill>
                <a:srgbClr val="7030A0"/>
              </a:solidFill>
            </a:endParaRPr>
          </a:p>
          <a:p>
            <a:endParaRPr lang="tr-TR" dirty="0" smtClean="0"/>
          </a:p>
          <a:p>
            <a:r>
              <a:rPr lang="tr-TR" dirty="0" smtClean="0">
                <a:solidFill>
                  <a:srgbClr val="7030A0"/>
                </a:solidFill>
              </a:rPr>
              <a:t>Kütük</a:t>
            </a:r>
            <a:r>
              <a:rPr lang="tr-TR" dirty="0">
                <a:solidFill>
                  <a:srgbClr val="7030A0"/>
                </a:solidFill>
              </a:rPr>
              <a:t>, Forsa, Yalnız Efe, Kaşağı kadar başarılı değildir.</a:t>
            </a:r>
          </a:p>
          <a:p>
            <a:pPr lvl="1"/>
            <a:r>
              <a:rPr lang="tr-TR" dirty="0"/>
              <a:t>Doğrusu</a:t>
            </a:r>
            <a:r>
              <a:rPr lang="tr-TR" dirty="0" smtClean="0"/>
              <a:t>:</a:t>
            </a:r>
            <a:endParaRPr lang="tr-TR" dirty="0"/>
          </a:p>
          <a:p>
            <a:endParaRPr lang="tr-TR" dirty="0" smtClean="0"/>
          </a:p>
          <a:p>
            <a:r>
              <a:rPr lang="tr-TR" dirty="0" smtClean="0">
                <a:solidFill>
                  <a:srgbClr val="7030A0"/>
                </a:solidFill>
              </a:rPr>
              <a:t>Annesiyle</a:t>
            </a:r>
            <a:r>
              <a:rPr lang="tr-TR" dirty="0">
                <a:solidFill>
                  <a:srgbClr val="7030A0"/>
                </a:solidFill>
              </a:rPr>
              <a:t>, dayısı küçük çocuğu okuldan aldılar.</a:t>
            </a:r>
          </a:p>
          <a:p>
            <a:pPr lvl="1"/>
            <a:r>
              <a:rPr lang="tr-TR" dirty="0"/>
              <a:t>Doğrusu: </a:t>
            </a:r>
          </a:p>
          <a:p>
            <a:endParaRPr lang="tr-TR" dirty="0"/>
          </a:p>
          <a:p>
            <a:pPr marL="0" indent="0">
              <a:buNone/>
            </a:pPr>
            <a:endParaRPr lang="tr-TR" dirty="0"/>
          </a:p>
        </p:txBody>
      </p:sp>
    </p:spTree>
    <p:extLst>
      <p:ext uri="{BB962C8B-B14F-4D97-AF65-F5344CB8AC3E}">
        <p14:creationId xmlns:p14="http://schemas.microsoft.com/office/powerpoint/2010/main" val="3002220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Çatı Eklerinin Yanlış Kullanımı (1)</a:t>
            </a:r>
            <a:endParaRPr lang="tr-TR" dirty="0"/>
          </a:p>
        </p:txBody>
      </p:sp>
      <p:sp>
        <p:nvSpPr>
          <p:cNvPr id="3" name="İçerik Yer Tutucusu 2"/>
          <p:cNvSpPr>
            <a:spLocks noGrp="1"/>
          </p:cNvSpPr>
          <p:nvPr>
            <p:ph idx="1"/>
          </p:nvPr>
        </p:nvSpPr>
        <p:spPr>
          <a:xfrm>
            <a:off x="838200" y="1825625"/>
            <a:ext cx="10515600" cy="4793836"/>
          </a:xfrm>
        </p:spPr>
        <p:txBody>
          <a:bodyPr>
            <a:normAutofit fontScale="85000" lnSpcReduction="20000"/>
          </a:bodyPr>
          <a:lstStyle/>
          <a:p>
            <a:r>
              <a:rPr lang="tr-TR" dirty="0"/>
              <a:t>Bileşik tümcelerde yüklemlerin aynı çatı ile kullanılmaması, bir başka deyişle eylemlerde çatıların birbirine karıştırılması, örneğin etken çatı yerine edilgen çatı kullanılması, çatı uyumsuzluğuna yol açar:</a:t>
            </a:r>
          </a:p>
          <a:p>
            <a:pPr lvl="1"/>
            <a:r>
              <a:rPr lang="tr-TR" i="1" dirty="0"/>
              <a:t>Çocuklar akşama değin oynarlar, sonra da ninnilerle uyutulurlardı.</a:t>
            </a:r>
          </a:p>
          <a:p>
            <a:r>
              <a:rPr lang="tr-TR" dirty="0"/>
              <a:t>Tümceyi yalınlaştıralım:</a:t>
            </a:r>
          </a:p>
          <a:p>
            <a:pPr lvl="1"/>
            <a:r>
              <a:rPr lang="tr-TR" dirty="0"/>
              <a:t>Çocuklar </a:t>
            </a:r>
            <a:r>
              <a:rPr lang="tr-TR" dirty="0">
                <a:solidFill>
                  <a:srgbClr val="C00000"/>
                </a:solidFill>
              </a:rPr>
              <a:t>… oynarlar</a:t>
            </a:r>
            <a:r>
              <a:rPr lang="tr-TR" dirty="0"/>
              <a:t>, … </a:t>
            </a:r>
            <a:r>
              <a:rPr lang="tr-TR" dirty="0">
                <a:solidFill>
                  <a:srgbClr val="C00000"/>
                </a:solidFill>
              </a:rPr>
              <a:t>uyutulurlardı.</a:t>
            </a:r>
          </a:p>
          <a:p>
            <a:endParaRPr lang="tr-TR" dirty="0" smtClean="0"/>
          </a:p>
          <a:p>
            <a:r>
              <a:rPr lang="tr-TR" dirty="0" smtClean="0"/>
              <a:t>Görülüyor </a:t>
            </a:r>
            <a:r>
              <a:rPr lang="tr-TR" dirty="0"/>
              <a:t>ki bu tümcede, “çocuklar” ortak özne konumundadır. Ancak, birinci yüklem etken, ikinci yüklem edilgen olduğu için, “çocuklar” birinci tümcenin gerçek öznesiyken ikinci tümcenin nesnesi (sözde öznesi) olmuştur. Bozukluk, yüklemlerin değişik çatılarla kurulmasından kaynaklanmaktadır. Bozukluğu gidermek için, ya tümceleri “</a:t>
            </a:r>
            <a:r>
              <a:rPr lang="tr-TR" dirty="0">
                <a:solidFill>
                  <a:srgbClr val="C00000"/>
                </a:solidFill>
              </a:rPr>
              <a:t>Çocuklar akşama değin oynarlardı. Sonra da ninnilerle uyutulurlardı</a:t>
            </a:r>
            <a:r>
              <a:rPr lang="tr-TR" dirty="0"/>
              <a:t>.” biçiminde bağımsızlaştırabilir ya da tümcelerin çatılarını, “</a:t>
            </a:r>
            <a:r>
              <a:rPr lang="tr-TR" dirty="0">
                <a:solidFill>
                  <a:srgbClr val="7030A0"/>
                </a:solidFill>
              </a:rPr>
              <a:t>Çocuklar akşama değin oynarlar, sonra da ninnilerle uyurlardı</a:t>
            </a:r>
            <a:r>
              <a:rPr lang="tr-TR" dirty="0"/>
              <a:t>.” vb. biçiminde, birbiriyle uyumlu duruma getirebiliriz.</a:t>
            </a:r>
          </a:p>
          <a:p>
            <a:pPr marL="0" indent="0">
              <a:buNone/>
            </a:pPr>
            <a:endParaRPr lang="tr-TR" dirty="0"/>
          </a:p>
        </p:txBody>
      </p:sp>
    </p:spTree>
    <p:extLst>
      <p:ext uri="{BB962C8B-B14F-4D97-AF65-F5344CB8AC3E}">
        <p14:creationId xmlns:p14="http://schemas.microsoft.com/office/powerpoint/2010/main" val="4004590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Çatı Eklerinin Yanlış Kullanımı </a:t>
            </a:r>
            <a:r>
              <a:rPr lang="tr-TR" dirty="0" smtClean="0"/>
              <a:t>(2)</a:t>
            </a:r>
            <a:endParaRPr lang="tr-TR" dirty="0"/>
          </a:p>
        </p:txBody>
      </p:sp>
      <p:sp>
        <p:nvSpPr>
          <p:cNvPr id="3" name="İçerik Yer Tutucusu 2"/>
          <p:cNvSpPr>
            <a:spLocks noGrp="1"/>
          </p:cNvSpPr>
          <p:nvPr>
            <p:ph idx="1"/>
          </p:nvPr>
        </p:nvSpPr>
        <p:spPr/>
        <p:txBody>
          <a:bodyPr>
            <a:normAutofit/>
          </a:bodyPr>
          <a:lstStyle/>
          <a:p>
            <a:r>
              <a:rPr lang="tr-TR" dirty="0"/>
              <a:t>Onlar uzun zaman kimsesiz, desteksiz, devletsiz, adaletsiz, </a:t>
            </a:r>
            <a:r>
              <a:rPr lang="tr-TR" dirty="0" err="1"/>
              <a:t>nâçar</a:t>
            </a:r>
            <a:r>
              <a:rPr lang="tr-TR" dirty="0"/>
              <a:t> </a:t>
            </a:r>
            <a:r>
              <a:rPr lang="tr-TR" dirty="0">
                <a:solidFill>
                  <a:srgbClr val="C00000"/>
                </a:solidFill>
              </a:rPr>
              <a:t>bırakılarak</a:t>
            </a:r>
            <a:r>
              <a:rPr lang="tr-TR" dirty="0"/>
              <a:t>, onların gönüllerinde onulmaz yaralar </a:t>
            </a:r>
            <a:r>
              <a:rPr lang="tr-TR" dirty="0">
                <a:solidFill>
                  <a:srgbClr val="C00000"/>
                </a:solidFill>
              </a:rPr>
              <a:t>açtık</a:t>
            </a:r>
            <a:r>
              <a:rPr lang="tr-TR" dirty="0"/>
              <a:t>.</a:t>
            </a:r>
          </a:p>
          <a:p>
            <a:pPr lvl="1"/>
            <a:r>
              <a:rPr lang="tr-TR" dirty="0" smtClean="0"/>
              <a:t>Doğrusu</a:t>
            </a:r>
            <a:r>
              <a:rPr lang="tr-TR" dirty="0"/>
              <a:t>:</a:t>
            </a:r>
          </a:p>
          <a:p>
            <a:endParaRPr lang="tr-TR" dirty="0"/>
          </a:p>
          <a:p>
            <a:r>
              <a:rPr lang="tr-TR" dirty="0"/>
              <a:t>Hem sermaye </a:t>
            </a:r>
            <a:r>
              <a:rPr lang="tr-TR" dirty="0">
                <a:solidFill>
                  <a:srgbClr val="C00000"/>
                </a:solidFill>
              </a:rPr>
              <a:t>koymuştu</a:t>
            </a:r>
            <a:r>
              <a:rPr lang="tr-TR" dirty="0"/>
              <a:t> hem de ambar kirası </a:t>
            </a:r>
            <a:r>
              <a:rPr lang="tr-TR" dirty="0">
                <a:solidFill>
                  <a:srgbClr val="C00000"/>
                </a:solidFill>
              </a:rPr>
              <a:t>ödenecekti</a:t>
            </a:r>
            <a:r>
              <a:rPr lang="tr-TR" dirty="0"/>
              <a:t>.</a:t>
            </a:r>
          </a:p>
          <a:p>
            <a:pPr lvl="1"/>
            <a:r>
              <a:rPr lang="tr-TR" dirty="0"/>
              <a:t>Doğrusu:</a:t>
            </a:r>
          </a:p>
          <a:p>
            <a:endParaRPr lang="tr-TR" dirty="0"/>
          </a:p>
          <a:p>
            <a:r>
              <a:rPr lang="tr-TR" dirty="0"/>
              <a:t>Bu hal Kâmil Beyi </a:t>
            </a:r>
            <a:r>
              <a:rPr lang="tr-TR" dirty="0" err="1">
                <a:solidFill>
                  <a:srgbClr val="C00000"/>
                </a:solidFill>
              </a:rPr>
              <a:t>rahatlandıracağına</a:t>
            </a:r>
            <a:r>
              <a:rPr lang="tr-TR" dirty="0"/>
              <a:t>, büsbütün tedirgin etti.</a:t>
            </a:r>
          </a:p>
          <a:p>
            <a:pPr lvl="1"/>
            <a:r>
              <a:rPr lang="tr-TR" dirty="0"/>
              <a:t>Doğrusu</a:t>
            </a:r>
            <a:r>
              <a:rPr lang="tr-TR" dirty="0" smtClean="0"/>
              <a:t>:</a:t>
            </a:r>
            <a:endParaRPr lang="tr-TR" dirty="0"/>
          </a:p>
        </p:txBody>
      </p:sp>
    </p:spTree>
    <p:extLst>
      <p:ext uri="{BB962C8B-B14F-4D97-AF65-F5344CB8AC3E}">
        <p14:creationId xmlns:p14="http://schemas.microsoft.com/office/powerpoint/2010/main" val="1910229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Çatı Eklerinin Yanlış Kullanımı </a:t>
            </a:r>
            <a:r>
              <a:rPr lang="tr-TR" dirty="0" smtClean="0"/>
              <a:t>(3)</a:t>
            </a:r>
            <a:endParaRPr lang="tr-TR" dirty="0"/>
          </a:p>
        </p:txBody>
      </p:sp>
      <p:sp>
        <p:nvSpPr>
          <p:cNvPr id="3" name="İçerik Yer Tutucusu 2"/>
          <p:cNvSpPr>
            <a:spLocks noGrp="1"/>
          </p:cNvSpPr>
          <p:nvPr>
            <p:ph idx="1"/>
          </p:nvPr>
        </p:nvSpPr>
        <p:spPr/>
        <p:txBody>
          <a:bodyPr>
            <a:normAutofit fontScale="92500" lnSpcReduction="20000"/>
          </a:bodyPr>
          <a:lstStyle/>
          <a:p>
            <a:r>
              <a:rPr lang="tr-TR" dirty="0"/>
              <a:t>Okuldaki öğrenciler </a:t>
            </a:r>
            <a:r>
              <a:rPr lang="tr-TR" dirty="0" smtClean="0">
                <a:solidFill>
                  <a:srgbClr val="C00000"/>
                </a:solidFill>
              </a:rPr>
              <a:t>toplanıp</a:t>
            </a:r>
            <a:r>
              <a:rPr lang="tr-TR" dirty="0" smtClean="0"/>
              <a:t> pikniğe </a:t>
            </a:r>
            <a:r>
              <a:rPr lang="tr-TR" dirty="0">
                <a:solidFill>
                  <a:srgbClr val="7030A0"/>
                </a:solidFill>
              </a:rPr>
              <a:t>gidildi.</a:t>
            </a:r>
          </a:p>
          <a:p>
            <a:pPr lvl="1"/>
            <a:r>
              <a:rPr lang="tr-TR" dirty="0" smtClean="0"/>
              <a:t>Doğrusu:</a:t>
            </a:r>
            <a:endParaRPr lang="tr-TR" dirty="0"/>
          </a:p>
          <a:p>
            <a:endParaRPr lang="tr-TR" dirty="0"/>
          </a:p>
          <a:p>
            <a:r>
              <a:rPr lang="tr-TR" dirty="0"/>
              <a:t>Raflardaki eski kitaplar bir kenara </a:t>
            </a:r>
            <a:r>
              <a:rPr lang="tr-TR" dirty="0">
                <a:solidFill>
                  <a:srgbClr val="7030A0"/>
                </a:solidFill>
              </a:rPr>
              <a:t>ayrılarak</a:t>
            </a:r>
            <a:r>
              <a:rPr lang="tr-TR" dirty="0"/>
              <a:t> onları depoya </a:t>
            </a:r>
            <a:r>
              <a:rPr lang="tr-TR" dirty="0">
                <a:solidFill>
                  <a:srgbClr val="C00000"/>
                </a:solidFill>
              </a:rPr>
              <a:t>taşıdı</a:t>
            </a:r>
            <a:r>
              <a:rPr lang="tr-TR" dirty="0"/>
              <a:t>.</a:t>
            </a:r>
          </a:p>
          <a:p>
            <a:pPr lvl="1"/>
            <a:r>
              <a:rPr lang="tr-TR" dirty="0"/>
              <a:t>Doğrusu:</a:t>
            </a:r>
          </a:p>
          <a:p>
            <a:endParaRPr lang="tr-TR" dirty="0"/>
          </a:p>
          <a:p>
            <a:r>
              <a:rPr lang="tr-TR" dirty="0"/>
              <a:t>Bahçedeki zararlı otlar </a:t>
            </a:r>
            <a:r>
              <a:rPr lang="tr-TR" dirty="0">
                <a:solidFill>
                  <a:srgbClr val="C00000"/>
                </a:solidFill>
              </a:rPr>
              <a:t>yolarak</a:t>
            </a:r>
            <a:r>
              <a:rPr lang="tr-TR" dirty="0"/>
              <a:t> bir yere </a:t>
            </a:r>
            <a:r>
              <a:rPr lang="tr-TR" dirty="0">
                <a:solidFill>
                  <a:srgbClr val="7030A0"/>
                </a:solidFill>
              </a:rPr>
              <a:t>yığılmalıdır.</a:t>
            </a:r>
          </a:p>
          <a:p>
            <a:pPr lvl="1"/>
            <a:r>
              <a:rPr lang="tr-TR" dirty="0"/>
              <a:t>Doğrusu:</a:t>
            </a:r>
          </a:p>
          <a:p>
            <a:endParaRPr lang="tr-TR" dirty="0"/>
          </a:p>
          <a:p>
            <a:r>
              <a:rPr lang="tr-TR" dirty="0"/>
              <a:t>Oraya </a:t>
            </a:r>
            <a:r>
              <a:rPr lang="tr-TR" dirty="0">
                <a:solidFill>
                  <a:srgbClr val="C00000"/>
                </a:solidFill>
              </a:rPr>
              <a:t>ulaşınca</a:t>
            </a:r>
            <a:r>
              <a:rPr lang="tr-TR" dirty="0"/>
              <a:t> evdekilere haber </a:t>
            </a:r>
            <a:r>
              <a:rPr lang="tr-TR" dirty="0">
                <a:solidFill>
                  <a:srgbClr val="7030A0"/>
                </a:solidFill>
              </a:rPr>
              <a:t>verilecek. </a:t>
            </a:r>
          </a:p>
          <a:p>
            <a:pPr lvl="1"/>
            <a:r>
              <a:rPr lang="tr-TR" dirty="0"/>
              <a:t>Doğrusu</a:t>
            </a:r>
            <a:r>
              <a:rPr lang="tr-TR" dirty="0" smtClean="0"/>
              <a:t>:</a:t>
            </a:r>
            <a:endParaRPr lang="tr-TR" dirty="0"/>
          </a:p>
        </p:txBody>
      </p:sp>
    </p:spTree>
    <p:extLst>
      <p:ext uri="{BB962C8B-B14F-4D97-AF65-F5344CB8AC3E}">
        <p14:creationId xmlns:p14="http://schemas.microsoft.com/office/powerpoint/2010/main" val="408448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Bileşim Eylemlerdeki Çatı Yanlışlıkları (1)</a:t>
            </a:r>
            <a:endParaRPr lang="tr-TR" dirty="0"/>
          </a:p>
        </p:txBody>
      </p:sp>
      <p:sp>
        <p:nvSpPr>
          <p:cNvPr id="8" name="İçerik Yer Tutucusu 7"/>
          <p:cNvSpPr>
            <a:spLocks noGrp="1"/>
          </p:cNvSpPr>
          <p:nvPr>
            <p:ph sz="half" idx="1"/>
          </p:nvPr>
        </p:nvSpPr>
        <p:spPr/>
        <p:txBody>
          <a:bodyPr>
            <a:normAutofit fontScale="92500" lnSpcReduction="10000"/>
          </a:bodyPr>
          <a:lstStyle/>
          <a:p>
            <a:pPr marL="0" indent="0">
              <a:buNone/>
            </a:pPr>
            <a:r>
              <a:rPr lang="tr-TR" b="1" dirty="0" smtClean="0">
                <a:solidFill>
                  <a:srgbClr val="C00000"/>
                </a:solidFill>
              </a:rPr>
              <a:t>Yanlış</a:t>
            </a:r>
          </a:p>
          <a:p>
            <a:r>
              <a:rPr lang="tr-TR" dirty="0"/>
              <a:t>İcat oldu</a:t>
            </a:r>
          </a:p>
          <a:p>
            <a:r>
              <a:rPr lang="tr-TR" dirty="0"/>
              <a:t>İlave oldu</a:t>
            </a:r>
          </a:p>
          <a:p>
            <a:r>
              <a:rPr lang="tr-TR" dirty="0"/>
              <a:t>İptal oldu</a:t>
            </a:r>
          </a:p>
          <a:p>
            <a:r>
              <a:rPr lang="tr-TR" dirty="0"/>
              <a:t>Tahliye oldu</a:t>
            </a:r>
          </a:p>
          <a:p>
            <a:r>
              <a:rPr lang="tr-TR" dirty="0"/>
              <a:t>Tahrip oldu</a:t>
            </a:r>
          </a:p>
          <a:p>
            <a:r>
              <a:rPr lang="tr-TR" dirty="0"/>
              <a:t>Tayin oldu</a:t>
            </a:r>
          </a:p>
          <a:p>
            <a:r>
              <a:rPr lang="tr-TR" dirty="0"/>
              <a:t>Tasfiye oldu</a:t>
            </a:r>
          </a:p>
          <a:p>
            <a:r>
              <a:rPr lang="tr-TR" dirty="0"/>
              <a:t>Tehir </a:t>
            </a:r>
            <a:r>
              <a:rPr lang="tr-TR" dirty="0" smtClean="0"/>
              <a:t>oldu</a:t>
            </a:r>
            <a:endParaRPr lang="tr-TR" dirty="0"/>
          </a:p>
        </p:txBody>
      </p:sp>
      <p:sp>
        <p:nvSpPr>
          <p:cNvPr id="9" name="İçerik Yer Tutucusu 8"/>
          <p:cNvSpPr>
            <a:spLocks noGrp="1"/>
          </p:cNvSpPr>
          <p:nvPr>
            <p:ph sz="half" idx="2"/>
          </p:nvPr>
        </p:nvSpPr>
        <p:spPr/>
        <p:txBody>
          <a:bodyPr>
            <a:normAutofit fontScale="92500" lnSpcReduction="10000"/>
          </a:bodyPr>
          <a:lstStyle/>
          <a:p>
            <a:pPr marL="0" indent="0">
              <a:buNone/>
            </a:pPr>
            <a:r>
              <a:rPr lang="tr-TR" b="1" dirty="0">
                <a:solidFill>
                  <a:srgbClr val="C00000"/>
                </a:solidFill>
              </a:rPr>
              <a:t>Doğru</a:t>
            </a:r>
          </a:p>
          <a:p>
            <a:r>
              <a:rPr lang="tr-TR" dirty="0"/>
              <a:t>İcat edildi, icat olundu</a:t>
            </a:r>
          </a:p>
          <a:p>
            <a:r>
              <a:rPr lang="tr-TR" dirty="0"/>
              <a:t>ilave olundu</a:t>
            </a:r>
          </a:p>
          <a:p>
            <a:r>
              <a:rPr lang="tr-TR" dirty="0"/>
              <a:t>İptal edildi, iptal olundu</a:t>
            </a:r>
          </a:p>
          <a:p>
            <a:r>
              <a:rPr lang="tr-TR" dirty="0"/>
              <a:t>Tahliye edildi</a:t>
            </a:r>
          </a:p>
          <a:p>
            <a:r>
              <a:rPr lang="tr-TR" dirty="0"/>
              <a:t>Tahrip edildi, tahrip olundu</a:t>
            </a:r>
          </a:p>
          <a:p>
            <a:r>
              <a:rPr lang="tr-TR" dirty="0"/>
              <a:t>Tayin edildi, tayini çıktı, tayin olundu</a:t>
            </a:r>
          </a:p>
          <a:p>
            <a:r>
              <a:rPr lang="tr-TR" dirty="0"/>
              <a:t>Tasfiye edildi, tasfiye olundu</a:t>
            </a:r>
          </a:p>
          <a:p>
            <a:r>
              <a:rPr lang="tr-TR" dirty="0"/>
              <a:t>Tehir etti, tehir </a:t>
            </a:r>
            <a:r>
              <a:rPr lang="tr-TR" dirty="0" smtClean="0"/>
              <a:t>edildi</a:t>
            </a:r>
            <a:endParaRPr lang="tr-TR" dirty="0"/>
          </a:p>
        </p:txBody>
      </p:sp>
    </p:spTree>
    <p:extLst>
      <p:ext uri="{BB962C8B-B14F-4D97-AF65-F5344CB8AC3E}">
        <p14:creationId xmlns:p14="http://schemas.microsoft.com/office/powerpoint/2010/main" val="1334308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Bileşim Eylemlerdeki Çatı Yanlışlıkları </a:t>
            </a:r>
            <a:r>
              <a:rPr lang="tr-TR" dirty="0" smtClean="0"/>
              <a:t>(2)</a:t>
            </a:r>
            <a:endParaRPr lang="tr-TR" dirty="0"/>
          </a:p>
        </p:txBody>
      </p:sp>
      <p:sp>
        <p:nvSpPr>
          <p:cNvPr id="5" name="İçerik Yer Tutucusu 4"/>
          <p:cNvSpPr>
            <a:spLocks noGrp="1"/>
          </p:cNvSpPr>
          <p:nvPr>
            <p:ph idx="1"/>
          </p:nvPr>
        </p:nvSpPr>
        <p:spPr/>
        <p:txBody>
          <a:bodyPr/>
          <a:lstStyle/>
          <a:p>
            <a:r>
              <a:rPr lang="tr-TR" dirty="0"/>
              <a:t>Ahmet, zorunlu hizmetini yapmak için Diyarbakır’a tayin oldu.</a:t>
            </a:r>
          </a:p>
          <a:p>
            <a:pPr lvl="1"/>
            <a:r>
              <a:rPr lang="tr-TR" dirty="0"/>
              <a:t>Doğrusu: </a:t>
            </a:r>
          </a:p>
          <a:p>
            <a:endParaRPr lang="tr-TR" dirty="0"/>
          </a:p>
          <a:p>
            <a:r>
              <a:rPr lang="tr-TR" dirty="0"/>
              <a:t>Savaş sırasında köprü tahrip oldu.</a:t>
            </a:r>
          </a:p>
          <a:p>
            <a:pPr lvl="1"/>
            <a:r>
              <a:rPr lang="tr-TR" dirty="0"/>
              <a:t>Doğrusu: </a:t>
            </a:r>
          </a:p>
          <a:p>
            <a:endParaRPr lang="tr-TR" dirty="0"/>
          </a:p>
        </p:txBody>
      </p:sp>
    </p:spTree>
    <p:extLst>
      <p:ext uri="{BB962C8B-B14F-4D97-AF65-F5344CB8AC3E}">
        <p14:creationId xmlns:p14="http://schemas.microsoft.com/office/powerpoint/2010/main" val="4005063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lstStyle/>
          <a:p>
            <a:r>
              <a:rPr lang="tr-TR" dirty="0"/>
              <a:t>1. Ders Kitabı</a:t>
            </a:r>
          </a:p>
          <a:p>
            <a:r>
              <a:rPr lang="tr-TR" dirty="0"/>
              <a:t>2. Muhittin Bilgin, Anlamdan Anlatıma Türkçemiz, Anı Yayıncılık, Ankara, 2006.</a:t>
            </a:r>
          </a:p>
          <a:p>
            <a:r>
              <a:rPr lang="tr-TR" dirty="0"/>
              <a:t>3. Sıddık </a:t>
            </a:r>
            <a:r>
              <a:rPr lang="tr-TR" dirty="0" err="1"/>
              <a:t>Akbayır</a:t>
            </a:r>
            <a:r>
              <a:rPr lang="tr-TR" dirty="0"/>
              <a:t>, Dil ve Diksiyon, </a:t>
            </a:r>
            <a:r>
              <a:rPr lang="tr-TR" dirty="0" err="1"/>
              <a:t>Akçağ</a:t>
            </a:r>
            <a:r>
              <a:rPr lang="tr-TR" dirty="0"/>
              <a:t> Yayınları, Ankara, 2007.</a:t>
            </a:r>
          </a:p>
          <a:p>
            <a:endParaRPr lang="tr-TR" dirty="0"/>
          </a:p>
        </p:txBody>
      </p:sp>
    </p:spTree>
    <p:extLst>
      <p:ext uri="{BB962C8B-B14F-4D97-AF65-F5344CB8AC3E}">
        <p14:creationId xmlns:p14="http://schemas.microsoft.com/office/powerpoint/2010/main" val="726702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SONRAKİ DERS</a:t>
            </a:r>
            <a:endParaRPr lang="tr-TR" dirty="0"/>
          </a:p>
        </p:txBody>
      </p:sp>
      <p:sp>
        <p:nvSpPr>
          <p:cNvPr id="3" name="İçerik Yer Tutucusu 2"/>
          <p:cNvSpPr>
            <a:spLocks noGrp="1"/>
          </p:cNvSpPr>
          <p:nvPr>
            <p:ph idx="1"/>
          </p:nvPr>
        </p:nvSpPr>
        <p:spPr/>
        <p:txBody>
          <a:bodyPr>
            <a:normAutofit/>
          </a:bodyPr>
          <a:lstStyle/>
          <a:p>
            <a:pPr marL="0" indent="0" algn="ctr">
              <a:buNone/>
            </a:pPr>
            <a:endParaRPr lang="tr-TR" sz="4400" dirty="0" smtClean="0"/>
          </a:p>
          <a:p>
            <a:pPr marL="0" indent="0" algn="ctr">
              <a:buNone/>
            </a:pPr>
            <a:endParaRPr lang="tr-TR" sz="4400" dirty="0"/>
          </a:p>
          <a:p>
            <a:pPr marL="0" indent="0" algn="ctr">
              <a:buNone/>
            </a:pPr>
            <a:r>
              <a:rPr lang="tr-TR" sz="4400" smtClean="0"/>
              <a:t>ANLAMLA </a:t>
            </a:r>
            <a:r>
              <a:rPr lang="tr-TR" sz="4400" smtClean="0"/>
              <a:t>İLGİLİ YANLIŞLAR</a:t>
            </a:r>
            <a:endParaRPr lang="tr-TR" sz="4400" dirty="0"/>
          </a:p>
        </p:txBody>
      </p:sp>
    </p:spTree>
    <p:extLst>
      <p:ext uri="{BB962C8B-B14F-4D97-AF65-F5344CB8AC3E}">
        <p14:creationId xmlns:p14="http://schemas.microsoft.com/office/powerpoint/2010/main" val="40694950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1569</Words>
  <Application>Microsoft Office PowerPoint</Application>
  <PresentationFormat>Geniş ekran</PresentationFormat>
  <Paragraphs>164</Paragraphs>
  <Slides>25</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25</vt:i4>
      </vt:variant>
    </vt:vector>
  </HeadingPairs>
  <TitlesOfParts>
    <vt:vector size="31" baseType="lpstr">
      <vt:lpstr>Arial</vt:lpstr>
      <vt:lpstr>Calibri</vt:lpstr>
      <vt:lpstr>Calibri Light</vt:lpstr>
      <vt:lpstr>Times New Roman</vt:lpstr>
      <vt:lpstr>Wingdings</vt:lpstr>
      <vt:lpstr>Office Teması</vt:lpstr>
      <vt:lpstr>ANLATIM BOZUKLUKLARI 2</vt:lpstr>
      <vt:lpstr>Eylem Ya Da Yardımcı Eylem Eksikliği (1)</vt:lpstr>
      <vt:lpstr>Eylem Ya Da Yardımcı Eylem Eksikliği (2)</vt:lpstr>
      <vt:lpstr>Tamlamalarla İlgili Yanlışlıklar (1)</vt:lpstr>
      <vt:lpstr>Tamlamalarla İlgili Yanlışlıklar (2) – Tamlama Ögelerinden Birinin Eksikliği</vt:lpstr>
      <vt:lpstr>Tamlamalarla İlgili Yanlışlıklar (3) – Tamlayan Eksikliği</vt:lpstr>
      <vt:lpstr>Tamlamalarla İlgili Yanlışlıklar (4) – Tamlayan ve Tamlanan Uyumsuzluğu</vt:lpstr>
      <vt:lpstr>Tamlamalarla İlgili Yanlışlıklar (5) – Tamlama Eklerinin Eksikliği 1</vt:lpstr>
      <vt:lpstr>Tamlamalarla İlgili Yanlışlıklar (5) – Tamlama Eklerinin Eksikliği 2</vt:lpstr>
      <vt:lpstr>Tamlamalarla İlgili Yanlışlıklar (5) – Tamlama Eklerinin Eksikliği 3</vt:lpstr>
      <vt:lpstr>Ek Yanlışları (1)</vt:lpstr>
      <vt:lpstr>Ek Yanlışları (2) - İyelik Ekinin Gereksiz Kullanımı (Tamlanan Eki Artıklığı) </vt:lpstr>
      <vt:lpstr>Ek Yanlışları (3) - İyelik Ekinin Gereksiz Kullanımı (Tamlanan Eki Artıklığı) </vt:lpstr>
      <vt:lpstr>Ek Yanlışları (4) - İyelik Ekinin Gereksiz Kullanımı (Tamlanan Eki Artıklığı) </vt:lpstr>
      <vt:lpstr>Sözcüğü Yanlış Yapıda Kullanma (1)</vt:lpstr>
      <vt:lpstr>Sözcüğü Yanlış Yapıda Kullanma (2)</vt:lpstr>
      <vt:lpstr>Noktalama Yanlışlarından Kaynaklanan Anlatım Bozuklukları (1)</vt:lpstr>
      <vt:lpstr>Noktalama Yanlışlarından Kaynaklanan Anlatım Bozuklukları (2)</vt:lpstr>
      <vt:lpstr>Çatı Eklerinin Yanlış Kullanımı (1)</vt:lpstr>
      <vt:lpstr>Çatı Eklerinin Yanlış Kullanımı (2)</vt:lpstr>
      <vt:lpstr>Çatı Eklerinin Yanlış Kullanımı (3)</vt:lpstr>
      <vt:lpstr>Bileşim Eylemlerdeki Çatı Yanlışlıkları (1)</vt:lpstr>
      <vt:lpstr>Bileşim Eylemlerdeki Çatı Yanlışlıkları (2)</vt:lpstr>
      <vt:lpstr>Kaynakça</vt:lpstr>
      <vt:lpstr>SONRAKİ 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Başlığı</dc:title>
  <dc:creator>merve</dc:creator>
  <cp:lastModifiedBy>merve</cp:lastModifiedBy>
  <cp:revision>17</cp:revision>
  <dcterms:created xsi:type="dcterms:W3CDTF">2025-02-04T08:28:28Z</dcterms:created>
  <dcterms:modified xsi:type="dcterms:W3CDTF">2025-04-16T09:21:29Z</dcterms:modified>
</cp:coreProperties>
</file>