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3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29"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YAZILI ANLATIM 3</a:t>
            </a:r>
            <a:endParaRPr lang="tr-TR" dirty="0"/>
          </a:p>
        </p:txBody>
      </p:sp>
      <p:sp>
        <p:nvSpPr>
          <p:cNvPr id="5" name="Alt Başlık 4"/>
          <p:cNvSpPr>
            <a:spLocks noGrp="1"/>
          </p:cNvSpPr>
          <p:nvPr>
            <p:ph type="subTitle" idx="1"/>
          </p:nvPr>
        </p:nvSpPr>
        <p:spPr/>
        <p:txBody>
          <a:bodyPr/>
          <a:lstStyle/>
          <a:p>
            <a:r>
              <a:rPr lang="tr-TR" dirty="0" smtClean="0"/>
              <a:t>YAZININ TEMEL ÖGELERİ</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 ve Konuyu Sınırlandırma (Bakış Açısı) </a:t>
            </a:r>
            <a:r>
              <a:rPr lang="tr-TR" dirty="0" smtClean="0"/>
              <a:t>(1)</a:t>
            </a:r>
            <a:endParaRPr lang="tr-TR" dirty="0"/>
          </a:p>
        </p:txBody>
      </p:sp>
      <p:sp>
        <p:nvSpPr>
          <p:cNvPr id="3" name="İçerik Yer Tutucusu 2"/>
          <p:cNvSpPr>
            <a:spLocks noGrp="1"/>
          </p:cNvSpPr>
          <p:nvPr>
            <p:ph idx="1"/>
          </p:nvPr>
        </p:nvSpPr>
        <p:spPr/>
        <p:txBody>
          <a:bodyPr>
            <a:normAutofit/>
          </a:bodyPr>
          <a:lstStyle/>
          <a:p>
            <a:r>
              <a:rPr lang="tr-TR" dirty="0"/>
              <a:t>Konu; bir yazıda üzerinde durulan, hakkında söz söylenen olay, olgu, durum, sorun, tasarım ya da kavramdır. </a:t>
            </a:r>
            <a:endParaRPr lang="tr-TR" dirty="0" smtClean="0"/>
          </a:p>
          <a:p>
            <a:pPr lvl="1"/>
            <a:r>
              <a:rPr lang="tr-TR" dirty="0" smtClean="0"/>
              <a:t>Önceden </a:t>
            </a:r>
            <a:r>
              <a:rPr lang="tr-TR" dirty="0"/>
              <a:t>bilinen, üzerine düşünülmüş, hakkında birtakım yargılara varılmış bir konu yazı için seçilebileceği gibi ilk kez araştırılacak bir konu da belirlenebilir.</a:t>
            </a:r>
          </a:p>
          <a:p>
            <a:r>
              <a:rPr lang="tr-TR" dirty="0"/>
              <a:t>Konu, bir amaca bağlı olarak ya da bazı zorunluluklarla sınırlandırılır. </a:t>
            </a:r>
            <a:endParaRPr lang="tr-TR" dirty="0" smtClean="0"/>
          </a:p>
          <a:p>
            <a:pPr lvl="1"/>
            <a:r>
              <a:rPr lang="tr-TR" dirty="0" smtClean="0"/>
              <a:t>Bu </a:t>
            </a:r>
            <a:r>
              <a:rPr lang="tr-TR" dirty="0"/>
              <a:t>sınırlandırma, genelden özele doğru bir daraltma biçiminde yapılır. Örneğin, “insan hakları” genel bir konudur. “Türkiye’de insan hakları,” bunun sınırlandırılmış bir biçimidir. Daha da daraltılarak “Türkiye’de insan hakları konusunda yapılan yasal düzenlemeler,” “Türkiye’de insan hakları konusunda yapılan yeni yasal düzenlemeler” gibi başka sınırlamalara gidilebilir. Konu sınırlandıkça, ayrıntılar da o oranda öne çıkmaya başlar. </a:t>
            </a:r>
          </a:p>
          <a:p>
            <a:endParaRPr lang="tr-TR" dirty="0"/>
          </a:p>
        </p:txBody>
      </p:sp>
    </p:spTree>
    <p:extLst>
      <p:ext uri="{BB962C8B-B14F-4D97-AF65-F5344CB8AC3E}">
        <p14:creationId xmlns:p14="http://schemas.microsoft.com/office/powerpoint/2010/main" val="107838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 ve Konuyu Sınırlandırma (Bakış Açısı) </a:t>
            </a:r>
            <a:r>
              <a:rPr lang="tr-TR" dirty="0" smtClean="0"/>
              <a:t>(2)</a:t>
            </a:r>
            <a:endParaRPr lang="tr-TR" dirty="0"/>
          </a:p>
        </p:txBody>
      </p:sp>
      <p:sp>
        <p:nvSpPr>
          <p:cNvPr id="3" name="İçerik Yer Tutucusu 2"/>
          <p:cNvSpPr>
            <a:spLocks noGrp="1"/>
          </p:cNvSpPr>
          <p:nvPr>
            <p:ph idx="1"/>
          </p:nvPr>
        </p:nvSpPr>
        <p:spPr/>
        <p:txBody>
          <a:bodyPr>
            <a:normAutofit/>
          </a:bodyPr>
          <a:lstStyle/>
          <a:p>
            <a:r>
              <a:rPr lang="tr-TR" dirty="0"/>
              <a:t>Yazıda düşünsel dağınıklık ve dengesizliklerin, kurgusal ve yapısal zayıflıkların ortaya çıkmaması için konunun sınırlandırılması çok önemlidir. </a:t>
            </a:r>
            <a:endParaRPr lang="tr-TR" dirty="0" smtClean="0"/>
          </a:p>
          <a:p>
            <a:r>
              <a:rPr lang="tr-TR" dirty="0" smtClean="0"/>
              <a:t>Sınırlandırılmamış </a:t>
            </a:r>
            <a:r>
              <a:rPr lang="tr-TR" dirty="0"/>
              <a:t>bir konuyu derli toplu anlatabilmek, üzerinde durulması gereken önemli yanlarını yeterince işleyebilmek çok zordur. </a:t>
            </a:r>
            <a:endParaRPr lang="tr-TR" dirty="0" smtClean="0"/>
          </a:p>
          <a:p>
            <a:r>
              <a:rPr lang="tr-TR" dirty="0" smtClean="0"/>
              <a:t>Bu</a:t>
            </a:r>
            <a:r>
              <a:rPr lang="tr-TR" dirty="0"/>
              <a:t>, yazıda dağınıklığa ve asıl odaklanılması gereken noktaların kaynayıp gitmesine neden olur. </a:t>
            </a:r>
          </a:p>
        </p:txBody>
      </p:sp>
    </p:spTree>
    <p:extLst>
      <p:ext uri="{BB962C8B-B14F-4D97-AF65-F5344CB8AC3E}">
        <p14:creationId xmlns:p14="http://schemas.microsoft.com/office/powerpoint/2010/main" val="4063462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 ve Konuyu Sınırlandırma (Bakış Açısı) </a:t>
            </a:r>
            <a:r>
              <a:rPr lang="tr-TR" dirty="0" smtClean="0"/>
              <a:t>(3)</a:t>
            </a:r>
            <a:endParaRPr lang="tr-TR" dirty="0"/>
          </a:p>
        </p:txBody>
      </p:sp>
      <p:sp>
        <p:nvSpPr>
          <p:cNvPr id="3" name="İçerik Yer Tutucusu 2"/>
          <p:cNvSpPr>
            <a:spLocks noGrp="1"/>
          </p:cNvSpPr>
          <p:nvPr>
            <p:ph idx="1"/>
          </p:nvPr>
        </p:nvSpPr>
        <p:spPr/>
        <p:txBody>
          <a:bodyPr>
            <a:normAutofit fontScale="85000" lnSpcReduction="20000"/>
          </a:bodyPr>
          <a:lstStyle/>
          <a:p>
            <a:r>
              <a:rPr lang="tr-TR" dirty="0"/>
              <a:t>Konuyu sınırlamak, ona bir “bakış açısı” getirmek demektir. Yazar, ele aldığı konuyu bu bakış açısına göre işler. </a:t>
            </a:r>
            <a:r>
              <a:rPr lang="tr-TR" dirty="0">
                <a:solidFill>
                  <a:srgbClr val="C00000"/>
                </a:solidFill>
              </a:rPr>
              <a:t>Bakış açısı, genel bir konuyu özel bir yanıyla ve ayrıntılarına değinerek ele almayı sağlar.</a:t>
            </a:r>
            <a:r>
              <a:rPr lang="tr-TR" dirty="0"/>
              <a:t> </a:t>
            </a:r>
          </a:p>
          <a:p>
            <a:r>
              <a:rPr lang="tr-TR" dirty="0">
                <a:solidFill>
                  <a:srgbClr val="C00000"/>
                </a:solidFill>
              </a:rPr>
              <a:t>Konu nasıl üzerinde durulan, hakkında söz söylenip yazı yazılan şeyse bakış açısı da yazarın o konuyu görüş; ele alış biçimidir. Daha doğrusu konuya karşı yazarın takındığı tutumdur bakış açısı. </a:t>
            </a:r>
            <a:r>
              <a:rPr lang="tr-TR" dirty="0"/>
              <a:t>Sözgelimi aynı konuyu bir yazar olumlu, bir yazar olumsuz işleyebilir.</a:t>
            </a:r>
          </a:p>
          <a:p>
            <a:r>
              <a:rPr lang="tr-TR" dirty="0">
                <a:solidFill>
                  <a:srgbClr val="C00000"/>
                </a:solidFill>
              </a:rPr>
              <a:t>Bakış açısı, bir yazarın konuyu görüş, kavrayış, yo­rumlayış biçimidir. </a:t>
            </a:r>
            <a:r>
              <a:rPr lang="tr-TR" dirty="0"/>
              <a:t>Yazarın dil ve anlatım örgüsünü belirlemede bakış açısı önemli etkenlerden biridir. Söylediklerimizi yine atasözlerimizden seçeceğimiz şu örneklerle açıklayalım:</a:t>
            </a:r>
          </a:p>
          <a:p>
            <a:pPr lvl="1"/>
            <a:r>
              <a:rPr lang="tr-TR" dirty="0" smtClean="0"/>
              <a:t>Kardeş </a:t>
            </a:r>
            <a:r>
              <a:rPr lang="tr-TR" dirty="0"/>
              <a:t>kardeşi atar, yar başından tutar.</a:t>
            </a:r>
          </a:p>
          <a:p>
            <a:pPr lvl="1"/>
            <a:r>
              <a:rPr lang="tr-TR" dirty="0" smtClean="0"/>
              <a:t>Kardeş </a:t>
            </a:r>
            <a:r>
              <a:rPr lang="tr-TR" dirty="0"/>
              <a:t>kardeşi bıçaklamış, dönmüş yine kucaklamış.</a:t>
            </a:r>
          </a:p>
          <a:p>
            <a:pPr lvl="1"/>
            <a:r>
              <a:rPr lang="tr-TR" dirty="0" smtClean="0"/>
              <a:t>Kardeşim </a:t>
            </a:r>
            <a:r>
              <a:rPr lang="tr-TR" dirty="0"/>
              <a:t>olsun da kanlım olsun.</a:t>
            </a:r>
          </a:p>
          <a:p>
            <a:pPr lvl="1"/>
            <a:r>
              <a:rPr lang="tr-TR" dirty="0" smtClean="0"/>
              <a:t>İki </a:t>
            </a:r>
            <a:r>
              <a:rPr lang="tr-TR" dirty="0"/>
              <a:t>kardeş savaşmış ebleh buna inanmış.                                     </a:t>
            </a:r>
          </a:p>
          <a:p>
            <a:pPr lvl="1"/>
            <a:r>
              <a:rPr lang="tr-TR" dirty="0" smtClean="0"/>
              <a:t>Kazanırsan </a:t>
            </a:r>
            <a:r>
              <a:rPr lang="tr-TR" dirty="0"/>
              <a:t>dost kazan, düşmanı anan da doğurur.</a:t>
            </a:r>
          </a:p>
          <a:p>
            <a:endParaRPr lang="tr-TR" dirty="0"/>
          </a:p>
        </p:txBody>
      </p:sp>
    </p:spTree>
    <p:extLst>
      <p:ext uri="{BB962C8B-B14F-4D97-AF65-F5344CB8AC3E}">
        <p14:creationId xmlns:p14="http://schemas.microsoft.com/office/powerpoint/2010/main" val="50951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Ana Düşünce (İleti/ Mesaj) ve Yan </a:t>
            </a:r>
            <a:r>
              <a:rPr lang="tr-TR" dirty="0" smtClean="0"/>
              <a:t>Düşünceler (1) </a:t>
            </a:r>
            <a:endParaRPr lang="tr-TR" dirty="0"/>
          </a:p>
        </p:txBody>
      </p:sp>
      <p:sp>
        <p:nvSpPr>
          <p:cNvPr id="3" name="İçerik Yer Tutucusu 2"/>
          <p:cNvSpPr>
            <a:spLocks noGrp="1"/>
          </p:cNvSpPr>
          <p:nvPr>
            <p:ph idx="1"/>
          </p:nvPr>
        </p:nvSpPr>
        <p:spPr/>
        <p:txBody>
          <a:bodyPr/>
          <a:lstStyle/>
          <a:p>
            <a:r>
              <a:rPr lang="tr-TR" dirty="0">
                <a:solidFill>
                  <a:srgbClr val="C00000"/>
                </a:solidFill>
              </a:rPr>
              <a:t>Yazıda, okura iletilmek istenen temel düşüncedir. </a:t>
            </a:r>
            <a:r>
              <a:rPr lang="tr-TR" dirty="0"/>
              <a:t>Buna, ileti de denir. </a:t>
            </a:r>
            <a:r>
              <a:rPr lang="tr-TR" dirty="0">
                <a:solidFill>
                  <a:srgbClr val="C00000"/>
                </a:solidFill>
              </a:rPr>
              <a:t>Bir bakıma yazarla paylaştığımız ya da metinden yaşantımıza kattığımız şeydir ileti.</a:t>
            </a:r>
            <a:r>
              <a:rPr lang="tr-TR" dirty="0"/>
              <a:t> Özellikle düşünsel yazıların belkemiği gibidir. Bazen yazının herhangi bir yerinde (çoğunlukla sonuç ya da giriş paragrafında) yazar tarafından bir cümleyle dile getirilir, bazen de yazının bütününe sindirilmiş olarak okurun çıkarımına bırakılır. Bu cümle, yargı bildirir. Ana düşünce, yazının bütününe ilişkindir; “Yazar, okura hangi düşünceyi iletmek istiyor? Neyi savunuyor?” gibi sorularla saptanır. </a:t>
            </a:r>
          </a:p>
          <a:p>
            <a:endParaRPr lang="tr-TR" dirty="0"/>
          </a:p>
        </p:txBody>
      </p:sp>
    </p:spTree>
    <p:extLst>
      <p:ext uri="{BB962C8B-B14F-4D97-AF65-F5344CB8AC3E}">
        <p14:creationId xmlns:p14="http://schemas.microsoft.com/office/powerpoint/2010/main" val="237568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Ana Düşünce (İleti/ Mesaj) ve Yan Düşünceler </a:t>
            </a:r>
            <a:r>
              <a:rPr lang="tr-TR" dirty="0" smtClean="0"/>
              <a:t>(2)</a:t>
            </a:r>
            <a:endParaRPr lang="tr-TR" dirty="0"/>
          </a:p>
        </p:txBody>
      </p:sp>
      <p:sp>
        <p:nvSpPr>
          <p:cNvPr id="3" name="İçerik Yer Tutucusu 2"/>
          <p:cNvSpPr>
            <a:spLocks noGrp="1"/>
          </p:cNvSpPr>
          <p:nvPr>
            <p:ph idx="1"/>
          </p:nvPr>
        </p:nvSpPr>
        <p:spPr/>
        <p:txBody>
          <a:bodyPr/>
          <a:lstStyle/>
          <a:p>
            <a:r>
              <a:rPr lang="tr-TR" dirty="0">
                <a:solidFill>
                  <a:srgbClr val="C00000"/>
                </a:solidFill>
              </a:rPr>
              <a:t>Yan düşünceler ise ana düşüncenin işlenmesinde paragraflar hâlinde ortaya konan, onu çeşitli bakımlardan açıklığa kavuştururken aynı zamanda besleyen ve güçlendiren düşüncelerdir. </a:t>
            </a:r>
            <a:r>
              <a:rPr lang="tr-TR" dirty="0"/>
              <a:t>Yan düşüncelerin ana düşünceyle çelişmemesi ya da ondan kopuk olmaması gerekir. Kendi başına bir değer ya da özgünlük taşısa bile yazının ana düşüncesiyle bağıntısı bulunmayan düşünceler yazıda bütünlüğü bozar, gereksiz ve işlevsiz ögeler olarak yer tutar. </a:t>
            </a:r>
          </a:p>
          <a:p>
            <a:endParaRPr lang="tr-TR" dirty="0"/>
          </a:p>
        </p:txBody>
      </p:sp>
    </p:spTree>
    <p:extLst>
      <p:ext uri="{BB962C8B-B14F-4D97-AF65-F5344CB8AC3E}">
        <p14:creationId xmlns:p14="http://schemas.microsoft.com/office/powerpoint/2010/main" val="365455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Ana Düşünce (İleti/ Mesaj) ve Yan Düşünceler </a:t>
            </a:r>
            <a:r>
              <a:rPr lang="tr-TR" dirty="0" smtClean="0"/>
              <a:t>(3) - Örnek</a:t>
            </a:r>
            <a:endParaRPr lang="tr-TR" dirty="0"/>
          </a:p>
        </p:txBody>
      </p:sp>
      <p:sp>
        <p:nvSpPr>
          <p:cNvPr id="3" name="İçerik Yer Tutucusu 2"/>
          <p:cNvSpPr>
            <a:spLocks noGrp="1"/>
          </p:cNvSpPr>
          <p:nvPr>
            <p:ph idx="1"/>
          </p:nvPr>
        </p:nvSpPr>
        <p:spPr/>
        <p:txBody>
          <a:bodyPr>
            <a:normAutofit fontScale="92500" lnSpcReduction="10000"/>
          </a:bodyPr>
          <a:lstStyle/>
          <a:p>
            <a:r>
              <a:rPr lang="tr-TR" dirty="0"/>
              <a:t>Ben her okuduğum romanla asıl </a:t>
            </a:r>
            <a:r>
              <a:rPr lang="tr-TR" dirty="0">
                <a:solidFill>
                  <a:srgbClr val="C00000"/>
                </a:solidFill>
              </a:rPr>
              <a:t>kendime yaklaştığıma </a:t>
            </a:r>
            <a:r>
              <a:rPr lang="tr-TR" dirty="0"/>
              <a:t>inanıyorum. Her biri </a:t>
            </a:r>
            <a:r>
              <a:rPr lang="tr-TR" dirty="0">
                <a:solidFill>
                  <a:srgbClr val="C00000"/>
                </a:solidFill>
              </a:rPr>
              <a:t>çok yanlı gerçekliğimizi </a:t>
            </a:r>
            <a:r>
              <a:rPr lang="tr-TR" dirty="0"/>
              <a:t>belli bir yandan açar bana. Neden söz ederse etsin beni, başkalarını, yaşamayı tanıtır. Romancılar </a:t>
            </a:r>
            <a:r>
              <a:rPr lang="tr-TR" dirty="0">
                <a:solidFill>
                  <a:srgbClr val="C00000"/>
                </a:solidFill>
              </a:rPr>
              <a:t>varoluşumun nedense benden gizli örtülerini</a:t>
            </a:r>
            <a:r>
              <a:rPr lang="tr-TR" dirty="0"/>
              <a:t> bir </a:t>
            </a:r>
            <a:r>
              <a:rPr lang="tr-TR" dirty="0" err="1"/>
              <a:t>bir</a:t>
            </a:r>
            <a:r>
              <a:rPr lang="tr-TR" dirty="0"/>
              <a:t> kaldırır bana. </a:t>
            </a:r>
            <a:r>
              <a:rPr lang="tr-TR" dirty="0" err="1"/>
              <a:t>Balzac</a:t>
            </a:r>
            <a:r>
              <a:rPr lang="tr-TR" dirty="0"/>
              <a:t>, </a:t>
            </a:r>
            <a:r>
              <a:rPr lang="tr-TR" dirty="0" err="1"/>
              <a:t>Eugenie</a:t>
            </a:r>
            <a:r>
              <a:rPr lang="tr-TR" dirty="0"/>
              <a:t> </a:t>
            </a:r>
            <a:r>
              <a:rPr lang="tr-TR" dirty="0" err="1"/>
              <a:t>Grandet’yi</a:t>
            </a:r>
            <a:r>
              <a:rPr lang="tr-TR" dirty="0"/>
              <a:t> yazmasaydı gecem gündüzüm bencillerle geçtiği halde nereden bilecektim bencilliği? Kızıl ile Kara olmasaydı benim de </a:t>
            </a:r>
            <a:r>
              <a:rPr lang="tr-TR" dirty="0" err="1">
                <a:solidFill>
                  <a:srgbClr val="C00000"/>
                </a:solidFill>
              </a:rPr>
              <a:t>özgelişmemden</a:t>
            </a:r>
            <a:r>
              <a:rPr lang="tr-TR" dirty="0"/>
              <a:t> haberim olmayacaktı. </a:t>
            </a:r>
            <a:r>
              <a:rPr lang="tr-TR" dirty="0">
                <a:solidFill>
                  <a:srgbClr val="C00000"/>
                </a:solidFill>
              </a:rPr>
              <a:t>1984’ün bize tuttuğu aynaya </a:t>
            </a:r>
            <a:r>
              <a:rPr lang="tr-TR" dirty="0"/>
              <a:t>bakmasaydım bu yaşamayla hepimizin nereye gittiğini nasıl kestirirdim ben? </a:t>
            </a:r>
            <a:r>
              <a:rPr lang="tr-TR" dirty="0" err="1"/>
              <a:t>Göste</a:t>
            </a:r>
            <a:r>
              <a:rPr lang="tr-TR" dirty="0"/>
              <a:t> </a:t>
            </a:r>
            <a:r>
              <a:rPr lang="tr-TR" dirty="0" err="1"/>
              <a:t>Berling’le</a:t>
            </a:r>
            <a:r>
              <a:rPr lang="tr-TR" dirty="0"/>
              <a:t> kuzeyi dolaşmasaydım, en soğuk geçen kışları bile sevmez, bahar gelince de toprağın coşkusuna kapılmazdım ki. </a:t>
            </a:r>
            <a:r>
              <a:rPr lang="tr-TR" dirty="0" err="1"/>
              <a:t>Robbe-Grillet</a:t>
            </a:r>
            <a:r>
              <a:rPr lang="tr-TR" dirty="0"/>
              <a:t> ‘Bak’ demeseydi, doğduğum günden beri alışıp kullanageldiğim </a:t>
            </a:r>
            <a:r>
              <a:rPr lang="tr-TR" dirty="0">
                <a:solidFill>
                  <a:srgbClr val="C00000"/>
                </a:solidFill>
              </a:rPr>
              <a:t>bin bir nesnenin kendinde bir varlığı olduğunu</a:t>
            </a:r>
            <a:r>
              <a:rPr lang="tr-TR" dirty="0"/>
              <a:t> belki hiç görmeyecektim.» </a:t>
            </a:r>
          </a:p>
          <a:p>
            <a:pPr lvl="1"/>
            <a:r>
              <a:rPr lang="tr-TR" dirty="0"/>
              <a:t>Uygur, N. (1969). Güneşle. İstanbul: Kitap Yayınları.</a:t>
            </a:r>
          </a:p>
          <a:p>
            <a:endParaRPr lang="tr-TR" dirty="0"/>
          </a:p>
          <a:p>
            <a:endParaRPr lang="tr-TR" dirty="0"/>
          </a:p>
        </p:txBody>
      </p:sp>
    </p:spTree>
    <p:extLst>
      <p:ext uri="{BB962C8B-B14F-4D97-AF65-F5344CB8AC3E}">
        <p14:creationId xmlns:p14="http://schemas.microsoft.com/office/powerpoint/2010/main" val="4118999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Ana Düşünce (İleti/ Mesaj) ve Yan Düşünceler </a:t>
            </a:r>
            <a:r>
              <a:rPr lang="tr-TR" dirty="0" smtClean="0"/>
              <a:t>(4) </a:t>
            </a:r>
            <a:r>
              <a:rPr lang="tr-TR" dirty="0"/>
              <a:t>- Örnek</a:t>
            </a:r>
          </a:p>
        </p:txBody>
      </p:sp>
      <p:sp>
        <p:nvSpPr>
          <p:cNvPr id="3" name="İçerik Yer Tutucusu 2"/>
          <p:cNvSpPr>
            <a:spLocks noGrp="1"/>
          </p:cNvSpPr>
          <p:nvPr>
            <p:ph idx="1"/>
          </p:nvPr>
        </p:nvSpPr>
        <p:spPr/>
        <p:txBody>
          <a:bodyPr>
            <a:normAutofit fontScale="92500" lnSpcReduction="10000"/>
          </a:bodyPr>
          <a:lstStyle/>
          <a:p>
            <a:r>
              <a:rPr lang="tr-TR" dirty="0">
                <a:solidFill>
                  <a:srgbClr val="C00000"/>
                </a:solidFill>
              </a:rPr>
              <a:t>Konu: </a:t>
            </a:r>
            <a:r>
              <a:rPr lang="tr-TR" dirty="0"/>
              <a:t>Romanların yaşantımızdaki yeri.</a:t>
            </a:r>
          </a:p>
          <a:p>
            <a:r>
              <a:rPr lang="tr-TR" dirty="0">
                <a:solidFill>
                  <a:srgbClr val="C00000"/>
                </a:solidFill>
              </a:rPr>
              <a:t>Ana düşünce: </a:t>
            </a:r>
            <a:r>
              <a:rPr lang="tr-TR" dirty="0"/>
              <a:t>Romanlar bizim kendimizi biraz daha yakından tanımamızı sağlar.</a:t>
            </a:r>
          </a:p>
          <a:p>
            <a:r>
              <a:rPr lang="tr-TR" dirty="0">
                <a:solidFill>
                  <a:srgbClr val="C00000"/>
                </a:solidFill>
              </a:rPr>
              <a:t>Yardımcı düşünceler:</a:t>
            </a:r>
          </a:p>
          <a:p>
            <a:pPr lvl="1"/>
            <a:r>
              <a:rPr lang="tr-TR" dirty="0" err="1" smtClean="0"/>
              <a:t>Balzac’ın</a:t>
            </a:r>
            <a:r>
              <a:rPr lang="tr-TR" dirty="0" smtClean="0"/>
              <a:t> </a:t>
            </a:r>
            <a:r>
              <a:rPr lang="tr-TR" dirty="0" err="1"/>
              <a:t>Eugenie</a:t>
            </a:r>
            <a:r>
              <a:rPr lang="tr-TR" dirty="0"/>
              <a:t> </a:t>
            </a:r>
            <a:r>
              <a:rPr lang="tr-TR" dirty="0" err="1"/>
              <a:t>Grande</a:t>
            </a:r>
            <a:r>
              <a:rPr lang="tr-TR" dirty="0"/>
              <a:t> adlı romanını okuyunca bencilliği anladım.</a:t>
            </a:r>
          </a:p>
          <a:p>
            <a:pPr lvl="1"/>
            <a:r>
              <a:rPr lang="tr-TR" dirty="0" err="1" smtClean="0"/>
              <a:t>Stendhal’ın</a:t>
            </a:r>
            <a:r>
              <a:rPr lang="tr-TR" dirty="0" smtClean="0"/>
              <a:t> </a:t>
            </a:r>
            <a:r>
              <a:rPr lang="tr-TR" dirty="0"/>
              <a:t>Kızıl ile Kara romanını okuyunca öz gelişmemin farkına vardım.</a:t>
            </a:r>
          </a:p>
          <a:p>
            <a:pPr lvl="1"/>
            <a:r>
              <a:rPr lang="tr-TR" dirty="0" smtClean="0"/>
              <a:t>George </a:t>
            </a:r>
            <a:r>
              <a:rPr lang="tr-TR" dirty="0"/>
              <a:t>Orwell’ın1984’ünü okuduğumda yaşamaya böyle devam edersek nereye varacağımızı kestirdim.</a:t>
            </a:r>
          </a:p>
          <a:p>
            <a:pPr lvl="1"/>
            <a:r>
              <a:rPr lang="tr-TR" dirty="0" smtClean="0"/>
              <a:t>Selma </a:t>
            </a:r>
            <a:r>
              <a:rPr lang="tr-TR" dirty="0" err="1"/>
              <a:t>Lagerlöf’ün</a:t>
            </a:r>
            <a:r>
              <a:rPr lang="tr-TR" dirty="0"/>
              <a:t> </a:t>
            </a:r>
            <a:r>
              <a:rPr lang="tr-TR" dirty="0" err="1"/>
              <a:t>Gösta</a:t>
            </a:r>
            <a:r>
              <a:rPr lang="tr-TR" dirty="0"/>
              <a:t> </a:t>
            </a:r>
            <a:r>
              <a:rPr lang="tr-TR" dirty="0" err="1"/>
              <a:t>Berling</a:t>
            </a:r>
            <a:r>
              <a:rPr lang="tr-TR" dirty="0"/>
              <a:t> Efsanesi adlı romanıyla kuzey ülkelerini dolaştım ve en soğuk geçen kışları bile sevdim, baharda toprağın coşkusunu daha iyi anladım.</a:t>
            </a:r>
          </a:p>
          <a:p>
            <a:pPr lvl="1"/>
            <a:r>
              <a:rPr lang="tr-TR" dirty="0" err="1" smtClean="0"/>
              <a:t>Robbe-Grillet’in</a:t>
            </a:r>
            <a:r>
              <a:rPr lang="tr-TR" dirty="0" smtClean="0"/>
              <a:t> </a:t>
            </a:r>
            <a:r>
              <a:rPr lang="tr-TR" dirty="0"/>
              <a:t>Silgiler romanını okuyunca her nesnenin kendinde bir varlığı olduğunu fark ettim.</a:t>
            </a:r>
          </a:p>
          <a:p>
            <a:endParaRPr lang="tr-TR" dirty="0"/>
          </a:p>
        </p:txBody>
      </p:sp>
    </p:spTree>
    <p:extLst>
      <p:ext uri="{BB962C8B-B14F-4D97-AF65-F5344CB8AC3E}">
        <p14:creationId xmlns:p14="http://schemas.microsoft.com/office/powerpoint/2010/main" val="288512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Yazının Evreleri </a:t>
            </a:r>
            <a:r>
              <a:rPr lang="tr-TR" dirty="0" smtClean="0"/>
              <a:t> - Hazırlık</a:t>
            </a:r>
            <a:endParaRPr lang="tr-TR" dirty="0"/>
          </a:p>
        </p:txBody>
      </p:sp>
      <p:sp>
        <p:nvSpPr>
          <p:cNvPr id="3" name="İçerik Yer Tutucusu 2"/>
          <p:cNvSpPr>
            <a:spLocks noGrp="1"/>
          </p:cNvSpPr>
          <p:nvPr>
            <p:ph idx="1"/>
          </p:nvPr>
        </p:nvSpPr>
        <p:spPr/>
        <p:txBody>
          <a:bodyPr>
            <a:normAutofit fontScale="85000" lnSpcReduction="10000"/>
          </a:bodyPr>
          <a:lstStyle/>
          <a:p>
            <a:r>
              <a:rPr lang="tr-TR" dirty="0"/>
              <a:t>Kişisellik sınırları içinde düşünebileceğimiz bir yazı için hazırlık evresi; anı, gözlem, deneyim, birikim, duygu, hayal ve düşüncelerimizle zihnimizde bunlara ilişkin hazır bulunan verileri seçici/ ayıklayıcı bir dikkatle harekete geçirmek, irdelemek, neden-sonuç ilişkileri içinde analiz ve sentez işlemlerine tabi tutmak gibi bir dizi eylemle açıklanabilir. </a:t>
            </a:r>
            <a:endParaRPr lang="tr-TR" dirty="0" smtClean="0"/>
          </a:p>
          <a:p>
            <a:r>
              <a:rPr lang="tr-TR" dirty="0" smtClean="0"/>
              <a:t>Bu </a:t>
            </a:r>
            <a:r>
              <a:rPr lang="tr-TR" dirty="0"/>
              <a:t>özellikteki yazılarda elbette yazım, noktalama, anlatım gibi bakımlardan doğruluk ve kendi içinde bir kompozisyon düzeni beklenir; ama belirlenecek konu, yapılacak seçme ve sınırlandırma, konunun işleniş biçimi vs. için önceden belirlenmiş kural ya da ilkelerden söz edilemez. </a:t>
            </a:r>
            <a:endParaRPr lang="tr-TR" dirty="0" smtClean="0"/>
          </a:p>
          <a:p>
            <a:r>
              <a:rPr lang="tr-TR" dirty="0" smtClean="0"/>
              <a:t>Özgürlük </a:t>
            </a:r>
            <a:r>
              <a:rPr lang="tr-TR" dirty="0"/>
              <a:t>alanı, nispeten daha geniştir. </a:t>
            </a:r>
            <a:endParaRPr lang="tr-TR" dirty="0" smtClean="0"/>
          </a:p>
          <a:p>
            <a:r>
              <a:rPr lang="tr-TR" dirty="0" smtClean="0"/>
              <a:t>Araştırma </a:t>
            </a:r>
            <a:r>
              <a:rPr lang="tr-TR" dirty="0"/>
              <a:t>ve inceleme yazıları ise sistemli, yöntemli olmak zorundadır. Metnin hazırlık, yazılma ve kontrol evrelerinde göz önünde bulundurulması gereken önemli noktalar vardır; metin, buna uygun bazı özellikleri taşımalıdır. </a:t>
            </a:r>
          </a:p>
          <a:p>
            <a:endParaRPr lang="tr-TR" dirty="0"/>
          </a:p>
        </p:txBody>
      </p:sp>
    </p:spTree>
    <p:extLst>
      <p:ext uri="{BB962C8B-B14F-4D97-AF65-F5344CB8AC3E}">
        <p14:creationId xmlns:p14="http://schemas.microsoft.com/office/powerpoint/2010/main" val="2852822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Kaynakları Saptama </a:t>
            </a:r>
          </a:p>
        </p:txBody>
      </p:sp>
      <p:sp>
        <p:nvSpPr>
          <p:cNvPr id="3" name="İçerik Yer Tutucusu 2"/>
          <p:cNvSpPr>
            <a:spLocks noGrp="1"/>
          </p:cNvSpPr>
          <p:nvPr>
            <p:ph idx="1"/>
          </p:nvPr>
        </p:nvSpPr>
        <p:spPr/>
        <p:txBody>
          <a:bodyPr>
            <a:normAutofit fontScale="92500" lnSpcReduction="10000"/>
          </a:bodyPr>
          <a:lstStyle/>
          <a:p>
            <a:r>
              <a:rPr lang="tr-TR" dirty="0"/>
              <a:t>Öncelikle yapılması gereken, ulaşılacak kaynakları saptamaktır. Bu, yapılacak çalışmanın oylumuna ve süresine bağlı olarak kapsamı değişen bir literatür taramasına dayanır. </a:t>
            </a:r>
            <a:endParaRPr lang="tr-TR" dirty="0" smtClean="0"/>
          </a:p>
          <a:p>
            <a:r>
              <a:rPr lang="tr-TR" dirty="0" smtClean="0"/>
              <a:t>Kısa </a:t>
            </a:r>
            <a:r>
              <a:rPr lang="tr-TR" dirty="0"/>
              <a:t>süre içinde yazılması düşünülen dar oylumlu yazılar için konuyla doğrudan ilgili temel kaynaklar ve malzemeler belirlenir; ama geniş oylumlu çalışmalar için konuyla doğrudan ya da dolaylı ilgisi bulunan her türlü kaynağın ve malzemenin saptanması gerekir. </a:t>
            </a:r>
            <a:endParaRPr lang="tr-TR" dirty="0" smtClean="0"/>
          </a:p>
          <a:p>
            <a:r>
              <a:rPr lang="tr-TR" dirty="0" smtClean="0"/>
              <a:t>Örneğin </a:t>
            </a:r>
            <a:r>
              <a:rPr lang="tr-TR" dirty="0"/>
              <a:t>bir edebiyat araştırmasında ansiklopediler, sözlükler, edebiyat tarihleri, tezler, antolojiler, bilimsel kitap ve makaleler yanında süreli yayın (gazete, dergi) taramasına dayalı malzeme tespiti çok önemlidir. </a:t>
            </a:r>
            <a:endParaRPr lang="tr-TR" dirty="0" smtClean="0"/>
          </a:p>
          <a:p>
            <a:r>
              <a:rPr lang="tr-TR" dirty="0" smtClean="0"/>
              <a:t>Ayrıca</a:t>
            </a:r>
            <a:r>
              <a:rPr lang="tr-TR" dirty="0"/>
              <a:t>, konunun gerektirdiği ölçüde, farklı alan ve disiplinlerdeki kimi çalışmalardan da yararlanmak gerekebilir. </a:t>
            </a:r>
          </a:p>
          <a:p>
            <a:endParaRPr lang="tr-TR" dirty="0"/>
          </a:p>
        </p:txBody>
      </p:sp>
    </p:spTree>
    <p:extLst>
      <p:ext uri="{BB962C8B-B14F-4D97-AF65-F5344CB8AC3E}">
        <p14:creationId xmlns:p14="http://schemas.microsoft.com/office/powerpoint/2010/main" val="17578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Not Alma</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Bir metinde, bir konuşmada iletilenleri maddeler halinde, ana çizgilerle saptamaya </a:t>
            </a:r>
            <a:r>
              <a:rPr lang="tr-TR" dirty="0">
                <a:solidFill>
                  <a:srgbClr val="C00000"/>
                </a:solidFill>
              </a:rPr>
              <a:t>not alma </a:t>
            </a:r>
            <a:r>
              <a:rPr lang="tr-TR" dirty="0"/>
              <a:t>denir. </a:t>
            </a:r>
            <a:endParaRPr lang="tr-TR" dirty="0" smtClean="0"/>
          </a:p>
          <a:p>
            <a:r>
              <a:rPr lang="tr-TR" dirty="0" smtClean="0"/>
              <a:t>Saptanan </a:t>
            </a:r>
            <a:r>
              <a:rPr lang="tr-TR" dirty="0"/>
              <a:t>kaynakların okunması sırasında; yazıda kullanılacak her türlü bilginin, yargının, görüşün bu kaynaklardan not edilmesi gerekir. </a:t>
            </a:r>
            <a:endParaRPr lang="tr-TR" dirty="0" smtClean="0"/>
          </a:p>
          <a:p>
            <a:r>
              <a:rPr lang="tr-TR" dirty="0" smtClean="0"/>
              <a:t>Ulaştığımız </a:t>
            </a:r>
            <a:r>
              <a:rPr lang="tr-TR" dirty="0"/>
              <a:t>kaynakların bütün bölümlerini ya da cümlelerini çalışmamıza dâhil etmemiz söz konusu olamayacağına göre konumuzun sınırları içinde yapılacak bir seçmeyle bu kaynaklardan notlar alır, notlarımızı da belirli bir düzene göre sınıflandırırız. </a:t>
            </a:r>
            <a:endParaRPr lang="tr-TR" dirty="0" smtClean="0"/>
          </a:p>
          <a:p>
            <a:r>
              <a:rPr lang="tr-TR" dirty="0" smtClean="0"/>
              <a:t>Not </a:t>
            </a:r>
            <a:r>
              <a:rPr lang="tr-TR" dirty="0"/>
              <a:t>alırken işimizi kolaylaştırmak için, sözcük ve ifadelerde kendimize göre kısaltmalar yapabiliriz. </a:t>
            </a:r>
          </a:p>
          <a:p>
            <a:r>
              <a:rPr lang="tr-TR" dirty="0"/>
              <a:t>Not alma, iki biçimde yapılabilir: Kaynakların ilgili bölümünü olduğu gibi yazarak, bu bölümün içeriğini kendi cümlelerimizle ifade ederek. Her iki durumda da ilgili kaynağın künyesini açıkça belirtmeliyiz. </a:t>
            </a:r>
          </a:p>
          <a:p>
            <a:endParaRPr lang="tr-TR" dirty="0"/>
          </a:p>
        </p:txBody>
      </p:sp>
    </p:spTree>
    <p:extLst>
      <p:ext uri="{BB962C8B-B14F-4D97-AF65-F5344CB8AC3E}">
        <p14:creationId xmlns:p14="http://schemas.microsoft.com/office/powerpoint/2010/main" val="4078406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Özet Çıkarma</a:t>
            </a:r>
            <a:endParaRPr lang="tr-TR" dirty="0"/>
          </a:p>
        </p:txBody>
      </p:sp>
      <p:sp>
        <p:nvSpPr>
          <p:cNvPr id="3" name="İçerik Yer Tutucusu 2"/>
          <p:cNvSpPr>
            <a:spLocks noGrp="1"/>
          </p:cNvSpPr>
          <p:nvPr>
            <p:ph idx="1"/>
          </p:nvPr>
        </p:nvSpPr>
        <p:spPr/>
        <p:txBody>
          <a:bodyPr>
            <a:normAutofit lnSpcReduction="10000"/>
          </a:bodyPr>
          <a:lstStyle/>
          <a:p>
            <a:r>
              <a:rPr lang="tr-TR" dirty="0">
                <a:solidFill>
                  <a:srgbClr val="C00000"/>
                </a:solidFill>
              </a:rPr>
              <a:t>Özetleme; kişinin, okuduğu metnin içeriğini kısaca, kendi cümleleriyle yeniden yazmasıdır. </a:t>
            </a:r>
            <a:endParaRPr lang="tr-TR" dirty="0" smtClean="0">
              <a:solidFill>
                <a:srgbClr val="C00000"/>
              </a:solidFill>
            </a:endParaRPr>
          </a:p>
          <a:p>
            <a:r>
              <a:rPr lang="tr-TR" dirty="0" smtClean="0"/>
              <a:t>Özetin </a:t>
            </a:r>
            <a:r>
              <a:rPr lang="tr-TR" dirty="0"/>
              <a:t>uzunluğu, metne ve kişinin gereksinimine göre değişebilir. </a:t>
            </a:r>
            <a:endParaRPr lang="tr-TR" dirty="0" smtClean="0"/>
          </a:p>
          <a:p>
            <a:r>
              <a:rPr lang="tr-TR" dirty="0" smtClean="0"/>
              <a:t>Burada </a:t>
            </a:r>
            <a:r>
              <a:rPr lang="tr-TR" dirty="0"/>
              <a:t>dikkat edilmesi gereken; metnin özünü bozmamak, anlamını değiştirmemek, öze ilişkin olmayan ayrıntıları atlarken önemli bazı noktaları gözden kaçırmamak, yazının planına ve bölümlerin oransal düzenine uymaktır. </a:t>
            </a:r>
            <a:endParaRPr lang="tr-TR" dirty="0" smtClean="0"/>
          </a:p>
          <a:p>
            <a:r>
              <a:rPr lang="tr-TR" dirty="0" smtClean="0"/>
              <a:t>Özetlemeden </a:t>
            </a:r>
            <a:r>
              <a:rPr lang="tr-TR" dirty="0"/>
              <a:t>önce, yazının mutlaka çok iyi okunarak özümsenmiş olması gerekir. </a:t>
            </a:r>
            <a:endParaRPr lang="tr-TR" dirty="0" smtClean="0"/>
          </a:p>
          <a:p>
            <a:r>
              <a:rPr lang="tr-TR" dirty="0" smtClean="0"/>
              <a:t>Özetin </a:t>
            </a:r>
            <a:r>
              <a:rPr lang="tr-TR" dirty="0"/>
              <a:t>sonunda, ilgili metnin künyesini belirtmeyi de unutmamalıyız. </a:t>
            </a:r>
          </a:p>
          <a:p>
            <a:endParaRPr lang="tr-TR" dirty="0"/>
          </a:p>
        </p:txBody>
      </p:sp>
    </p:spTree>
    <p:extLst>
      <p:ext uri="{BB962C8B-B14F-4D97-AF65-F5344CB8AC3E}">
        <p14:creationId xmlns:p14="http://schemas.microsoft.com/office/powerpoint/2010/main" val="267650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Plan (1)</a:t>
            </a:r>
            <a:endParaRPr lang="tr-TR" dirty="0"/>
          </a:p>
        </p:txBody>
      </p:sp>
      <p:sp>
        <p:nvSpPr>
          <p:cNvPr id="3" name="İçerik Yer Tutucusu 2"/>
          <p:cNvSpPr>
            <a:spLocks noGrp="1"/>
          </p:cNvSpPr>
          <p:nvPr>
            <p:ph idx="1"/>
          </p:nvPr>
        </p:nvSpPr>
        <p:spPr/>
        <p:txBody>
          <a:bodyPr>
            <a:normAutofit lnSpcReduction="10000"/>
          </a:bodyPr>
          <a:lstStyle/>
          <a:p>
            <a:r>
              <a:rPr lang="tr-TR" dirty="0"/>
              <a:t>Notların ve özetlerin tamamlanıp kendi içinde sınıflandırılmasından sonra sıra yazıyı planlamaya gelir. </a:t>
            </a:r>
            <a:endParaRPr lang="tr-TR" dirty="0" smtClean="0"/>
          </a:p>
          <a:p>
            <a:r>
              <a:rPr lang="tr-TR" dirty="0" smtClean="0">
                <a:solidFill>
                  <a:srgbClr val="C00000"/>
                </a:solidFill>
              </a:rPr>
              <a:t>Planlamak</a:t>
            </a:r>
            <a:r>
              <a:rPr lang="tr-TR" dirty="0">
                <a:solidFill>
                  <a:srgbClr val="C00000"/>
                </a:solidFill>
              </a:rPr>
              <a:t>; başlık ve alt başlıklarla birlikte neyin, nerede, ne ölçüde, hangi sırayla, nasıl bir kurgu içinde söyleyeceğini belirlemektir. </a:t>
            </a:r>
            <a:endParaRPr lang="tr-TR" dirty="0" smtClean="0">
              <a:solidFill>
                <a:srgbClr val="C00000"/>
              </a:solidFill>
            </a:endParaRPr>
          </a:p>
          <a:p>
            <a:r>
              <a:rPr lang="tr-TR" dirty="0" smtClean="0"/>
              <a:t>Başka </a:t>
            </a:r>
            <a:r>
              <a:rPr lang="tr-TR" dirty="0"/>
              <a:t>bir deyişle, </a:t>
            </a:r>
            <a:r>
              <a:rPr lang="tr-TR" dirty="0">
                <a:solidFill>
                  <a:srgbClr val="C00000"/>
                </a:solidFill>
              </a:rPr>
              <a:t>eldeki verilerden yola çıkarak yazının iskeletini oluşturmak, kullanılacak ögeleri bir bütünlük sağlayacak biçimde düzene kavuşturmaktır. </a:t>
            </a:r>
            <a:endParaRPr lang="tr-TR" dirty="0" smtClean="0">
              <a:solidFill>
                <a:srgbClr val="C00000"/>
              </a:solidFill>
            </a:endParaRPr>
          </a:p>
          <a:p>
            <a:r>
              <a:rPr lang="tr-TR" dirty="0" smtClean="0"/>
              <a:t>Bu </a:t>
            </a:r>
            <a:r>
              <a:rPr lang="tr-TR" dirty="0"/>
              <a:t>bakımdan plan, yazının zihinde bir bütün hâlinde öngörülmesi, fikir olarak tamamlanması demektir. </a:t>
            </a:r>
          </a:p>
          <a:p>
            <a:r>
              <a:rPr lang="tr-TR" dirty="0"/>
              <a:t>Yazıda plan, genel olarak üç ana bölüme dayanır. </a:t>
            </a:r>
          </a:p>
          <a:p>
            <a:endParaRPr lang="tr-TR" dirty="0"/>
          </a:p>
        </p:txBody>
      </p:sp>
    </p:spTree>
    <p:extLst>
      <p:ext uri="{BB962C8B-B14F-4D97-AF65-F5344CB8AC3E}">
        <p14:creationId xmlns:p14="http://schemas.microsoft.com/office/powerpoint/2010/main" val="3925654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Plan </a:t>
            </a:r>
            <a:r>
              <a:rPr lang="tr-TR" dirty="0" smtClean="0"/>
              <a:t>(2) - Giriş</a:t>
            </a:r>
            <a:endParaRPr lang="tr-TR" dirty="0"/>
          </a:p>
        </p:txBody>
      </p:sp>
      <p:sp>
        <p:nvSpPr>
          <p:cNvPr id="3" name="İçerik Yer Tutucusu 2"/>
          <p:cNvSpPr>
            <a:spLocks noGrp="1"/>
          </p:cNvSpPr>
          <p:nvPr>
            <p:ph idx="1"/>
          </p:nvPr>
        </p:nvSpPr>
        <p:spPr/>
        <p:txBody>
          <a:bodyPr/>
          <a:lstStyle/>
          <a:p>
            <a:r>
              <a:rPr lang="tr-TR" dirty="0" smtClean="0"/>
              <a:t>Adından </a:t>
            </a:r>
            <a:r>
              <a:rPr lang="tr-TR" dirty="0"/>
              <a:t>da anlaşıldığı üzere yazıda konunun açıldığı bölümdür. </a:t>
            </a:r>
            <a:endParaRPr lang="tr-TR" dirty="0" smtClean="0"/>
          </a:p>
          <a:p>
            <a:r>
              <a:rPr lang="tr-TR" dirty="0" smtClean="0"/>
              <a:t>Konu</a:t>
            </a:r>
            <a:r>
              <a:rPr lang="tr-TR" dirty="0"/>
              <a:t>, konunun hangi bakış açısıyla ele alınacağı, nelerin üzerinde ve nasıl durulacağı burada belirtilir ya da sezdirilir. </a:t>
            </a:r>
            <a:endParaRPr lang="tr-TR" dirty="0" smtClean="0"/>
          </a:p>
          <a:p>
            <a:r>
              <a:rPr lang="tr-TR" dirty="0" smtClean="0"/>
              <a:t>Yazının </a:t>
            </a:r>
            <a:r>
              <a:rPr lang="tr-TR" dirty="0"/>
              <a:t>amacına, niteliğine, kapsamına göre bu bölümün uzunluğu değişebilir; ama çoğunlukla bir ya da birkaç paragraftan oluşur. </a:t>
            </a:r>
            <a:endParaRPr lang="tr-TR" dirty="0" smtClean="0"/>
          </a:p>
          <a:p>
            <a:r>
              <a:rPr lang="tr-TR" dirty="0" smtClean="0"/>
              <a:t>Girişte</a:t>
            </a:r>
            <a:r>
              <a:rPr lang="tr-TR" dirty="0"/>
              <a:t>, yazının okurda ilgi ve okuma isteği uyandırmasını sağlayacak çeşitli yollara, ifade biçimlerine de başvurulur. </a:t>
            </a:r>
          </a:p>
          <a:p>
            <a:endParaRPr lang="tr-TR" dirty="0"/>
          </a:p>
        </p:txBody>
      </p:sp>
    </p:spTree>
    <p:extLst>
      <p:ext uri="{BB962C8B-B14F-4D97-AF65-F5344CB8AC3E}">
        <p14:creationId xmlns:p14="http://schemas.microsoft.com/office/powerpoint/2010/main" val="3473900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Plan </a:t>
            </a:r>
            <a:r>
              <a:rPr lang="tr-TR" dirty="0" smtClean="0"/>
              <a:t>(3) </a:t>
            </a:r>
            <a:r>
              <a:rPr lang="tr-TR" dirty="0"/>
              <a:t>- </a:t>
            </a:r>
            <a:r>
              <a:rPr lang="tr-TR" dirty="0" smtClean="0"/>
              <a:t>Gelişme</a:t>
            </a:r>
            <a:endParaRPr lang="tr-TR" dirty="0"/>
          </a:p>
        </p:txBody>
      </p:sp>
      <p:sp>
        <p:nvSpPr>
          <p:cNvPr id="3" name="İçerik Yer Tutucusu 2"/>
          <p:cNvSpPr>
            <a:spLocks noGrp="1"/>
          </p:cNvSpPr>
          <p:nvPr>
            <p:ph idx="1"/>
          </p:nvPr>
        </p:nvSpPr>
        <p:spPr/>
        <p:txBody>
          <a:bodyPr/>
          <a:lstStyle/>
          <a:p>
            <a:r>
              <a:rPr lang="tr-TR" dirty="0" smtClean="0"/>
              <a:t>Yazının </a:t>
            </a:r>
            <a:r>
              <a:rPr lang="tr-TR" dirty="0"/>
              <a:t>ana bölümüdür. </a:t>
            </a:r>
            <a:endParaRPr lang="tr-TR" dirty="0" smtClean="0"/>
          </a:p>
          <a:p>
            <a:r>
              <a:rPr lang="tr-TR" dirty="0" smtClean="0"/>
              <a:t>Konu</a:t>
            </a:r>
            <a:r>
              <a:rPr lang="tr-TR" dirty="0"/>
              <a:t>, türlü yönleriyle bu bölümde işlenir; ana düşünce merkezli yan düşünceler, paragraflar hâlinde ortaya konulur. </a:t>
            </a:r>
            <a:endParaRPr lang="tr-TR" dirty="0" smtClean="0"/>
          </a:p>
          <a:p>
            <a:r>
              <a:rPr lang="tr-TR" dirty="0" smtClean="0"/>
              <a:t>Çeşitli </a:t>
            </a:r>
            <a:r>
              <a:rPr lang="tr-TR" dirty="0"/>
              <a:t>anlatım biçimlerinden ve düşünceyi geliştirme yollarından yararlanarak, sınırları belirlenmiş konunun ayrıntıları açıklığa kavuşturulur. </a:t>
            </a:r>
            <a:endParaRPr lang="tr-TR" dirty="0" smtClean="0"/>
          </a:p>
          <a:p>
            <a:r>
              <a:rPr lang="tr-TR" dirty="0" smtClean="0"/>
              <a:t>Bu </a:t>
            </a:r>
            <a:r>
              <a:rPr lang="tr-TR" dirty="0"/>
              <a:t>özellikteki paragraflar, birbirini bütünleyerek gelişme bölümünü oluşturur. </a:t>
            </a:r>
          </a:p>
          <a:p>
            <a:endParaRPr lang="tr-TR" dirty="0"/>
          </a:p>
        </p:txBody>
      </p:sp>
    </p:spTree>
    <p:extLst>
      <p:ext uri="{BB962C8B-B14F-4D97-AF65-F5344CB8AC3E}">
        <p14:creationId xmlns:p14="http://schemas.microsoft.com/office/powerpoint/2010/main" val="453615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Plan </a:t>
            </a:r>
            <a:r>
              <a:rPr lang="tr-TR" dirty="0" smtClean="0"/>
              <a:t>(4) </a:t>
            </a:r>
            <a:r>
              <a:rPr lang="tr-TR" dirty="0"/>
              <a:t>- </a:t>
            </a:r>
            <a:r>
              <a:rPr lang="tr-TR" dirty="0" smtClean="0"/>
              <a:t>Sonuç</a:t>
            </a:r>
            <a:endParaRPr lang="tr-TR" dirty="0"/>
          </a:p>
        </p:txBody>
      </p:sp>
      <p:sp>
        <p:nvSpPr>
          <p:cNvPr id="3" name="İçerik Yer Tutucusu 2"/>
          <p:cNvSpPr>
            <a:spLocks noGrp="1"/>
          </p:cNvSpPr>
          <p:nvPr>
            <p:ph idx="1"/>
          </p:nvPr>
        </p:nvSpPr>
        <p:spPr/>
        <p:txBody>
          <a:bodyPr/>
          <a:lstStyle/>
          <a:p>
            <a:r>
              <a:rPr lang="tr-TR" dirty="0"/>
              <a:t>Yazının; düşünce ve ifadeler yönünden toparlandığı, uygun bir sonuca bağlandığı bölümüdür. </a:t>
            </a:r>
            <a:endParaRPr lang="tr-TR" dirty="0" smtClean="0"/>
          </a:p>
          <a:p>
            <a:r>
              <a:rPr lang="tr-TR" dirty="0" smtClean="0"/>
              <a:t>Ana </a:t>
            </a:r>
            <a:r>
              <a:rPr lang="tr-TR" dirty="0"/>
              <a:t>düşüncenin mutlaka sonuç bölümünde ifade edilme koşulu yoktur; ama burada, ana düşüncenin bir biçimde vurgulandığı, anımsatıldığı ya da çağrıştırıldığı ifadeler bulunur. </a:t>
            </a:r>
            <a:endParaRPr lang="tr-TR" dirty="0" smtClean="0"/>
          </a:p>
          <a:p>
            <a:r>
              <a:rPr lang="tr-TR" dirty="0" smtClean="0"/>
              <a:t>Sonuç </a:t>
            </a:r>
            <a:r>
              <a:rPr lang="tr-TR" dirty="0"/>
              <a:t>bölümü de giriş gibi kısa tutulur. </a:t>
            </a:r>
          </a:p>
          <a:p>
            <a:endParaRPr lang="tr-TR" dirty="0"/>
          </a:p>
        </p:txBody>
      </p:sp>
    </p:spTree>
    <p:extLst>
      <p:ext uri="{BB962C8B-B14F-4D97-AF65-F5344CB8AC3E}">
        <p14:creationId xmlns:p14="http://schemas.microsoft.com/office/powerpoint/2010/main" val="3132448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(1)</a:t>
            </a:r>
            <a:endParaRPr lang="tr-TR" dirty="0"/>
          </a:p>
        </p:txBody>
      </p:sp>
      <p:sp>
        <p:nvSpPr>
          <p:cNvPr id="3" name="İçerik Yer Tutucusu 2"/>
          <p:cNvSpPr>
            <a:spLocks noGrp="1"/>
          </p:cNvSpPr>
          <p:nvPr>
            <p:ph idx="1"/>
          </p:nvPr>
        </p:nvSpPr>
        <p:spPr/>
        <p:txBody>
          <a:bodyPr>
            <a:normAutofit/>
          </a:bodyPr>
          <a:lstStyle/>
          <a:p>
            <a:r>
              <a:rPr lang="tr-TR" dirty="0"/>
              <a:t>Kaynaklardan edindiğimiz verilerle kendi birikimlerimizi birleştirip, yaptığımız plana uygun biçimde yazıya geçirdiğimiz evredir. </a:t>
            </a:r>
            <a:endParaRPr lang="tr-TR" dirty="0" smtClean="0"/>
          </a:p>
          <a:p>
            <a:r>
              <a:rPr lang="tr-TR" dirty="0" smtClean="0"/>
              <a:t>Gerekli </a:t>
            </a:r>
            <a:r>
              <a:rPr lang="tr-TR" dirty="0"/>
              <a:t>verilere ve belli bir birikime sahip olmak, bunları bir düzen içinde kurgulamak ön koşuldur; ama bunların metin hâline getirilmesi, ayrıca bir özen ve çalışma disiplini gerektirir. </a:t>
            </a:r>
            <a:endParaRPr lang="tr-TR" dirty="0" smtClean="0"/>
          </a:p>
          <a:p>
            <a:r>
              <a:rPr lang="tr-TR" dirty="0" smtClean="0"/>
              <a:t>Yazılı </a:t>
            </a:r>
            <a:r>
              <a:rPr lang="tr-TR" dirty="0"/>
              <a:t>anlatımda gerekli beceriyi ve yetkinliği kazanmak, deneyim yoluyla mümkündür; bu, okuma ve yazma alışkanlığıyla edinilir. </a:t>
            </a:r>
            <a:endParaRPr lang="tr-TR" dirty="0" smtClean="0"/>
          </a:p>
          <a:p>
            <a:endParaRPr lang="tr-TR" dirty="0"/>
          </a:p>
        </p:txBody>
      </p:sp>
    </p:spTree>
    <p:extLst>
      <p:ext uri="{BB962C8B-B14F-4D97-AF65-F5344CB8AC3E}">
        <p14:creationId xmlns:p14="http://schemas.microsoft.com/office/powerpoint/2010/main" val="826646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(2)</a:t>
            </a:r>
            <a:endParaRPr lang="tr-TR" dirty="0"/>
          </a:p>
        </p:txBody>
      </p:sp>
      <p:sp>
        <p:nvSpPr>
          <p:cNvPr id="3" name="İçerik Yer Tutucusu 2"/>
          <p:cNvSpPr>
            <a:spLocks noGrp="1"/>
          </p:cNvSpPr>
          <p:nvPr>
            <p:ph idx="1"/>
          </p:nvPr>
        </p:nvSpPr>
        <p:spPr/>
        <p:txBody>
          <a:bodyPr>
            <a:normAutofit/>
          </a:bodyPr>
          <a:lstStyle/>
          <a:p>
            <a:r>
              <a:rPr lang="tr-TR" dirty="0" smtClean="0"/>
              <a:t>O </a:t>
            </a:r>
            <a:r>
              <a:rPr lang="tr-TR" dirty="0"/>
              <a:t>sürecin içinde yer almadan, deneme-yanılma evrelerini geçirmeden, yazılı anlatımın güçlük ve sorunlarıyla baş başa kalıp bunları aşmak için uygun yolları bizzat arayarak bulmadan ya da mevcut yolların gereğine ikna edici deneyimler yaşamadan kimi incelikleri öğrenilemez. </a:t>
            </a:r>
            <a:endParaRPr lang="tr-TR" dirty="0" smtClean="0"/>
          </a:p>
          <a:p>
            <a:r>
              <a:rPr lang="tr-TR" dirty="0" smtClean="0"/>
              <a:t>Yani </a:t>
            </a:r>
            <a:r>
              <a:rPr lang="tr-TR" dirty="0"/>
              <a:t>bu beceri, ona ilişkin kuramsal bilgilerin akılda tutulması yoluyla elde edilemez. Ne olursa olsun, her durumda dikkat edilmesi gereken, yazma evresinin bütün süreçlerinde geçerli önemli noktalar vardır. </a:t>
            </a:r>
          </a:p>
        </p:txBody>
      </p:sp>
    </p:spTree>
    <p:extLst>
      <p:ext uri="{BB962C8B-B14F-4D97-AF65-F5344CB8AC3E}">
        <p14:creationId xmlns:p14="http://schemas.microsoft.com/office/powerpoint/2010/main" val="1358270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(3)</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Bunları</a:t>
            </a:r>
            <a:r>
              <a:rPr lang="tr-TR" dirty="0"/>
              <a:t>, kısaca şöyle sıralayabiliriz: </a:t>
            </a:r>
            <a:endParaRPr lang="tr-TR" dirty="0" smtClean="0"/>
          </a:p>
          <a:p>
            <a:pPr lvl="1"/>
            <a:r>
              <a:rPr lang="tr-TR" dirty="0" smtClean="0"/>
              <a:t>Yazım </a:t>
            </a:r>
            <a:r>
              <a:rPr lang="tr-TR" dirty="0"/>
              <a:t>kurallarına uymak, </a:t>
            </a:r>
          </a:p>
          <a:p>
            <a:pPr lvl="1"/>
            <a:r>
              <a:rPr lang="tr-TR" dirty="0" smtClean="0"/>
              <a:t>Noktalama </a:t>
            </a:r>
            <a:r>
              <a:rPr lang="tr-TR" dirty="0"/>
              <a:t>işaretlerini doğru kullanmak, </a:t>
            </a:r>
          </a:p>
          <a:p>
            <a:pPr lvl="1"/>
            <a:r>
              <a:rPr lang="tr-TR" dirty="0" smtClean="0"/>
              <a:t>Doğru </a:t>
            </a:r>
            <a:r>
              <a:rPr lang="tr-TR" dirty="0"/>
              <a:t>sözcükler seçmek, </a:t>
            </a:r>
          </a:p>
          <a:p>
            <a:pPr lvl="1"/>
            <a:r>
              <a:rPr lang="tr-TR" dirty="0" smtClean="0"/>
              <a:t>Türkçenin </a:t>
            </a:r>
            <a:r>
              <a:rPr lang="tr-TR" dirty="0"/>
              <a:t>yapısına uygun cümleler kurmak, </a:t>
            </a:r>
          </a:p>
          <a:p>
            <a:pPr lvl="1"/>
            <a:r>
              <a:rPr lang="tr-TR" dirty="0" smtClean="0"/>
              <a:t>Anlatım </a:t>
            </a:r>
            <a:r>
              <a:rPr lang="tr-TR" dirty="0"/>
              <a:t>bozukluğu yapmamak, </a:t>
            </a:r>
          </a:p>
          <a:p>
            <a:pPr lvl="1"/>
            <a:r>
              <a:rPr lang="tr-TR" dirty="0" smtClean="0"/>
              <a:t>Biçimsel </a:t>
            </a:r>
            <a:r>
              <a:rPr lang="tr-TR" dirty="0"/>
              <a:t>özelliklerin önemli olduğu yazı türlerinde bu özelliklere uymak, </a:t>
            </a:r>
          </a:p>
          <a:p>
            <a:pPr lvl="1"/>
            <a:r>
              <a:rPr lang="tr-TR" dirty="0" smtClean="0"/>
              <a:t>Dile </a:t>
            </a:r>
            <a:r>
              <a:rPr lang="tr-TR" dirty="0"/>
              <a:t>egemen olmak, </a:t>
            </a:r>
          </a:p>
          <a:p>
            <a:pPr lvl="1"/>
            <a:r>
              <a:rPr lang="tr-TR" dirty="0" smtClean="0"/>
              <a:t>Cümleler </a:t>
            </a:r>
            <a:r>
              <a:rPr lang="tr-TR" dirty="0"/>
              <a:t>ve paragraflar arasında sıkı bir ilişki, yapısal bir bağ kurmak. </a:t>
            </a:r>
          </a:p>
          <a:p>
            <a:r>
              <a:rPr lang="tr-TR" dirty="0" smtClean="0"/>
              <a:t>Sıraladığımız </a:t>
            </a:r>
            <a:r>
              <a:rPr lang="tr-TR" dirty="0"/>
              <a:t>bu asgari ölçütler, aynı ilke ve amaca bağlı olarak arttırılabilir. Bunların, kısmen ya da aralarında belirlenecek önem derecelerine göre değil, bütünüyle ve aynı öncelikte göz önünde bulundurulması temel gerekliliktir. </a:t>
            </a:r>
          </a:p>
          <a:p>
            <a:endParaRPr lang="tr-TR" dirty="0"/>
          </a:p>
          <a:p>
            <a:endParaRPr lang="tr-TR" dirty="0"/>
          </a:p>
        </p:txBody>
      </p:sp>
    </p:spTree>
    <p:extLst>
      <p:ext uri="{BB962C8B-B14F-4D97-AF65-F5344CB8AC3E}">
        <p14:creationId xmlns:p14="http://schemas.microsoft.com/office/powerpoint/2010/main" val="3704872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(4)</a:t>
            </a:r>
            <a:endParaRPr lang="tr-TR" dirty="0"/>
          </a:p>
        </p:txBody>
      </p:sp>
      <p:sp>
        <p:nvSpPr>
          <p:cNvPr id="3" name="İçerik Yer Tutucusu 2"/>
          <p:cNvSpPr>
            <a:spLocks noGrp="1"/>
          </p:cNvSpPr>
          <p:nvPr>
            <p:ph idx="1"/>
          </p:nvPr>
        </p:nvSpPr>
        <p:spPr/>
        <p:txBody>
          <a:bodyPr>
            <a:normAutofit/>
          </a:bodyPr>
          <a:lstStyle/>
          <a:p>
            <a:r>
              <a:rPr lang="tr-TR" dirty="0"/>
              <a:t>Yazının seyri, oluşturulacak paragraflar hâlinde ilerler. Konunun her bir yönü, ana düşünceyi besleyen yan düşünceler ayrı ayrı paragraflarda işlenir. </a:t>
            </a:r>
            <a:endParaRPr lang="tr-TR" dirty="0" smtClean="0"/>
          </a:p>
          <a:p>
            <a:r>
              <a:rPr lang="tr-TR" dirty="0" smtClean="0"/>
              <a:t>Metin</a:t>
            </a:r>
            <a:r>
              <a:rPr lang="tr-TR" dirty="0"/>
              <a:t>, merkezden dışa doğru gittikçe genişleyen uyumlu halkalara benzer: Cümlenin sözcüklerden, paragrafın cümlelerden, metnin paragraflardan oluşması aynı uyum temelinde bütüncül bir yapı ortaya çıkarır. </a:t>
            </a:r>
            <a:endParaRPr lang="tr-TR" dirty="0" smtClean="0"/>
          </a:p>
          <a:p>
            <a:r>
              <a:rPr lang="tr-TR" dirty="0" smtClean="0"/>
              <a:t>Sözcük </a:t>
            </a:r>
            <a:r>
              <a:rPr lang="tr-TR" dirty="0"/>
              <a:t>eksikliği ya da fazlalığının yaratacağı sorun; paragrafta cümle, metinde de paragraf eksikliği için geçerlidir. </a:t>
            </a:r>
          </a:p>
        </p:txBody>
      </p:sp>
    </p:spTree>
    <p:extLst>
      <p:ext uri="{BB962C8B-B14F-4D97-AF65-F5344CB8AC3E}">
        <p14:creationId xmlns:p14="http://schemas.microsoft.com/office/powerpoint/2010/main" val="3714728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(5)</a:t>
            </a:r>
            <a:endParaRPr lang="tr-TR" dirty="0"/>
          </a:p>
        </p:txBody>
      </p:sp>
      <p:sp>
        <p:nvSpPr>
          <p:cNvPr id="3" name="İçerik Yer Tutucusu 2"/>
          <p:cNvSpPr>
            <a:spLocks noGrp="1"/>
          </p:cNvSpPr>
          <p:nvPr>
            <p:ph idx="1"/>
          </p:nvPr>
        </p:nvSpPr>
        <p:spPr/>
        <p:txBody>
          <a:bodyPr>
            <a:normAutofit/>
          </a:bodyPr>
          <a:lstStyle/>
          <a:p>
            <a:r>
              <a:rPr lang="tr-TR" dirty="0"/>
              <a:t>Paragraf oluşturma, yazarın düşüncelerini daha sistematik bir kurgu içinde vermesini sağladığı gibi metnin okunurluğunu ve anlaşılırlığını da kolaylaştırır. </a:t>
            </a:r>
          </a:p>
          <a:p>
            <a:r>
              <a:rPr lang="tr-TR" dirty="0"/>
              <a:t>Paragraflar, çeşitli bakımlardan adlandırılabilir: Yazıda yer aldığı bölüme göre </a:t>
            </a:r>
            <a:r>
              <a:rPr lang="tr-TR" dirty="0">
                <a:solidFill>
                  <a:srgbClr val="C00000"/>
                </a:solidFill>
              </a:rPr>
              <a:t>giriş, gelişme, sonuç </a:t>
            </a:r>
            <a:r>
              <a:rPr lang="tr-TR" dirty="0"/>
              <a:t>paragrafı; uzun metinlerde, bölümler arasındaki bağlantıyı sağlama işlevine göre </a:t>
            </a:r>
            <a:r>
              <a:rPr lang="tr-TR" dirty="0">
                <a:solidFill>
                  <a:srgbClr val="C00000"/>
                </a:solidFill>
              </a:rPr>
              <a:t>geçiş paragrafı</a:t>
            </a:r>
            <a:r>
              <a:rPr lang="tr-TR" dirty="0"/>
              <a:t>; içeriğinin veriliş biçimine göre </a:t>
            </a:r>
            <a:r>
              <a:rPr lang="tr-TR" dirty="0">
                <a:solidFill>
                  <a:srgbClr val="C00000"/>
                </a:solidFill>
              </a:rPr>
              <a:t>açıklama, betimleme, çözümleme (tahlil), olay, yargı (hüküm)</a:t>
            </a:r>
            <a:r>
              <a:rPr lang="tr-TR" dirty="0"/>
              <a:t> paragrafı vb. </a:t>
            </a:r>
          </a:p>
        </p:txBody>
      </p:sp>
    </p:spTree>
    <p:extLst>
      <p:ext uri="{BB962C8B-B14F-4D97-AF65-F5344CB8AC3E}">
        <p14:creationId xmlns:p14="http://schemas.microsoft.com/office/powerpoint/2010/main" val="3678067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Evresi (5)</a:t>
            </a:r>
            <a:endParaRPr lang="tr-TR" dirty="0"/>
          </a:p>
        </p:txBody>
      </p:sp>
      <p:sp>
        <p:nvSpPr>
          <p:cNvPr id="3" name="İçerik Yer Tutucusu 2"/>
          <p:cNvSpPr>
            <a:spLocks noGrp="1"/>
          </p:cNvSpPr>
          <p:nvPr>
            <p:ph idx="1"/>
          </p:nvPr>
        </p:nvSpPr>
        <p:spPr/>
        <p:txBody>
          <a:bodyPr>
            <a:normAutofit fontScale="92500" lnSpcReduction="20000"/>
          </a:bodyPr>
          <a:lstStyle/>
          <a:p>
            <a:r>
              <a:rPr lang="tr-TR" dirty="0"/>
              <a:t>Rastgele ya da görsel nedenlere bağlı olarak paragraf oluşturulamaz; her paragrafın bir gereği ve işlevi bulunmalıdır. </a:t>
            </a:r>
            <a:endParaRPr lang="tr-TR" dirty="0" smtClean="0"/>
          </a:p>
          <a:p>
            <a:r>
              <a:rPr lang="tr-TR" dirty="0" smtClean="0"/>
              <a:t>Metin</a:t>
            </a:r>
            <a:r>
              <a:rPr lang="tr-TR" dirty="0"/>
              <a:t>, ana düşünce etrafında geliştirilmiş yan düşünceleri içeren paragrafların rastgele sıralanması değildir. </a:t>
            </a:r>
            <a:endParaRPr lang="tr-TR" dirty="0" smtClean="0"/>
          </a:p>
          <a:p>
            <a:r>
              <a:rPr lang="tr-TR" dirty="0" smtClean="0"/>
              <a:t>Cümleyi </a:t>
            </a:r>
            <a:r>
              <a:rPr lang="tr-TR" dirty="0"/>
              <a:t>oluşturan sözcükler ve söz öbekleri arasında nasıl sıkı bir ilişki bulunmalıysa, yazının paragrafları arasında da aynı biçimde bütünselliği sağlayacak bağıntıların ve organik bir ilişkinin olması gerekir. </a:t>
            </a:r>
            <a:endParaRPr lang="tr-TR" dirty="0" smtClean="0"/>
          </a:p>
          <a:p>
            <a:r>
              <a:rPr lang="tr-TR" dirty="0" smtClean="0"/>
              <a:t>Paragrafları </a:t>
            </a:r>
            <a:r>
              <a:rPr lang="tr-TR" dirty="0"/>
              <a:t>işlevsel ve gerekli kılan, birbirlerini tamamlayacak biçimde bütüncül bir yapının ögeleri olmalarıdır. </a:t>
            </a:r>
            <a:endParaRPr lang="tr-TR" dirty="0" smtClean="0"/>
          </a:p>
          <a:p>
            <a:r>
              <a:rPr lang="tr-TR" dirty="0" smtClean="0"/>
              <a:t>Dil</a:t>
            </a:r>
            <a:r>
              <a:rPr lang="tr-TR" dirty="0"/>
              <a:t>, anlatım, içerik ve sıralanış bakımından bir örüntü oluşturamayan paragraflar; cümleler topluluğu olmaktan öteye geçemezler ve “paragraf” adını almayı hak edemezler. </a:t>
            </a:r>
          </a:p>
        </p:txBody>
      </p:sp>
    </p:spTree>
    <p:extLst>
      <p:ext uri="{BB962C8B-B14F-4D97-AF65-F5344CB8AC3E}">
        <p14:creationId xmlns:p14="http://schemas.microsoft.com/office/powerpoint/2010/main" val="1691986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Paragraf Örneği</a:t>
            </a:r>
            <a:endParaRPr lang="tr-TR" dirty="0"/>
          </a:p>
        </p:txBody>
      </p:sp>
      <p:sp>
        <p:nvSpPr>
          <p:cNvPr id="3" name="İçerik Yer Tutucusu 2"/>
          <p:cNvSpPr>
            <a:spLocks noGrp="1"/>
          </p:cNvSpPr>
          <p:nvPr>
            <p:ph idx="1"/>
          </p:nvPr>
        </p:nvSpPr>
        <p:spPr/>
        <p:txBody>
          <a:bodyPr/>
          <a:lstStyle/>
          <a:p>
            <a:endParaRPr lang="tr-TR"/>
          </a:p>
        </p:txBody>
      </p:sp>
      <p:pic>
        <p:nvPicPr>
          <p:cNvPr id="4" name="Picture 2">
            <a:extLst>
              <a:ext uri="{FF2B5EF4-FFF2-40B4-BE49-F238E27FC236}">
                <a16:creationId xmlns:a16="http://schemas.microsoft.com/office/drawing/2014/main" id="{7E71DCE7-C490-448B-A8DB-FC1DFF4DC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8083" y="1520168"/>
            <a:ext cx="6964661" cy="5337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839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Yazının Kontrolü</a:t>
            </a:r>
            <a:endParaRPr lang="tr-TR" dirty="0"/>
          </a:p>
        </p:txBody>
      </p:sp>
      <p:sp>
        <p:nvSpPr>
          <p:cNvPr id="3" name="İçerik Yer Tutucusu 2"/>
          <p:cNvSpPr>
            <a:spLocks noGrp="1"/>
          </p:cNvSpPr>
          <p:nvPr>
            <p:ph idx="1"/>
          </p:nvPr>
        </p:nvSpPr>
        <p:spPr/>
        <p:txBody>
          <a:bodyPr/>
          <a:lstStyle/>
          <a:p>
            <a:r>
              <a:rPr lang="tr-TR" dirty="0"/>
              <a:t>Yazı tamamlandıktan sonra, öncelikle, yazma evresinde sıraladığımız temel ölçütler açısından kontrol edilmeli; eksiklikleri giderilmeli, yanlışları düzeltilmelidir. </a:t>
            </a:r>
            <a:endParaRPr lang="tr-TR" dirty="0" smtClean="0"/>
          </a:p>
          <a:p>
            <a:r>
              <a:rPr lang="tr-TR" dirty="0" smtClean="0"/>
              <a:t>Bunların </a:t>
            </a:r>
            <a:r>
              <a:rPr lang="tr-TR" dirty="0"/>
              <a:t>yanı sıra başlık ve –varsa- ara başlıklar, bölümlendirmeler, kâğıt düzeni, alıntı ve dipnotlar, kaynakça gibi ögeleri; doğrulukları ve kurala uygunlukları yönünden dikkatli bir biçimde gözden geçirilmelidir. </a:t>
            </a:r>
          </a:p>
          <a:p>
            <a:endParaRPr lang="tr-TR" dirty="0"/>
          </a:p>
        </p:txBody>
      </p:sp>
    </p:spTree>
    <p:extLst>
      <p:ext uri="{BB962C8B-B14F-4D97-AF65-F5344CB8AC3E}">
        <p14:creationId xmlns:p14="http://schemas.microsoft.com/office/powerpoint/2010/main" val="3718899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Yazma Evreleri</a:t>
            </a:r>
            <a:endParaRPr lang="tr-TR" dirty="0"/>
          </a:p>
        </p:txBody>
      </p:sp>
      <p:sp>
        <p:nvSpPr>
          <p:cNvPr id="3" name="İçerik Yer Tutucusu 2"/>
          <p:cNvSpPr>
            <a:spLocks noGrp="1"/>
          </p:cNvSpPr>
          <p:nvPr>
            <p:ph idx="1"/>
          </p:nvPr>
        </p:nvSpPr>
        <p:spPr/>
        <p:txBody>
          <a:bodyPr/>
          <a:lstStyle/>
          <a:p>
            <a:endParaRPr lang="tr-TR"/>
          </a:p>
        </p:txBody>
      </p:sp>
      <p:pic>
        <p:nvPicPr>
          <p:cNvPr id="5" name="Picture 2">
            <a:extLst>
              <a:ext uri="{FF2B5EF4-FFF2-40B4-BE49-F238E27FC236}">
                <a16:creationId xmlns:a16="http://schemas.microsoft.com/office/drawing/2014/main" id="{931EB5B0-1AED-4B1C-A0CB-7224C04A4E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3" b="2473"/>
          <a:stretch/>
        </p:blipFill>
        <p:spPr bwMode="auto">
          <a:xfrm>
            <a:off x="3791744" y="1524000"/>
            <a:ext cx="4608512" cy="5234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240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Adalı, Oya, Anlamak ve Anlatmak, </a:t>
            </a:r>
            <a:r>
              <a:rPr lang="tr-TR" dirty="0" err="1"/>
              <a:t>Pan</a:t>
            </a:r>
            <a:r>
              <a:rPr lang="tr-TR" dirty="0"/>
              <a:t> Yayıncılık, İstanbul, 2003.</a:t>
            </a:r>
          </a:p>
          <a:p>
            <a:r>
              <a:rPr lang="tr-TR" dirty="0"/>
              <a:t>Adalı, Oya, Etkileşimli ve Eleştirel Okuma Teknikleri, Toroslu Kitaplığı, İstanbul, 2010.</a:t>
            </a:r>
          </a:p>
          <a:p>
            <a:r>
              <a:rPr lang="tr-TR" dirty="0"/>
              <a:t>Asiltürk, Baki, Yazılı Anlatım, </a:t>
            </a:r>
            <a:r>
              <a:rPr lang="tr-TR" dirty="0" err="1"/>
              <a:t>İkaros</a:t>
            </a:r>
            <a:r>
              <a:rPr lang="tr-TR" dirty="0"/>
              <a:t> Yayınları, İstanbul, 2011.</a:t>
            </a:r>
          </a:p>
          <a:p>
            <a:r>
              <a:rPr lang="tr-TR" dirty="0"/>
              <a:t>Bilgin, Muhittin, Anlamdan Anlatıma Türkçemiz, Anı Yayıncılık, Ankara, 2006.</a:t>
            </a:r>
          </a:p>
          <a:p>
            <a:r>
              <a:rPr lang="tr-TR" dirty="0" err="1"/>
              <a:t>Çotuksöken</a:t>
            </a:r>
            <a:r>
              <a:rPr lang="tr-TR" dirty="0"/>
              <a:t>, Yusuf, Uygulamalı Türk Dili II, Papatya Yayıncılık, İstanbul, 2002.</a:t>
            </a:r>
          </a:p>
          <a:p>
            <a:r>
              <a:rPr lang="tr-TR" dirty="0"/>
              <a:t>Özdemir, Emin, Eleştirel Okuma, Ümit Yayıncılık, Ankara, 1995</a:t>
            </a:r>
            <a:r>
              <a:rPr lang="tr-TR" dirty="0" smtClean="0"/>
              <a:t>.</a:t>
            </a:r>
            <a:endParaRPr lang="tr-TR" dirty="0"/>
          </a:p>
        </p:txBody>
      </p:sp>
    </p:spTree>
    <p:extLst>
      <p:ext uri="{BB962C8B-B14F-4D97-AF65-F5344CB8AC3E}">
        <p14:creationId xmlns:p14="http://schemas.microsoft.com/office/powerpoint/2010/main" val="3587143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GÜNLÜK YAŞAMDA BAŞVURULAN YAZILARIN VE MESLEKİ YAZILARIN BİÇİMSEL ÖZELLİKLERİ</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2197</Words>
  <Application>Microsoft Office PowerPoint</Application>
  <PresentationFormat>Geniş ekran</PresentationFormat>
  <Paragraphs>125</Paragraphs>
  <Slides>27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27</vt:i4>
      </vt:variant>
    </vt:vector>
  </HeadingPairs>
  <TitlesOfParts>
    <vt:vector size="33" baseType="lpstr">
      <vt:lpstr>Arial</vt:lpstr>
      <vt:lpstr>Calibri</vt:lpstr>
      <vt:lpstr>Calibri Light</vt:lpstr>
      <vt:lpstr>Times New Roman</vt:lpstr>
      <vt:lpstr>Wingdings</vt:lpstr>
      <vt:lpstr>Office Teması</vt:lpstr>
      <vt:lpstr>YAZILI ANLATIM 3</vt:lpstr>
      <vt:lpstr>Konu ve Konuyu Sınırlandırma (Bakış Açısı) (1)</vt:lpstr>
      <vt:lpstr>Konu ve Konuyu Sınırlandırma (Bakış Açısı) (2)</vt:lpstr>
      <vt:lpstr>Konu ve Konuyu Sınırlandırma (Bakış Açısı) (3)</vt:lpstr>
      <vt:lpstr>Ana Düşünce (İleti/ Mesaj) ve Yan Düşünceler (1) </vt:lpstr>
      <vt:lpstr>Ana Düşünce (İleti/ Mesaj) ve Yan Düşünceler (2)</vt:lpstr>
      <vt:lpstr>Ana Düşünce (İleti/ Mesaj) ve Yan Düşünceler (3) - Örnek</vt:lpstr>
      <vt:lpstr>Ana Düşünce (İleti/ Mesaj) ve Yan Düşünceler (4) - Örnek</vt:lpstr>
      <vt:lpstr>Yazının Evreleri  - Hazırlık</vt:lpstr>
      <vt:lpstr>Kaynakları Saptama </vt:lpstr>
      <vt:lpstr>Not Alma</vt:lpstr>
      <vt:lpstr>Özet Çıkarma</vt:lpstr>
      <vt:lpstr>Plan (1)</vt:lpstr>
      <vt:lpstr>Plan (2) - Giriş</vt:lpstr>
      <vt:lpstr>Plan (3) - Gelişme</vt:lpstr>
      <vt:lpstr>Plan (4) - Sonuç</vt:lpstr>
      <vt:lpstr>Yazma Evresi (1)</vt:lpstr>
      <vt:lpstr>Yazma Evresi (2)</vt:lpstr>
      <vt:lpstr>Yazma Evresi (3)</vt:lpstr>
      <vt:lpstr>Yazma Evresi (4)</vt:lpstr>
      <vt:lpstr>Yazma Evresi (5)</vt:lpstr>
      <vt:lpstr>Yazma Evresi (5)</vt:lpstr>
      <vt:lpstr>Paragraf Örneği</vt:lpstr>
      <vt:lpstr>Yazının Kontrolü</vt:lpstr>
      <vt:lpstr>Yazma Evreleri</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32</cp:revision>
  <dcterms:created xsi:type="dcterms:W3CDTF">2025-02-04T08:28:28Z</dcterms:created>
  <dcterms:modified xsi:type="dcterms:W3CDTF">2025-04-16T12:19:17Z</dcterms:modified>
</cp:coreProperties>
</file>