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0" r:id="rId28"/>
    <p:sldId id="381" r:id="rId29"/>
    <p:sldId id="382" r:id="rId30"/>
    <p:sldId id="383" r:id="rId31"/>
    <p:sldId id="384" r:id="rId32"/>
    <p:sldId id="385" r:id="rId33"/>
    <p:sldId id="386" r:id="rId34"/>
    <p:sldId id="387" r:id="rId35"/>
    <p:sldId id="388" r:id="rId36"/>
    <p:sldId id="354" r:id="rId37"/>
    <p:sldId id="329" r:id="rId3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GÜNLÜK YAŞAMDA BAŞVURULAN YAZILARIN VE MESLEKİ YAZILARIN BİÇİMSEL ÖZELLİKLERİ</a:t>
            </a:r>
            <a:endParaRPr lang="tr-TR" dirty="0"/>
          </a:p>
        </p:txBody>
      </p:sp>
      <p:sp>
        <p:nvSpPr>
          <p:cNvPr id="5" name="Alt Başlık 4"/>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p:txBody>
          <a:bodyPr/>
          <a:lstStyle/>
          <a:p>
            <a:r>
              <a:rPr lang="tr-TR" dirty="0"/>
              <a:t>Günlük yaşamın olağan akışı içinde, çeşitli gereksinimler doğrultusunda yazılı iletişim yollarına başvururuz. </a:t>
            </a:r>
            <a:endParaRPr lang="tr-TR" dirty="0" smtClean="0"/>
          </a:p>
          <a:p>
            <a:r>
              <a:rPr lang="tr-TR" dirty="0" smtClean="0"/>
              <a:t>Bunlar</a:t>
            </a:r>
            <a:r>
              <a:rPr lang="tr-TR" dirty="0"/>
              <a:t>, günlük ya da mesleki yaşamında kişinin konumuna, durumuna, yazışma nedenine bağlı olarak bazı farklılıklar gösterse de önceden belirlenmiş kurallara uygun olmalı ve belirli biçimsel özellikleri taşımalıdır. </a:t>
            </a:r>
            <a:endParaRPr lang="tr-TR" dirty="0" smtClean="0"/>
          </a:p>
          <a:p>
            <a:r>
              <a:rPr lang="tr-TR" dirty="0" smtClean="0"/>
              <a:t>Kurum </a:t>
            </a:r>
            <a:r>
              <a:rPr lang="tr-TR" dirty="0"/>
              <a:t>ve kuruluşların kendi aralarında ya da kişilerle yaptıkları yazışmaların yanı sıra tez, ödev, araştırma raporu gibi yazılar bu türdendir</a:t>
            </a:r>
          </a:p>
        </p:txBody>
      </p:sp>
    </p:spTree>
    <p:extLst>
      <p:ext uri="{BB962C8B-B14F-4D97-AF65-F5344CB8AC3E}">
        <p14:creationId xmlns:p14="http://schemas.microsoft.com/office/powerpoint/2010/main" val="1736278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Özgeçmiş (1)</a:t>
            </a:r>
            <a:endParaRPr lang="tr-TR" dirty="0"/>
          </a:p>
        </p:txBody>
      </p:sp>
      <p:sp>
        <p:nvSpPr>
          <p:cNvPr id="3" name="İçerik Yer Tutucusu 2"/>
          <p:cNvSpPr>
            <a:spLocks noGrp="1"/>
          </p:cNvSpPr>
          <p:nvPr>
            <p:ph idx="1"/>
          </p:nvPr>
        </p:nvSpPr>
        <p:spPr/>
        <p:txBody>
          <a:bodyPr/>
          <a:lstStyle/>
          <a:p>
            <a:r>
              <a:rPr lang="tr-TR" dirty="0"/>
              <a:t>Bir kimsenin doğumundan yaşadığı güne kadar geçirdiği belli başlı evreleri içeren; öğrenim durumu, bilgi ve beceri alanları, mesleki deneyimi gibi konularda bilgi veren yazıya özgeçmiş denir. </a:t>
            </a:r>
          </a:p>
          <a:p>
            <a:r>
              <a:rPr lang="tr-TR" dirty="0"/>
              <a:t>Kurum ve kuruluşlara iş başvurusu yapmak amacıyla yazılmayan özgeçmişlerde, kişiyi kısaca tanıtan bilgiler bulunur. Bunlar, genellikle o kişinin geçmiş yaşamını anlatan bir ya da birkaç paragraflık metinlerdir. </a:t>
            </a:r>
          </a:p>
        </p:txBody>
      </p:sp>
    </p:spTree>
    <p:extLst>
      <p:ext uri="{BB962C8B-B14F-4D97-AF65-F5344CB8AC3E}">
        <p14:creationId xmlns:p14="http://schemas.microsoft.com/office/powerpoint/2010/main" val="126833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Özgeçmiş (2) - Örnek</a:t>
            </a:r>
            <a:endParaRPr lang="tr-TR" dirty="0"/>
          </a:p>
        </p:txBody>
      </p:sp>
      <p:sp>
        <p:nvSpPr>
          <p:cNvPr id="3" name="İçerik Yer Tutucusu 2"/>
          <p:cNvSpPr>
            <a:spLocks noGrp="1"/>
          </p:cNvSpPr>
          <p:nvPr>
            <p:ph idx="1"/>
          </p:nvPr>
        </p:nvSpPr>
        <p:spPr/>
        <p:txBody>
          <a:bodyPr>
            <a:normAutofit lnSpcReduction="10000"/>
          </a:bodyPr>
          <a:lstStyle/>
          <a:p>
            <a:r>
              <a:rPr lang="tr-TR" b="1" dirty="0"/>
              <a:t>Hüseyin ÖZÇELEBİ</a:t>
            </a:r>
          </a:p>
          <a:p>
            <a:r>
              <a:rPr lang="tr-TR" dirty="0"/>
              <a:t>Karabük'te doğdu (1965). Zonguldak Mehmet Çelikel Lisesini bitirdi (1982). Ön lisansını Gazi Üniversitesi Bolu MYO Turizm İşletmeciliği Bölümünde (1984), lisansını Erciyes Üniversitesi Fen-Edebiyat Fakültesi Türk Dili ve Edebiyatı Bölümünde (1991), yüksek lisansını (1996) ve doktorasını AÜ Sosyal Bilimler Enstitüsü Türk Dili ve Edebiyatı (Yeni Türk Ede­biyatı) Anabilim Dalında tamamladı (2006). Muş-Malazgirt ve Ankara'da öğ­retmenlik yaptı (1991-1993). Cumhuriyet Döneminde Edebî Eleştiri (1939-1950) adlı çalışmasıyla Kültür Bakanlığı Eleştiri-İnceleme Büyük Ödülü’nü aldı. Yazar, Ankara Üniversitesi Dil ve Tarih-Coğrafya Fakültesi Türk Dili ve Edebiyatı Bölümünde öğretim görevlisi olarak çalışmaktadır.</a:t>
            </a:r>
          </a:p>
          <a:p>
            <a:endParaRPr lang="tr-TR" dirty="0"/>
          </a:p>
        </p:txBody>
      </p:sp>
    </p:spTree>
    <p:extLst>
      <p:ext uri="{BB962C8B-B14F-4D97-AF65-F5344CB8AC3E}">
        <p14:creationId xmlns:p14="http://schemas.microsoft.com/office/powerpoint/2010/main" val="3968020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Özgeçmiş (3)</a:t>
            </a:r>
            <a:endParaRPr lang="tr-TR" dirty="0"/>
          </a:p>
        </p:txBody>
      </p:sp>
      <p:sp>
        <p:nvSpPr>
          <p:cNvPr id="3" name="İçerik Yer Tutucusu 2"/>
          <p:cNvSpPr>
            <a:spLocks noGrp="1"/>
          </p:cNvSpPr>
          <p:nvPr>
            <p:ph idx="1"/>
          </p:nvPr>
        </p:nvSpPr>
        <p:spPr/>
        <p:txBody>
          <a:bodyPr/>
          <a:lstStyle/>
          <a:p>
            <a:r>
              <a:rPr lang="tr-TR" dirty="0"/>
              <a:t>İş başvurusu için kurum ve kuruluşlara verilen özgeçmişlerde ise kişiyi çeşitli yönleriyle tanıtan, daha ayrıntılı bilgilerin verilmesi gerekmektedir. Öğrenim durumu, yabancı dil bilgisi, mesleki deneyimi, bilgi ve beceri alanları gibi bilgiler bunlardan bazılarıdır. Bu bilgiler, kurum ve kuruluşların kendi önceliklerine ve isteklerine göre değişiklikler gösterebilir. </a:t>
            </a:r>
          </a:p>
          <a:p>
            <a:r>
              <a:rPr lang="tr-TR" dirty="0"/>
              <a:t>İş dünyasında, genellikle önceden hazırlanmış özgeçmiş formları kullanılır. Bunlarda, sözünü ettiğimiz değişiklikler bulunabilir. Bunun dışında, standart bir özgeçmiş 8 bölümden oluşur. Bu bölümler, belirli bir sıraya göre düzenlenir. </a:t>
            </a:r>
          </a:p>
        </p:txBody>
      </p:sp>
    </p:spTree>
    <p:extLst>
      <p:ext uri="{BB962C8B-B14F-4D97-AF65-F5344CB8AC3E}">
        <p14:creationId xmlns:p14="http://schemas.microsoft.com/office/powerpoint/2010/main" val="46259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Özgeçmiş </a:t>
            </a:r>
            <a:r>
              <a:rPr lang="tr-TR" dirty="0" smtClean="0"/>
              <a:t>(4)</a:t>
            </a:r>
            <a:endParaRPr lang="tr-TR" dirty="0"/>
          </a:p>
        </p:txBody>
      </p:sp>
      <p:sp>
        <p:nvSpPr>
          <p:cNvPr id="3" name="İçerik Yer Tutucusu 2"/>
          <p:cNvSpPr>
            <a:spLocks noGrp="1"/>
          </p:cNvSpPr>
          <p:nvPr>
            <p:ph idx="1"/>
          </p:nvPr>
        </p:nvSpPr>
        <p:spPr/>
        <p:txBody>
          <a:bodyPr>
            <a:normAutofit lnSpcReduction="10000"/>
          </a:bodyPr>
          <a:lstStyle/>
          <a:p>
            <a:r>
              <a:rPr lang="tr-TR" dirty="0"/>
              <a:t>Birinci bölüm, kişisel bilgileri içerir. Kişinin adı soyadı, doğum yeri ve tarihi, medeni durumu, adresi, telefonu ve e-posta adresi bu bölümde yer alır. Erkekler için buraya askerlik durumu maddesi de eklenebilir. </a:t>
            </a:r>
          </a:p>
          <a:p>
            <a:r>
              <a:rPr lang="tr-TR" dirty="0"/>
              <a:t>Öğrenim durumu, </a:t>
            </a:r>
            <a:r>
              <a:rPr lang="tr-TR" dirty="0">
                <a:solidFill>
                  <a:srgbClr val="C00000"/>
                </a:solidFill>
              </a:rPr>
              <a:t>son bitirilen okuldan başla</a:t>
            </a:r>
            <a:r>
              <a:rPr lang="tr-TR" dirty="0"/>
              <a:t>nıp geçmişe doğru ve bitirme tarihleri de belirtilerek yazılır. </a:t>
            </a:r>
          </a:p>
          <a:p>
            <a:r>
              <a:rPr lang="tr-TR" dirty="0"/>
              <a:t>Bilinen yabancı diller, </a:t>
            </a:r>
            <a:r>
              <a:rPr lang="tr-TR" dirty="0">
                <a:solidFill>
                  <a:srgbClr val="C00000"/>
                </a:solidFill>
              </a:rPr>
              <a:t>en iyi bilinenden başla</a:t>
            </a:r>
            <a:r>
              <a:rPr lang="tr-TR" dirty="0"/>
              <a:t>narak derecesi ile birlikte yazılır. Yabancı dil bilgi düzeyi için “çok iyi derecede,” “iyi derecede,” “orta derecede” ve “başlangıç düzeyinde” veya Avrupa Dil </a:t>
            </a:r>
            <a:r>
              <a:rPr lang="tr-TR" dirty="0" err="1"/>
              <a:t>Portfolyosuna</a:t>
            </a:r>
            <a:r>
              <a:rPr lang="tr-TR" dirty="0"/>
              <a:t>  göre dinleme, okuma, </a:t>
            </a:r>
            <a:r>
              <a:rPr lang="tr-TR" dirty="0" err="1"/>
              <a:t>üretimsel</a:t>
            </a:r>
            <a:r>
              <a:rPr lang="tr-TR" dirty="0"/>
              <a:t> konuşma, karşılıklı konuşma ve yazma becerilerine dayalı A1- A2 (başlangıç düzeyi), B1-B2 (orta düzey), C1-C2 (ileri düzey) ifadeleri kullanılır. </a:t>
            </a:r>
          </a:p>
          <a:p>
            <a:endParaRPr lang="tr-TR" dirty="0"/>
          </a:p>
        </p:txBody>
      </p:sp>
    </p:spTree>
    <p:extLst>
      <p:ext uri="{BB962C8B-B14F-4D97-AF65-F5344CB8AC3E}">
        <p14:creationId xmlns:p14="http://schemas.microsoft.com/office/powerpoint/2010/main" val="1671690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Özgeçmiş </a:t>
            </a:r>
            <a:r>
              <a:rPr lang="tr-TR" dirty="0" smtClean="0"/>
              <a:t>(5)</a:t>
            </a:r>
            <a:endParaRPr lang="tr-TR" dirty="0"/>
          </a:p>
        </p:txBody>
      </p:sp>
      <p:sp>
        <p:nvSpPr>
          <p:cNvPr id="3" name="İçerik Yer Tutucusu 2"/>
          <p:cNvSpPr>
            <a:spLocks noGrp="1"/>
          </p:cNvSpPr>
          <p:nvPr>
            <p:ph idx="1"/>
          </p:nvPr>
        </p:nvSpPr>
        <p:spPr/>
        <p:txBody>
          <a:bodyPr>
            <a:normAutofit/>
          </a:bodyPr>
          <a:lstStyle/>
          <a:p>
            <a:r>
              <a:rPr lang="tr-TR" dirty="0"/>
              <a:t>İş deneyimi bölümünde de </a:t>
            </a:r>
            <a:r>
              <a:rPr lang="tr-TR" dirty="0">
                <a:solidFill>
                  <a:srgbClr val="C00000"/>
                </a:solidFill>
              </a:rPr>
              <a:t>çalışılmakta olan ya da son çalışılan işten başla</a:t>
            </a:r>
            <a:r>
              <a:rPr lang="tr-TR" dirty="0"/>
              <a:t>narak geçmişe doğru bilgiler sıralanır. Çalıştığı işteki konumu ve görev süresi de belirtilir. </a:t>
            </a:r>
          </a:p>
          <a:p>
            <a:r>
              <a:rPr lang="tr-TR" dirty="0"/>
              <a:t>Yayınlar bölümünde tezler, kitaplar ve makaleler yer alır. </a:t>
            </a:r>
          </a:p>
          <a:p>
            <a:r>
              <a:rPr lang="tr-TR" dirty="0"/>
              <a:t>Diğer alan bilgi ve becerileri bölümünde; kişinin teknik, sanatsal, sportif vb. bilgi ve becerileri belirtilir. </a:t>
            </a:r>
          </a:p>
        </p:txBody>
      </p:sp>
    </p:spTree>
    <p:extLst>
      <p:ext uri="{BB962C8B-B14F-4D97-AF65-F5344CB8AC3E}">
        <p14:creationId xmlns:p14="http://schemas.microsoft.com/office/powerpoint/2010/main" val="2415968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Özgeçmiş </a:t>
            </a:r>
            <a:r>
              <a:rPr lang="tr-TR" dirty="0" smtClean="0"/>
              <a:t>(6)</a:t>
            </a:r>
            <a:endParaRPr lang="tr-TR" dirty="0"/>
          </a:p>
        </p:txBody>
      </p:sp>
      <p:sp>
        <p:nvSpPr>
          <p:cNvPr id="3" name="İçerik Yer Tutucusu 2"/>
          <p:cNvSpPr>
            <a:spLocks noGrp="1"/>
          </p:cNvSpPr>
          <p:nvPr>
            <p:ph idx="1"/>
          </p:nvPr>
        </p:nvSpPr>
        <p:spPr/>
        <p:txBody>
          <a:bodyPr>
            <a:normAutofit/>
          </a:bodyPr>
          <a:lstStyle/>
          <a:p>
            <a:r>
              <a:rPr lang="tr-TR" dirty="0"/>
              <a:t>İlgi alanları ve üye olunan kuruluşlar da özgeçmişte yer alır. Bu bölümde, kişinin öğrenim alanı ve mesleği dışında kalan ilgileri ile üye olduğu kuruluşlar belirtilir. </a:t>
            </a:r>
          </a:p>
          <a:p>
            <a:r>
              <a:rPr lang="tr-TR" dirty="0"/>
              <a:t>Referanslar bölümünde ise özgeçmiş sahibi hakkında bilgi alınabilecek en az iki kişinin adı soyadı, adresi ve telefon numarası yer alır. Bu kişilerin, özgeçmiş sahibiyle akraba olmaması gerekir. </a:t>
            </a:r>
          </a:p>
        </p:txBody>
      </p:sp>
    </p:spTree>
    <p:extLst>
      <p:ext uri="{BB962C8B-B14F-4D97-AF65-F5344CB8AC3E}">
        <p14:creationId xmlns:p14="http://schemas.microsoft.com/office/powerpoint/2010/main" val="2923197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Özgeçmiş </a:t>
            </a:r>
            <a:r>
              <a:rPr lang="tr-TR" dirty="0" smtClean="0"/>
              <a:t>(7) – İş Başvurusu İçin Özgeçmiş Örneği</a:t>
            </a:r>
            <a:endParaRPr lang="tr-TR" dirty="0"/>
          </a:p>
        </p:txBody>
      </p:sp>
      <p:sp>
        <p:nvSpPr>
          <p:cNvPr id="4" name="İçerik Yer Tutucusu 3"/>
          <p:cNvSpPr>
            <a:spLocks noGrp="1"/>
          </p:cNvSpPr>
          <p:nvPr>
            <p:ph idx="1"/>
          </p:nvPr>
        </p:nvSpPr>
        <p:spPr>
          <a:xfrm>
            <a:off x="838200" y="1825625"/>
            <a:ext cx="10515600" cy="3370843"/>
          </a:xfrm>
        </p:spPr>
        <p:txBody>
          <a:bodyPr numCol="2">
            <a:noAutofit/>
          </a:bodyPr>
          <a:lstStyle/>
          <a:p>
            <a:pPr marL="0" indent="0">
              <a:lnSpc>
                <a:spcPct val="120000"/>
              </a:lnSpc>
              <a:spcBef>
                <a:spcPts val="0"/>
              </a:spcBef>
            </a:pPr>
            <a:r>
              <a:rPr lang="tr-TR" sz="1800" dirty="0">
                <a:ln>
                  <a:solidFill>
                    <a:srgbClr val="C00000"/>
                  </a:solidFill>
                </a:ln>
              </a:rPr>
              <a:t>1. Kişisel bilgiler </a:t>
            </a:r>
          </a:p>
          <a:p>
            <a:pPr marL="457200" lvl="1" indent="0">
              <a:lnSpc>
                <a:spcPct val="120000"/>
              </a:lnSpc>
              <a:spcBef>
                <a:spcPts val="0"/>
              </a:spcBef>
            </a:pPr>
            <a:r>
              <a:rPr lang="tr-TR" sz="1050" dirty="0"/>
              <a:t>Adı Soyadı: Mehmet GÜLMEZ </a:t>
            </a:r>
          </a:p>
          <a:p>
            <a:pPr marL="457200" lvl="1" indent="0">
              <a:lnSpc>
                <a:spcPct val="120000"/>
              </a:lnSpc>
              <a:spcBef>
                <a:spcPts val="0"/>
              </a:spcBef>
            </a:pPr>
            <a:r>
              <a:rPr lang="tr-TR" sz="1050" dirty="0"/>
              <a:t>Doğum yeri ve tarihi: Bursa, 02.05.1982 </a:t>
            </a:r>
          </a:p>
          <a:p>
            <a:pPr marL="457200" lvl="1" indent="0">
              <a:lnSpc>
                <a:spcPct val="120000"/>
              </a:lnSpc>
              <a:spcBef>
                <a:spcPts val="0"/>
              </a:spcBef>
            </a:pPr>
            <a:r>
              <a:rPr lang="tr-TR" sz="1050" dirty="0"/>
              <a:t>Medeni durumu: Bekâr </a:t>
            </a:r>
          </a:p>
          <a:p>
            <a:pPr marL="457200" lvl="1" indent="0">
              <a:lnSpc>
                <a:spcPct val="120000"/>
              </a:lnSpc>
              <a:spcBef>
                <a:spcPts val="0"/>
              </a:spcBef>
            </a:pPr>
            <a:r>
              <a:rPr lang="tr-TR" sz="1050" dirty="0"/>
              <a:t>Adresi: Gazi Caddesi No: 52 / 17 Gemlik-BURSA </a:t>
            </a:r>
          </a:p>
          <a:p>
            <a:pPr marL="457200" lvl="1" indent="0">
              <a:lnSpc>
                <a:spcPct val="120000"/>
              </a:lnSpc>
              <a:spcBef>
                <a:spcPts val="0"/>
              </a:spcBef>
            </a:pPr>
            <a:r>
              <a:rPr lang="tr-TR" sz="1050" dirty="0"/>
              <a:t>Telefon: (0-376) 123 45 67, 0518 321 18 55 </a:t>
            </a:r>
          </a:p>
          <a:p>
            <a:pPr marL="457200" lvl="1" indent="0">
              <a:lnSpc>
                <a:spcPct val="120000"/>
              </a:lnSpc>
              <a:spcBef>
                <a:spcPts val="0"/>
              </a:spcBef>
            </a:pPr>
            <a:r>
              <a:rPr lang="tr-TR" sz="1050" dirty="0"/>
              <a:t>E-posta: gulmez_m_11_3@gulmez.com.tr </a:t>
            </a:r>
          </a:p>
          <a:p>
            <a:pPr marL="0" indent="0">
              <a:lnSpc>
                <a:spcPct val="120000"/>
              </a:lnSpc>
              <a:spcBef>
                <a:spcPts val="0"/>
              </a:spcBef>
            </a:pPr>
            <a:r>
              <a:rPr lang="tr-TR" sz="1800" dirty="0" smtClean="0">
                <a:ln>
                  <a:solidFill>
                    <a:srgbClr val="C00000"/>
                  </a:solidFill>
                </a:ln>
              </a:rPr>
              <a:t>2. Askerlik </a:t>
            </a:r>
            <a:r>
              <a:rPr lang="tr-TR" sz="1800" dirty="0">
                <a:ln>
                  <a:solidFill>
                    <a:srgbClr val="C00000"/>
                  </a:solidFill>
                </a:ln>
              </a:rPr>
              <a:t>durumu: </a:t>
            </a:r>
          </a:p>
          <a:p>
            <a:pPr marL="457200" lvl="1" indent="0">
              <a:lnSpc>
                <a:spcPct val="120000"/>
              </a:lnSpc>
              <a:spcBef>
                <a:spcPts val="0"/>
              </a:spcBef>
            </a:pPr>
            <a:r>
              <a:rPr lang="tr-TR" sz="1050" dirty="0"/>
              <a:t>2. Öğrenim durumu </a:t>
            </a:r>
          </a:p>
          <a:p>
            <a:pPr marL="457200" lvl="1" indent="0">
              <a:lnSpc>
                <a:spcPct val="120000"/>
              </a:lnSpc>
              <a:spcBef>
                <a:spcPts val="0"/>
              </a:spcBef>
            </a:pPr>
            <a:r>
              <a:rPr lang="tr-TR" sz="1050" dirty="0"/>
              <a:t>Ankara Üniversitesi, Sosyal Bilimler Enstitüsü, İktisat Bölümü, Yüksek Lisans Programı (2007) </a:t>
            </a:r>
          </a:p>
          <a:p>
            <a:pPr marL="457200" lvl="1" indent="0">
              <a:lnSpc>
                <a:spcPct val="120000"/>
              </a:lnSpc>
              <a:spcBef>
                <a:spcPts val="0"/>
              </a:spcBef>
            </a:pPr>
            <a:r>
              <a:rPr lang="tr-TR" sz="1050" dirty="0"/>
              <a:t>Ankara Üniversitesi, Siyasal Bilgiler Fakültesi, İktisat Bölümü ( 2003) </a:t>
            </a:r>
          </a:p>
          <a:p>
            <a:pPr marL="457200" lvl="1" indent="0">
              <a:lnSpc>
                <a:spcPct val="120000"/>
              </a:lnSpc>
              <a:spcBef>
                <a:spcPts val="0"/>
              </a:spcBef>
            </a:pPr>
            <a:r>
              <a:rPr lang="tr-TR" sz="1050" dirty="0"/>
              <a:t>Bursa Endüstri Meslek Lisesi (1999) </a:t>
            </a:r>
          </a:p>
          <a:p>
            <a:pPr marL="457200" lvl="1" indent="0">
              <a:lnSpc>
                <a:spcPct val="120000"/>
              </a:lnSpc>
              <a:spcBef>
                <a:spcPts val="0"/>
              </a:spcBef>
            </a:pPr>
            <a:r>
              <a:rPr lang="tr-TR" sz="1050" dirty="0"/>
              <a:t>Gemlik İlköğretim Okulu (1996) </a:t>
            </a:r>
          </a:p>
          <a:p>
            <a:pPr marL="0" indent="0">
              <a:lnSpc>
                <a:spcPct val="120000"/>
              </a:lnSpc>
              <a:spcBef>
                <a:spcPts val="0"/>
              </a:spcBef>
            </a:pPr>
            <a:r>
              <a:rPr lang="tr-TR" sz="1800" dirty="0">
                <a:ln>
                  <a:solidFill>
                    <a:srgbClr val="C00000"/>
                  </a:solidFill>
                </a:ln>
              </a:rPr>
              <a:t>3.Yabancı diller </a:t>
            </a:r>
          </a:p>
          <a:p>
            <a:pPr marL="457200" lvl="1" indent="0">
              <a:lnSpc>
                <a:spcPct val="120000"/>
              </a:lnSpc>
              <a:spcBef>
                <a:spcPts val="0"/>
              </a:spcBef>
            </a:pPr>
            <a:r>
              <a:rPr lang="tr-TR" sz="1050" dirty="0"/>
              <a:t>İyi derecede İngilizce (B2)</a:t>
            </a:r>
          </a:p>
          <a:p>
            <a:pPr marL="457200" lvl="1" indent="0">
              <a:lnSpc>
                <a:spcPct val="120000"/>
              </a:lnSpc>
              <a:spcBef>
                <a:spcPts val="0"/>
              </a:spcBef>
            </a:pPr>
            <a:r>
              <a:rPr lang="tr-TR" sz="1050" dirty="0"/>
              <a:t>Orta derecede Almanca (B1)</a:t>
            </a:r>
          </a:p>
          <a:p>
            <a:pPr marL="0" indent="0">
              <a:lnSpc>
                <a:spcPct val="120000"/>
              </a:lnSpc>
              <a:spcBef>
                <a:spcPts val="0"/>
              </a:spcBef>
            </a:pPr>
            <a:r>
              <a:rPr lang="tr-TR" sz="1800" dirty="0">
                <a:ln>
                  <a:solidFill>
                    <a:srgbClr val="C00000"/>
                  </a:solidFill>
                </a:ln>
              </a:rPr>
              <a:t>4. İş deneyimi </a:t>
            </a:r>
          </a:p>
          <a:p>
            <a:pPr marL="457200" lvl="1" indent="0">
              <a:lnSpc>
                <a:spcPct val="120000"/>
              </a:lnSpc>
              <a:spcBef>
                <a:spcPts val="0"/>
              </a:spcBef>
            </a:pPr>
            <a:r>
              <a:rPr lang="tr-TR" sz="1050" dirty="0"/>
              <a:t>X Bankası Müdür Yardımcılığı (2009-2012) </a:t>
            </a:r>
          </a:p>
          <a:p>
            <a:pPr marL="457200" lvl="1" indent="0">
              <a:lnSpc>
                <a:spcPct val="120000"/>
              </a:lnSpc>
              <a:spcBef>
                <a:spcPts val="0"/>
              </a:spcBef>
            </a:pPr>
            <a:r>
              <a:rPr lang="tr-TR" sz="1050" dirty="0"/>
              <a:t>Y Holding Finans Uzmanlığı ( 2008-2009) </a:t>
            </a:r>
          </a:p>
          <a:p>
            <a:pPr marL="457200" lvl="1" indent="0">
              <a:lnSpc>
                <a:spcPct val="120000"/>
              </a:lnSpc>
              <a:spcBef>
                <a:spcPts val="0"/>
              </a:spcBef>
            </a:pPr>
            <a:r>
              <a:rPr lang="tr-TR" sz="1050" dirty="0"/>
              <a:t>Z İç Tic. </a:t>
            </a:r>
            <a:r>
              <a:rPr lang="tr-TR" sz="1050" dirty="0"/>
              <a:t>Ltd., Finans Uzman Yardımcılığı ( 2005-2008) </a:t>
            </a:r>
            <a:endParaRPr lang="tr-TR" sz="1050" dirty="0" smtClean="0"/>
          </a:p>
          <a:p>
            <a:pPr marL="457200" lvl="1" indent="0">
              <a:lnSpc>
                <a:spcPct val="120000"/>
              </a:lnSpc>
              <a:spcBef>
                <a:spcPts val="0"/>
              </a:spcBef>
            </a:pPr>
            <a:endParaRPr lang="tr-TR" sz="1050" dirty="0"/>
          </a:p>
          <a:p>
            <a:pPr marL="0" indent="0">
              <a:lnSpc>
                <a:spcPct val="120000"/>
              </a:lnSpc>
              <a:spcBef>
                <a:spcPts val="0"/>
              </a:spcBef>
            </a:pPr>
            <a:r>
              <a:rPr lang="tr-TR" sz="1800" dirty="0">
                <a:ln>
                  <a:solidFill>
                    <a:srgbClr val="C00000"/>
                  </a:solidFill>
                </a:ln>
              </a:rPr>
              <a:t>5.Yayınlar</a:t>
            </a:r>
            <a:r>
              <a:rPr lang="tr-TR" sz="1800" dirty="0"/>
              <a:t> </a:t>
            </a:r>
          </a:p>
          <a:p>
            <a:pPr marL="457200" lvl="1" indent="0">
              <a:lnSpc>
                <a:spcPct val="120000"/>
              </a:lnSpc>
              <a:spcBef>
                <a:spcPts val="0"/>
              </a:spcBef>
            </a:pPr>
            <a:r>
              <a:rPr lang="tr-TR" sz="1050" dirty="0"/>
              <a:t>a) Tezler: </a:t>
            </a:r>
          </a:p>
          <a:p>
            <a:pPr marL="457200" lvl="1" indent="0">
              <a:lnSpc>
                <a:spcPct val="120000"/>
              </a:lnSpc>
              <a:spcBef>
                <a:spcPts val="0"/>
              </a:spcBef>
            </a:pPr>
            <a:r>
              <a:rPr lang="tr-TR" sz="1050" dirty="0"/>
              <a:t>Yeni Kalkınma Modelleri ve Türkiye Örneği, Ankara Üniversitesi, Sosyal Bilimler Enstitüsü, Yüksek Lisans Tezi (2007). </a:t>
            </a:r>
          </a:p>
          <a:p>
            <a:pPr marL="457200" lvl="1" indent="0">
              <a:lnSpc>
                <a:spcPct val="120000"/>
              </a:lnSpc>
              <a:spcBef>
                <a:spcPts val="0"/>
              </a:spcBef>
            </a:pPr>
            <a:r>
              <a:rPr lang="tr-TR" sz="1050" dirty="0"/>
              <a:t>b) Kitaplar: </a:t>
            </a:r>
          </a:p>
          <a:p>
            <a:pPr marL="457200" lvl="1" indent="0">
              <a:lnSpc>
                <a:spcPct val="120000"/>
              </a:lnSpc>
              <a:spcBef>
                <a:spcPts val="0"/>
              </a:spcBef>
            </a:pPr>
            <a:r>
              <a:rPr lang="tr-TR" sz="1050" dirty="0"/>
              <a:t>Ekonomik Büyümede İstikrar, İktisat Yayıncılık, Ankara, 2013. </a:t>
            </a:r>
          </a:p>
          <a:p>
            <a:pPr marL="457200" lvl="1" indent="0">
              <a:lnSpc>
                <a:spcPct val="120000"/>
              </a:lnSpc>
              <a:spcBef>
                <a:spcPts val="0"/>
              </a:spcBef>
            </a:pPr>
            <a:r>
              <a:rPr lang="tr-TR" sz="1050" dirty="0"/>
              <a:t>Enflasyonun Gizli Nedenleri, Süre Yayınları, Ankara, 2010. </a:t>
            </a:r>
          </a:p>
          <a:p>
            <a:pPr marL="457200" lvl="1" indent="0">
              <a:lnSpc>
                <a:spcPct val="120000"/>
              </a:lnSpc>
              <a:spcBef>
                <a:spcPts val="0"/>
              </a:spcBef>
            </a:pPr>
            <a:r>
              <a:rPr lang="tr-TR" sz="1050" dirty="0"/>
              <a:t>c) Makaleler: </a:t>
            </a:r>
          </a:p>
          <a:p>
            <a:pPr marL="457200" lvl="1" indent="0">
              <a:lnSpc>
                <a:spcPct val="120000"/>
              </a:lnSpc>
              <a:spcBef>
                <a:spcPts val="0"/>
              </a:spcBef>
            </a:pPr>
            <a:r>
              <a:rPr lang="tr-TR" sz="1050" dirty="0"/>
              <a:t>“Muhasebede Yeni Yaklaşımlar,” Analiz Dergisi, Sayı: 23, Ocak 2004, s.82-89. </a:t>
            </a:r>
          </a:p>
          <a:p>
            <a:pPr marL="457200" lvl="1" indent="0">
              <a:lnSpc>
                <a:spcPct val="120000"/>
              </a:lnSpc>
              <a:spcBef>
                <a:spcPts val="0"/>
              </a:spcBef>
            </a:pPr>
            <a:r>
              <a:rPr lang="tr-TR" sz="1050" dirty="0"/>
              <a:t>“Vergilendirme ve Kalkınma,” İktisadi Yorumlar Dergisi, Sayı: 41, Nisan-Mart 2003, s.38-51. </a:t>
            </a:r>
          </a:p>
          <a:p>
            <a:pPr marL="0" indent="0">
              <a:lnSpc>
                <a:spcPct val="120000"/>
              </a:lnSpc>
              <a:spcBef>
                <a:spcPts val="0"/>
              </a:spcBef>
            </a:pPr>
            <a:r>
              <a:rPr lang="tr-TR" sz="1800" dirty="0">
                <a:ln>
                  <a:solidFill>
                    <a:srgbClr val="C00000"/>
                  </a:solidFill>
                </a:ln>
              </a:rPr>
              <a:t>6. Diğer alan bilgi ve becerileri </a:t>
            </a:r>
          </a:p>
          <a:p>
            <a:pPr marL="457200" lvl="1" indent="0">
              <a:lnSpc>
                <a:spcPct val="120000"/>
              </a:lnSpc>
              <a:spcBef>
                <a:spcPts val="0"/>
              </a:spcBef>
            </a:pPr>
            <a:r>
              <a:rPr lang="en-US" sz="1050" dirty="0"/>
              <a:t>Photoshop, PowerPoint, Access, İnternet </a:t>
            </a:r>
          </a:p>
          <a:p>
            <a:pPr marL="457200" lvl="1" indent="0">
              <a:lnSpc>
                <a:spcPct val="120000"/>
              </a:lnSpc>
              <a:spcBef>
                <a:spcPts val="0"/>
              </a:spcBef>
            </a:pPr>
            <a:r>
              <a:rPr lang="tr-TR" sz="1050" dirty="0"/>
              <a:t>B sınıfı sürücü belgesi </a:t>
            </a:r>
          </a:p>
          <a:p>
            <a:pPr marL="0" indent="0">
              <a:lnSpc>
                <a:spcPct val="120000"/>
              </a:lnSpc>
              <a:spcBef>
                <a:spcPts val="0"/>
              </a:spcBef>
            </a:pPr>
            <a:r>
              <a:rPr lang="tr-TR" sz="1800" dirty="0">
                <a:ln>
                  <a:solidFill>
                    <a:srgbClr val="C00000"/>
                  </a:solidFill>
                </a:ln>
              </a:rPr>
              <a:t>7. İlgi alanları, uğraşları ve üye olduğu kuruluşlar </a:t>
            </a:r>
          </a:p>
          <a:p>
            <a:pPr marL="457200" lvl="1" indent="0">
              <a:lnSpc>
                <a:spcPct val="120000"/>
              </a:lnSpc>
              <a:spcBef>
                <a:spcPts val="0"/>
              </a:spcBef>
            </a:pPr>
            <a:r>
              <a:rPr lang="tr-TR" sz="1050" dirty="0"/>
              <a:t>Fotoğraf çekme, resim yapma, atletizm</a:t>
            </a:r>
          </a:p>
          <a:p>
            <a:pPr marL="457200" lvl="1" indent="0">
              <a:lnSpc>
                <a:spcPct val="120000"/>
              </a:lnSpc>
              <a:spcBef>
                <a:spcPts val="0"/>
              </a:spcBef>
            </a:pPr>
            <a:r>
              <a:rPr lang="tr-TR" sz="1050" dirty="0"/>
              <a:t>Türkiye İktisatçılar Derneği üyesi. </a:t>
            </a:r>
          </a:p>
          <a:p>
            <a:pPr marL="0" indent="0">
              <a:lnSpc>
                <a:spcPct val="120000"/>
              </a:lnSpc>
              <a:spcBef>
                <a:spcPts val="0"/>
              </a:spcBef>
            </a:pPr>
            <a:r>
              <a:rPr lang="tr-TR" sz="1800" dirty="0">
                <a:ln>
                  <a:solidFill>
                    <a:srgbClr val="C00000"/>
                  </a:solidFill>
                </a:ln>
              </a:rPr>
              <a:t>8. Referanslar </a:t>
            </a:r>
          </a:p>
          <a:p>
            <a:pPr marL="457200" lvl="1" indent="0">
              <a:lnSpc>
                <a:spcPct val="120000"/>
              </a:lnSpc>
              <a:spcBef>
                <a:spcPts val="0"/>
              </a:spcBef>
            </a:pPr>
            <a:r>
              <a:rPr lang="tr-TR" sz="1050" dirty="0"/>
              <a:t>Doç. Dr. Ali UZ, Ankara Üniversitesi Siyasal Bilgiler Fakültesi Öğretim Üyesi. Tel: (0-312) 712 12 12 / 025 </a:t>
            </a:r>
          </a:p>
          <a:p>
            <a:pPr marL="457200" lvl="1" indent="0">
              <a:lnSpc>
                <a:spcPct val="120000"/>
              </a:lnSpc>
              <a:spcBef>
                <a:spcPts val="0"/>
              </a:spcBef>
            </a:pPr>
            <a:r>
              <a:rPr lang="tr-TR" sz="1050" dirty="0"/>
              <a:t>Ayten GÜNEŞ, X Holding Muhasebe Müdürü. Tel (0-212) 989 89 89 / 989 </a:t>
            </a:r>
          </a:p>
          <a:p>
            <a:pPr marL="0" indent="0">
              <a:lnSpc>
                <a:spcPct val="120000"/>
              </a:lnSpc>
              <a:spcBef>
                <a:spcPts val="0"/>
              </a:spcBef>
            </a:pPr>
            <a:endParaRPr lang="tr-TR" sz="1800" dirty="0"/>
          </a:p>
        </p:txBody>
      </p:sp>
    </p:spTree>
    <p:extLst>
      <p:ext uri="{BB962C8B-B14F-4D97-AF65-F5344CB8AC3E}">
        <p14:creationId xmlns:p14="http://schemas.microsoft.com/office/powerpoint/2010/main" val="549015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Dilekçe (1)</a:t>
            </a:r>
            <a:endParaRPr lang="tr-TR" dirty="0"/>
          </a:p>
        </p:txBody>
      </p:sp>
      <p:sp>
        <p:nvSpPr>
          <p:cNvPr id="3" name="İçerik Yer Tutucusu 2"/>
          <p:cNvSpPr>
            <a:spLocks noGrp="1"/>
          </p:cNvSpPr>
          <p:nvPr>
            <p:ph idx="1"/>
          </p:nvPr>
        </p:nvSpPr>
        <p:spPr/>
        <p:txBody>
          <a:bodyPr>
            <a:normAutofit lnSpcReduction="10000"/>
          </a:bodyPr>
          <a:lstStyle/>
          <a:p>
            <a:r>
              <a:rPr lang="tr-TR" dirty="0"/>
              <a:t>Dilekçe; bir dileği bildirmek, bir şikâyeti dile getirmek, herhangi bir konuda bilgi vermek gibi amaçlarla resmî ya da özel kurum ve kuruluşlara yazılan imzalı başvuru yazısıdır. </a:t>
            </a:r>
            <a:endParaRPr lang="tr-TR" dirty="0" smtClean="0"/>
          </a:p>
          <a:p>
            <a:r>
              <a:rPr lang="tr-TR" dirty="0" smtClean="0"/>
              <a:t>Her </a:t>
            </a:r>
            <a:r>
              <a:rPr lang="tr-TR" dirty="0"/>
              <a:t>Türk vatandaşının resmî kurumlara dilekçe verme hakkı vardır. </a:t>
            </a:r>
            <a:endParaRPr lang="tr-TR" dirty="0" smtClean="0"/>
          </a:p>
          <a:p>
            <a:r>
              <a:rPr lang="tr-TR" dirty="0" smtClean="0"/>
              <a:t>Bu </a:t>
            </a:r>
            <a:r>
              <a:rPr lang="tr-TR" dirty="0"/>
              <a:t>hak, Anayasa tarafından güvence altına alınmıştır. </a:t>
            </a:r>
          </a:p>
          <a:p>
            <a:r>
              <a:rPr lang="tr-TR" dirty="0"/>
              <a:t>Dilekçe; tarih, makam adı, konu metni, imza, dilekçe sahibinin adı soyadı ve adres bilgilerinden oluşur. </a:t>
            </a:r>
            <a:endParaRPr lang="tr-TR" dirty="0" smtClean="0"/>
          </a:p>
          <a:p>
            <a:r>
              <a:rPr lang="tr-TR" dirty="0" smtClean="0"/>
              <a:t>Kimi </a:t>
            </a:r>
            <a:r>
              <a:rPr lang="tr-TR" dirty="0"/>
              <a:t>dilekçelerle birlikte ek belgelerin de sunulması gerekebilir. </a:t>
            </a:r>
            <a:endParaRPr lang="tr-TR" dirty="0" smtClean="0"/>
          </a:p>
          <a:p>
            <a:r>
              <a:rPr lang="tr-TR" dirty="0" smtClean="0"/>
              <a:t>Bu </a:t>
            </a:r>
            <a:r>
              <a:rPr lang="tr-TR" dirty="0"/>
              <a:t>durumda, ilişikte sunulan belgeleri belirtmek için adres bölümünün altına “ek” bölümü açılır. </a:t>
            </a:r>
          </a:p>
          <a:p>
            <a:endParaRPr lang="tr-TR" dirty="0"/>
          </a:p>
        </p:txBody>
      </p:sp>
    </p:spTree>
    <p:extLst>
      <p:ext uri="{BB962C8B-B14F-4D97-AF65-F5344CB8AC3E}">
        <p14:creationId xmlns:p14="http://schemas.microsoft.com/office/powerpoint/2010/main" val="3979661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Dilekçe (2)</a:t>
            </a:r>
            <a:endParaRPr lang="tr-TR" dirty="0"/>
          </a:p>
        </p:txBody>
      </p:sp>
      <p:sp>
        <p:nvSpPr>
          <p:cNvPr id="3" name="İçerik Yer Tutucusu 2"/>
          <p:cNvSpPr>
            <a:spLocks noGrp="1"/>
          </p:cNvSpPr>
          <p:nvPr>
            <p:ph idx="1"/>
          </p:nvPr>
        </p:nvSpPr>
        <p:spPr/>
        <p:txBody>
          <a:bodyPr>
            <a:normAutofit/>
          </a:bodyPr>
          <a:lstStyle/>
          <a:p>
            <a:r>
              <a:rPr lang="tr-TR" dirty="0"/>
              <a:t>Dilekçe; düz, beyaz dosya kâğıdına bilgisayarla, daktiloyla ya da siyah/ mavi dolma kalemle yazılır. Teksir kâğıdı, çizgili kâğıt ya da yarım kâğıt kullanılmaz. Dilekçe metninin kısa tutulması gerektiğinden, genellikle tek kâğıt kullanmak yeterlidir; ancak bazı özel durumlarda kâğıdın ön yüzü yeterli olmazsa arka yüzüne yazılmamalı, ikinci bir kâğıt kullanılmalıdır. Ayrıca kâğıt düzenine de dikkat edilmelidir. </a:t>
            </a:r>
          </a:p>
          <a:p>
            <a:r>
              <a:rPr lang="tr-TR" dirty="0"/>
              <a:t>Dilekçede ciddi, saygılı bir dil kullanılmalı, kişiselliğe yer verilmemelidir. Söylenmek istenenler kısa, açık ve tam olarak dile getirilmeli, gereksiz ayrıntılara girilmemelidir. Dile getirilen istekler de yasalara uygun olmalı, yasal sınırların dışına çıkılmamalıdır. </a:t>
            </a:r>
          </a:p>
        </p:txBody>
      </p:sp>
    </p:spTree>
    <p:extLst>
      <p:ext uri="{BB962C8B-B14F-4D97-AF65-F5344CB8AC3E}">
        <p14:creationId xmlns:p14="http://schemas.microsoft.com/office/powerpoint/2010/main" val="2483484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Dilekçe (3)</a:t>
            </a:r>
            <a:endParaRPr lang="tr-TR" dirty="0"/>
          </a:p>
        </p:txBody>
      </p:sp>
      <p:sp>
        <p:nvSpPr>
          <p:cNvPr id="3" name="İçerik Yer Tutucusu 2"/>
          <p:cNvSpPr>
            <a:spLocks noGrp="1"/>
          </p:cNvSpPr>
          <p:nvPr>
            <p:ph idx="1"/>
          </p:nvPr>
        </p:nvSpPr>
        <p:spPr/>
        <p:txBody>
          <a:bodyPr>
            <a:normAutofit/>
          </a:bodyPr>
          <a:lstStyle/>
          <a:p>
            <a:r>
              <a:rPr lang="tr-TR" dirty="0"/>
              <a:t>Dilekçe, bir düzen çerçevesinde yazılır. Tarih; gün, ay ve yıl sıralaması izlenerek kâğıdın sağ üst köşesine atılır. Dilekçenin verileceği makamın açık adı, sayfanın her iki yanında da eşit boşluk bırakılarak büyük harflerle ya da her sözcüğün baş harfi büyük olacak biçimde yazılır. Makam adını oluşturan sözcükler arasında yer almıyorsa, bu satırın sağ altına, kuruluşun bulunduğu kentin adı da yazılır.</a:t>
            </a:r>
          </a:p>
          <a:p>
            <a:r>
              <a:rPr lang="tr-TR" dirty="0"/>
              <a:t> Konu, bir ya da birkaç paragrafla anlatıldıktan sonra yeni bir paragraf açılarak konuya esas olan dileğin karşılanması için arz edilir. </a:t>
            </a:r>
          </a:p>
          <a:p>
            <a:r>
              <a:rPr lang="tr-TR" dirty="0"/>
              <a:t>Dilekçenin daima bir üst makama yazıldığını unutmayınız!</a:t>
            </a:r>
          </a:p>
        </p:txBody>
      </p:sp>
    </p:spTree>
    <p:extLst>
      <p:ext uri="{BB962C8B-B14F-4D97-AF65-F5344CB8AC3E}">
        <p14:creationId xmlns:p14="http://schemas.microsoft.com/office/powerpoint/2010/main" val="2619215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Dilekçe (4)</a:t>
            </a:r>
            <a:endParaRPr lang="tr-TR" dirty="0"/>
          </a:p>
        </p:txBody>
      </p:sp>
      <p:sp>
        <p:nvSpPr>
          <p:cNvPr id="3" name="İçerik Yer Tutucusu 2"/>
          <p:cNvSpPr>
            <a:spLocks noGrp="1"/>
          </p:cNvSpPr>
          <p:nvPr>
            <p:ph idx="1"/>
          </p:nvPr>
        </p:nvSpPr>
        <p:spPr/>
        <p:txBody>
          <a:bodyPr>
            <a:normAutofit/>
          </a:bodyPr>
          <a:lstStyle/>
          <a:p>
            <a:r>
              <a:rPr lang="tr-TR" dirty="0"/>
              <a:t>Dilekçeyle birlikte ek belgeler de veriliyorsa, bunlara ilişkin bilgi (belgenin ne olduğu ve adedi), adres bölümünün altına açılan “ek” bölümünde verilir. </a:t>
            </a:r>
          </a:p>
          <a:p>
            <a:r>
              <a:rPr lang="tr-TR" dirty="0"/>
              <a:t>Metnin bitiminden sonra kâğıdın sağ alt köşesinde dilekçe sahibinin imzası, imzanın altında da adı ve soyadı yer alır. Sol alt köşeye ise ilgili kişinin adres ve iletişim bilgileri yazılır. </a:t>
            </a:r>
          </a:p>
          <a:p>
            <a:pPr marL="0" indent="0">
              <a:buNone/>
            </a:pPr>
            <a:endParaRPr lang="tr-TR" dirty="0"/>
          </a:p>
        </p:txBody>
      </p:sp>
    </p:spTree>
    <p:extLst>
      <p:ext uri="{BB962C8B-B14F-4D97-AF65-F5344CB8AC3E}">
        <p14:creationId xmlns:p14="http://schemas.microsoft.com/office/powerpoint/2010/main" val="1233768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Dilekçe (5)</a:t>
            </a:r>
            <a:endParaRPr lang="tr-TR" dirty="0"/>
          </a:p>
        </p:txBody>
      </p:sp>
      <p:sp>
        <p:nvSpPr>
          <p:cNvPr id="3" name="İçerik Yer Tutucusu 2"/>
          <p:cNvSpPr>
            <a:spLocks noGrp="1"/>
          </p:cNvSpPr>
          <p:nvPr>
            <p:ph idx="1"/>
          </p:nvPr>
        </p:nvSpPr>
        <p:spPr/>
        <p:txBody>
          <a:bodyPr>
            <a:normAutofit/>
          </a:bodyPr>
          <a:lstStyle/>
          <a:p>
            <a:r>
              <a:rPr lang="tr-TR" dirty="0"/>
              <a:t>Bazı dilekçelere «İLGİ» tutulabilir. İlgi yazdığımız dilekçenin önceki bir dilekçeye ek ya da resmi bir yazıya karşılık olduğunu gösteren veya bazı belgelerin belirtildiği bölümdür. </a:t>
            </a:r>
          </a:p>
          <a:p>
            <a:r>
              <a:rPr lang="tr-TR" dirty="0"/>
              <a:t>İlgi birden çok ise, tarih esas alınmak üzere maddeler halinde sıralanır. İlgi, </a:t>
            </a:r>
            <a:r>
              <a:rPr lang="tr-TR" dirty="0">
                <a:solidFill>
                  <a:srgbClr val="C00000"/>
                </a:solidFill>
              </a:rPr>
              <a:t>makam adından sonra </a:t>
            </a:r>
            <a:r>
              <a:rPr lang="tr-TR" dirty="0"/>
              <a:t>ve büyük harflerle </a:t>
            </a:r>
            <a:r>
              <a:rPr lang="tr-TR" dirty="0">
                <a:solidFill>
                  <a:srgbClr val="C00000"/>
                </a:solidFill>
              </a:rPr>
              <a:t>yazılır</a:t>
            </a:r>
            <a:r>
              <a:rPr lang="tr-TR" dirty="0"/>
              <a:t>. İLGİ ifadesinden sonra iki nokta işareti (:) konur: </a:t>
            </a:r>
          </a:p>
          <a:p>
            <a:pPr lvl="1"/>
            <a:r>
              <a:rPr lang="tr-TR" dirty="0"/>
              <a:t>İLGİ: a) Dekanlığınızın 22.02.2023 tarihli </a:t>
            </a:r>
            <a:r>
              <a:rPr lang="tr-TR" dirty="0" smtClean="0"/>
              <a:t>yazısı.</a:t>
            </a:r>
          </a:p>
          <a:p>
            <a:pPr lvl="1"/>
            <a:r>
              <a:rPr lang="tr-TR" dirty="0" smtClean="0"/>
              <a:t>b</a:t>
            </a:r>
            <a:r>
              <a:rPr lang="tr-TR" dirty="0"/>
              <a:t>) 06.03.2023 tarihli dilekçem.</a:t>
            </a:r>
          </a:p>
        </p:txBody>
      </p:sp>
    </p:spTree>
    <p:extLst>
      <p:ext uri="{BB962C8B-B14F-4D97-AF65-F5344CB8AC3E}">
        <p14:creationId xmlns:p14="http://schemas.microsoft.com/office/powerpoint/2010/main" val="1391710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Dilekçe (6) - Örnek</a:t>
            </a:r>
            <a:endParaRPr lang="tr-TR" dirty="0"/>
          </a:p>
        </p:txBody>
      </p:sp>
      <p:sp>
        <p:nvSpPr>
          <p:cNvPr id="3" name="İçerik Yer Tutucusu 2"/>
          <p:cNvSpPr>
            <a:spLocks noGrp="1"/>
          </p:cNvSpPr>
          <p:nvPr>
            <p:ph idx="1"/>
          </p:nvPr>
        </p:nvSpPr>
        <p:spPr/>
        <p:txBody>
          <a:bodyPr/>
          <a:lstStyle/>
          <a:p>
            <a:endParaRPr lang="tr-TR"/>
          </a:p>
        </p:txBody>
      </p:sp>
      <p:pic>
        <p:nvPicPr>
          <p:cNvPr id="4" name="Picture 2">
            <a:extLst>
              <a:ext uri="{FF2B5EF4-FFF2-40B4-BE49-F238E27FC236}">
                <a16:creationId xmlns:a16="http://schemas.microsoft.com/office/drawing/2014/main" id="{5096919C-C1B2-474C-8872-B9D767E2771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2756" b="6176"/>
          <a:stretch/>
        </p:blipFill>
        <p:spPr bwMode="auto">
          <a:xfrm>
            <a:off x="1785851" y="1825625"/>
            <a:ext cx="7718721" cy="4527395"/>
          </a:xfrm>
          <a:prstGeom prst="rect">
            <a:avLst/>
          </a:prstGeom>
          <a:solidFill>
            <a:srgbClr val="FFFF00"/>
          </a:solidFill>
        </p:spPr>
      </p:pic>
    </p:spTree>
    <p:extLst>
      <p:ext uri="{BB962C8B-B14F-4D97-AF65-F5344CB8AC3E}">
        <p14:creationId xmlns:p14="http://schemas.microsoft.com/office/powerpoint/2010/main" val="405240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Tez, Ödev, Araştırma Raporları (1)</a:t>
            </a:r>
            <a:endParaRPr lang="tr-TR" dirty="0"/>
          </a:p>
        </p:txBody>
      </p:sp>
      <p:sp>
        <p:nvSpPr>
          <p:cNvPr id="3" name="İçerik Yer Tutucusu 2"/>
          <p:cNvSpPr>
            <a:spLocks noGrp="1"/>
          </p:cNvSpPr>
          <p:nvPr>
            <p:ph idx="1"/>
          </p:nvPr>
        </p:nvSpPr>
        <p:spPr/>
        <p:txBody>
          <a:bodyPr>
            <a:normAutofit fontScale="92500"/>
          </a:bodyPr>
          <a:lstStyle/>
          <a:p>
            <a:r>
              <a:rPr lang="tr-TR" dirty="0"/>
              <a:t>Ödev, tez ve araştırma raporlarında biçim de içerik kadar önemlidir. Bunlar, belirli bir düzene ve biçimsel kurallara uygun olarak yazılmalıdır. </a:t>
            </a:r>
          </a:p>
          <a:p>
            <a:r>
              <a:rPr lang="tr-TR" dirty="0"/>
              <a:t>Bu tür çalışmaların bir kapağı olmalıdır. Kapak düzeni için aşağıda bir örnek bulunmaktadır. </a:t>
            </a:r>
          </a:p>
          <a:p>
            <a:r>
              <a:rPr lang="tr-TR" dirty="0"/>
              <a:t>Ödev, tez ve araştırma raporları için çizgisiz ve düz dosya kâğıdının ön yüzü kullanılmalıdır. Metin alanının üst, alt, sol ve sağ boşlukları için sayfa düzeni şu ölçüye uygun olarak ayarlanmalıdır: </a:t>
            </a:r>
          </a:p>
          <a:p>
            <a:pPr lvl="1"/>
            <a:r>
              <a:rPr lang="tr-TR" dirty="0"/>
              <a:t>Üst boşluk: 3 cm </a:t>
            </a:r>
          </a:p>
          <a:p>
            <a:pPr lvl="1"/>
            <a:r>
              <a:rPr lang="tr-TR" dirty="0"/>
              <a:t>Alt boşluk: 3 cm </a:t>
            </a:r>
          </a:p>
          <a:p>
            <a:pPr lvl="1"/>
            <a:r>
              <a:rPr lang="tr-TR" dirty="0"/>
              <a:t>Sol boşluk: 4 cm </a:t>
            </a:r>
          </a:p>
          <a:p>
            <a:pPr lvl="1"/>
            <a:r>
              <a:rPr lang="tr-TR" dirty="0"/>
              <a:t>Sağ boşluk: 2,5 cm </a:t>
            </a:r>
          </a:p>
          <a:p>
            <a:endParaRPr lang="tr-TR" dirty="0"/>
          </a:p>
        </p:txBody>
      </p:sp>
    </p:spTree>
    <p:extLst>
      <p:ext uri="{BB962C8B-B14F-4D97-AF65-F5344CB8AC3E}">
        <p14:creationId xmlns:p14="http://schemas.microsoft.com/office/powerpoint/2010/main" val="1447330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Tez, Ödev, Araştırma Raporları </a:t>
            </a:r>
            <a:r>
              <a:rPr lang="tr-TR" dirty="0" smtClean="0"/>
              <a:t>(2) - Tez Kapağı Örneği</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4">
            <a:extLst>
              <a:ext uri="{FF2B5EF4-FFF2-40B4-BE49-F238E27FC236}">
                <a16:creationId xmlns:a16="http://schemas.microsoft.com/office/drawing/2014/main" id="{661881CB-722E-431A-9C29-4366C6621359}"/>
              </a:ext>
            </a:extLst>
          </p:cNvPr>
          <p:cNvPicPr>
            <a:picLocks noChangeAspect="1"/>
          </p:cNvPicPr>
          <p:nvPr/>
        </p:nvPicPr>
        <p:blipFill>
          <a:blip r:embed="rId2">
            <a:biLevel thresh="25000"/>
          </a:blip>
          <a:stretch>
            <a:fillRect/>
          </a:stretch>
        </p:blipFill>
        <p:spPr>
          <a:xfrm>
            <a:off x="4492488" y="1244067"/>
            <a:ext cx="3617842" cy="5560103"/>
          </a:xfrm>
          <a:prstGeom prst="rect">
            <a:avLst/>
          </a:prstGeom>
          <a:solidFill>
            <a:srgbClr val="FFFF00"/>
          </a:solidFill>
        </p:spPr>
      </p:pic>
    </p:spTree>
    <p:extLst>
      <p:ext uri="{BB962C8B-B14F-4D97-AF65-F5344CB8AC3E}">
        <p14:creationId xmlns:p14="http://schemas.microsoft.com/office/powerpoint/2010/main" val="521021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Tez, Ödev, Araştırma Raporları </a:t>
            </a:r>
            <a:r>
              <a:rPr lang="tr-TR" dirty="0" smtClean="0"/>
              <a:t>(3)</a:t>
            </a:r>
            <a:endParaRPr lang="tr-TR" dirty="0"/>
          </a:p>
        </p:txBody>
      </p:sp>
      <p:sp>
        <p:nvSpPr>
          <p:cNvPr id="3" name="İçerik Yer Tutucusu 2"/>
          <p:cNvSpPr>
            <a:spLocks noGrp="1"/>
          </p:cNvSpPr>
          <p:nvPr>
            <p:ph idx="1"/>
          </p:nvPr>
        </p:nvSpPr>
        <p:spPr/>
        <p:txBody>
          <a:bodyPr/>
          <a:lstStyle/>
          <a:p>
            <a:r>
              <a:rPr lang="tr-TR" dirty="0"/>
              <a:t>Her yeni bölüm için yeni bir sayfa açılmalı, bölümlerin başlıkları bu sayfalara yazılmalıdır. Alt bölüm başlıkları, bir önceki satırdan iki satır atlayarak koyu harflerle yazılmalıdır. Giriş, sonuç ve bölüm başlıklarının bulunduğu sayfalara sayfa numarası konulmamalı; ama bir sonraki sayfanın numaralandırılmasında bunlar da hesaba katılmalıdır. </a:t>
            </a:r>
          </a:p>
          <a:p>
            <a:r>
              <a:rPr lang="tr-TR" dirty="0"/>
              <a:t>Tez, ödev ve araştırma raporları, sırasıyla üç temel bölümden oluşur: ön bölüm, ana bölüm, son bölüm. </a:t>
            </a:r>
          </a:p>
          <a:p>
            <a:endParaRPr lang="tr-TR" dirty="0"/>
          </a:p>
        </p:txBody>
      </p:sp>
    </p:spTree>
    <p:extLst>
      <p:ext uri="{BB962C8B-B14F-4D97-AF65-F5344CB8AC3E}">
        <p14:creationId xmlns:p14="http://schemas.microsoft.com/office/powerpoint/2010/main" val="2545769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Tez, Ödev, Araştırma Raporları </a:t>
            </a:r>
            <a:r>
              <a:rPr lang="tr-TR" dirty="0" smtClean="0"/>
              <a:t>(4)</a:t>
            </a:r>
            <a:endParaRPr lang="tr-TR" dirty="0"/>
          </a:p>
        </p:txBody>
      </p:sp>
      <p:sp>
        <p:nvSpPr>
          <p:cNvPr id="3" name="İçerik Yer Tutucusu 2"/>
          <p:cNvSpPr>
            <a:spLocks noGrp="1"/>
          </p:cNvSpPr>
          <p:nvPr>
            <p:ph idx="1"/>
          </p:nvPr>
        </p:nvSpPr>
        <p:spPr/>
        <p:txBody>
          <a:bodyPr/>
          <a:lstStyle/>
          <a:p>
            <a:r>
              <a:rPr lang="tr-TR" dirty="0">
                <a:solidFill>
                  <a:srgbClr val="C00000"/>
                </a:solidFill>
              </a:rPr>
              <a:t>Ön bölüm</a:t>
            </a:r>
            <a:r>
              <a:rPr lang="tr-TR" dirty="0"/>
              <a:t>, bir bakıma ana bölüme hazırlayıcı bilgiler içerir. </a:t>
            </a:r>
            <a:r>
              <a:rPr lang="tr-TR" dirty="0">
                <a:solidFill>
                  <a:srgbClr val="C00000"/>
                </a:solidFill>
              </a:rPr>
              <a:t>Kapak, önsöz, kısaltmalar ve içindekiler</a:t>
            </a:r>
            <a:r>
              <a:rPr lang="tr-TR" dirty="0"/>
              <a:t> bu bölümde yer alır. Önsözde; konuya, konuyu inceleme ve yazma yöntemine ilişkin bilgilerin yanı sıra çalışmada yardımcı olanlara yapılan teşekküre yer verilir. Metin içinde kullanılan kısaltmalar, açıklamalarıyla birlikte “kısaltmalar” başlığı altında sıralanır. Ön bölümde, ana başlıklar ve konu başlıklarının sayfa numaraları ile birlikte belirtildiği “içindekiler” sayfası da bulunur. </a:t>
            </a:r>
          </a:p>
          <a:p>
            <a:endParaRPr lang="tr-TR" dirty="0"/>
          </a:p>
        </p:txBody>
      </p:sp>
    </p:spTree>
    <p:extLst>
      <p:ext uri="{BB962C8B-B14F-4D97-AF65-F5344CB8AC3E}">
        <p14:creationId xmlns:p14="http://schemas.microsoft.com/office/powerpoint/2010/main" val="847350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Tez, Ödev, Araştırma Raporları </a:t>
            </a:r>
            <a:r>
              <a:rPr lang="tr-TR" dirty="0" smtClean="0"/>
              <a:t>(5)</a:t>
            </a:r>
            <a:endParaRPr lang="tr-TR" dirty="0"/>
          </a:p>
        </p:txBody>
      </p:sp>
      <p:sp>
        <p:nvSpPr>
          <p:cNvPr id="3" name="İçerik Yer Tutucusu 2"/>
          <p:cNvSpPr>
            <a:spLocks noGrp="1"/>
          </p:cNvSpPr>
          <p:nvPr>
            <p:ph idx="1"/>
          </p:nvPr>
        </p:nvSpPr>
        <p:spPr/>
        <p:txBody>
          <a:bodyPr/>
          <a:lstStyle/>
          <a:p>
            <a:r>
              <a:rPr lang="tr-TR" dirty="0">
                <a:solidFill>
                  <a:srgbClr val="C00000"/>
                </a:solidFill>
              </a:rPr>
              <a:t>Ana bölüm</a:t>
            </a:r>
            <a:r>
              <a:rPr lang="tr-TR" dirty="0"/>
              <a:t>, konunun </a:t>
            </a:r>
            <a:r>
              <a:rPr lang="tr-TR" dirty="0">
                <a:solidFill>
                  <a:srgbClr val="C00000"/>
                </a:solidFill>
              </a:rPr>
              <a:t>ana başlıklar ve konu başlıklarıyla </a:t>
            </a:r>
            <a:r>
              <a:rPr lang="tr-TR" dirty="0"/>
              <a:t>bir bütünlük hâlinde </a:t>
            </a:r>
            <a:r>
              <a:rPr lang="tr-TR" dirty="0">
                <a:solidFill>
                  <a:srgbClr val="C00000"/>
                </a:solidFill>
              </a:rPr>
              <a:t>işlendiği asıl metin </a:t>
            </a:r>
            <a:r>
              <a:rPr lang="tr-TR" dirty="0"/>
              <a:t>bölümüdür (Giriş/Kavramsal Çerçeve/Kuramsal Çerçeve; Amaç; Yöntem: Evren ve Örneklem, Veri Toplama Araçları, Verilerin Çözümlenmesi; Bulgular; Tartışma; Sonuç ve Öneriler). </a:t>
            </a:r>
          </a:p>
          <a:p>
            <a:endParaRPr lang="tr-TR" dirty="0">
              <a:solidFill>
                <a:srgbClr val="C00000"/>
              </a:solidFill>
            </a:endParaRPr>
          </a:p>
        </p:txBody>
      </p:sp>
    </p:spTree>
    <p:extLst>
      <p:ext uri="{BB962C8B-B14F-4D97-AF65-F5344CB8AC3E}">
        <p14:creationId xmlns:p14="http://schemas.microsoft.com/office/powerpoint/2010/main" val="1018932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Tez, Ödev, Araştırma Raporları </a:t>
            </a:r>
            <a:r>
              <a:rPr lang="tr-TR" dirty="0" smtClean="0"/>
              <a:t>(6)</a:t>
            </a:r>
            <a:endParaRPr lang="tr-TR" dirty="0"/>
          </a:p>
        </p:txBody>
      </p:sp>
      <p:sp>
        <p:nvSpPr>
          <p:cNvPr id="3" name="İçerik Yer Tutucusu 2"/>
          <p:cNvSpPr>
            <a:spLocks noGrp="1"/>
          </p:cNvSpPr>
          <p:nvPr>
            <p:ph idx="1"/>
          </p:nvPr>
        </p:nvSpPr>
        <p:spPr/>
        <p:txBody>
          <a:bodyPr/>
          <a:lstStyle/>
          <a:p>
            <a:r>
              <a:rPr lang="tr-TR" dirty="0">
                <a:solidFill>
                  <a:srgbClr val="C00000"/>
                </a:solidFill>
              </a:rPr>
              <a:t>Son bölüm</a:t>
            </a:r>
            <a:r>
              <a:rPr lang="tr-TR" dirty="0"/>
              <a:t>de ise </a:t>
            </a:r>
            <a:r>
              <a:rPr lang="tr-TR" dirty="0">
                <a:solidFill>
                  <a:srgbClr val="C00000"/>
                </a:solidFill>
              </a:rPr>
              <a:t>“ekler,” “kaynakça” (bibliyografya) ve “dizin” (indeks</a:t>
            </a:r>
            <a:r>
              <a:rPr lang="tr-TR" dirty="0"/>
              <a:t>) sayfaları bulunur. “Ekler,” ana metinde yer verilmeyen fotoğraf, belge, grafik, çizelge gibi ögelerden oluşur. “Kaynakça;” çalışmada kullanılan ya da yararlanılan kitap, tez, yazı vb. yayınların kaynak gösterme kurallarına uygun biçimde belirtildiği sayfadır. “Dizin” ise metinde geçen kişi, eser ve yer adlarıyla terimlerin, ilgili sayfa numaraları belirtilerek sıralandığı sayfadır. </a:t>
            </a:r>
          </a:p>
        </p:txBody>
      </p:sp>
    </p:spTree>
    <p:extLst>
      <p:ext uri="{BB962C8B-B14F-4D97-AF65-F5344CB8AC3E}">
        <p14:creationId xmlns:p14="http://schemas.microsoft.com/office/powerpoint/2010/main" val="3764493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Tez, Ödev, Araştırma Raporları </a:t>
            </a:r>
            <a:r>
              <a:rPr lang="tr-TR" dirty="0" smtClean="0"/>
              <a:t>(7) – Tez Örneği</a:t>
            </a:r>
            <a:endParaRPr lang="tr-TR" dirty="0"/>
          </a:p>
        </p:txBody>
      </p:sp>
      <p:sp>
        <p:nvSpPr>
          <p:cNvPr id="3" name="İçerik Yer Tutucusu 2"/>
          <p:cNvSpPr>
            <a:spLocks noGrp="1"/>
          </p:cNvSpPr>
          <p:nvPr>
            <p:ph idx="1"/>
          </p:nvPr>
        </p:nvSpPr>
        <p:spPr/>
        <p:txBody>
          <a:bodyPr/>
          <a:lstStyle/>
          <a:p>
            <a:r>
              <a:rPr lang="tr-TR" dirty="0"/>
              <a:t>YÖK TEZ MERKEZİNDEN ALANINIZLA İLGİLİ BİR TEZ İNDİRİN!</a:t>
            </a:r>
          </a:p>
          <a:p>
            <a:endParaRPr lang="tr-TR" dirty="0"/>
          </a:p>
        </p:txBody>
      </p:sp>
    </p:spTree>
    <p:extLst>
      <p:ext uri="{BB962C8B-B14F-4D97-AF65-F5344CB8AC3E}">
        <p14:creationId xmlns:p14="http://schemas.microsoft.com/office/powerpoint/2010/main" val="3675964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Mektup (1)</a:t>
            </a:r>
            <a:endParaRPr lang="tr-TR" dirty="0"/>
          </a:p>
        </p:txBody>
      </p:sp>
      <p:sp>
        <p:nvSpPr>
          <p:cNvPr id="3" name="İçerik Yer Tutucusu 2"/>
          <p:cNvSpPr>
            <a:spLocks noGrp="1"/>
          </p:cNvSpPr>
          <p:nvPr>
            <p:ph idx="1"/>
          </p:nvPr>
        </p:nvSpPr>
        <p:spPr/>
        <p:txBody>
          <a:bodyPr/>
          <a:lstStyle/>
          <a:p>
            <a:endParaRPr lang="tr-TR"/>
          </a:p>
        </p:txBody>
      </p:sp>
      <p:pic>
        <p:nvPicPr>
          <p:cNvPr id="4" name="Picture 2" descr="piraye'ye mektuplar">
            <a:extLst>
              <a:ext uri="{FF2B5EF4-FFF2-40B4-BE49-F238E27FC236}">
                <a16:creationId xmlns:a16="http://schemas.microsoft.com/office/drawing/2014/main" id="{A68365E0-BB6E-4533-A924-87222C78A7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8830" y="1530295"/>
            <a:ext cx="3954339" cy="532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938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(2)</a:t>
            </a:r>
            <a:endParaRPr lang="tr-TR" dirty="0"/>
          </a:p>
        </p:txBody>
      </p:sp>
      <p:sp>
        <p:nvSpPr>
          <p:cNvPr id="3" name="İçerik Yer Tutucusu 2"/>
          <p:cNvSpPr>
            <a:spLocks noGrp="1"/>
          </p:cNvSpPr>
          <p:nvPr>
            <p:ph idx="1"/>
          </p:nvPr>
        </p:nvSpPr>
        <p:spPr/>
        <p:txBody>
          <a:bodyPr/>
          <a:lstStyle/>
          <a:p>
            <a:r>
              <a:rPr lang="tr-TR" dirty="0"/>
              <a:t>Mektup; bir olay ya da durumu haber vermek, bir soruyu ya da dileği iletmek, duygu ve düşünceleri paylaşmak gibi amaçlarla uzakta bulunan birine yazılan yazıdır. </a:t>
            </a:r>
            <a:endParaRPr lang="tr-TR" dirty="0" smtClean="0"/>
          </a:p>
          <a:p>
            <a:r>
              <a:rPr lang="tr-TR" dirty="0" smtClean="0"/>
              <a:t>Temelde </a:t>
            </a:r>
            <a:r>
              <a:rPr lang="tr-TR" dirty="0"/>
              <a:t>bir haberleşme aracı olan mektubun yazılış amacına, özelliklerine, içeriğine göre zaman içinde bazı türleri ortaya çıkmıştır. </a:t>
            </a:r>
            <a:endParaRPr lang="tr-TR" dirty="0" smtClean="0"/>
          </a:p>
          <a:p>
            <a:r>
              <a:rPr lang="tr-TR" dirty="0" smtClean="0"/>
              <a:t>Sanat </a:t>
            </a:r>
            <a:r>
              <a:rPr lang="tr-TR" dirty="0"/>
              <a:t>ve düşünce değeri taşıyan “edebî (yazınsal) </a:t>
            </a:r>
            <a:r>
              <a:rPr lang="tr-TR" dirty="0" err="1"/>
              <a:t>mektup”ların</a:t>
            </a:r>
            <a:r>
              <a:rPr lang="tr-TR" dirty="0"/>
              <a:t> dışında, günlük yaşamla ilişkili düşünülebilecek üç mektup türünden söz edebiliriz. </a:t>
            </a:r>
          </a:p>
          <a:p>
            <a:endParaRPr lang="tr-TR" dirty="0"/>
          </a:p>
        </p:txBody>
      </p:sp>
    </p:spTree>
    <p:extLst>
      <p:ext uri="{BB962C8B-B14F-4D97-AF65-F5344CB8AC3E}">
        <p14:creationId xmlns:p14="http://schemas.microsoft.com/office/powerpoint/2010/main" val="4209270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(3)</a:t>
            </a:r>
            <a:endParaRPr lang="tr-TR" dirty="0"/>
          </a:p>
        </p:txBody>
      </p:sp>
      <p:sp>
        <p:nvSpPr>
          <p:cNvPr id="3" name="İçerik Yer Tutucusu 2"/>
          <p:cNvSpPr>
            <a:spLocks noGrp="1"/>
          </p:cNvSpPr>
          <p:nvPr>
            <p:ph idx="1"/>
          </p:nvPr>
        </p:nvSpPr>
        <p:spPr/>
        <p:txBody>
          <a:bodyPr>
            <a:normAutofit fontScale="92500"/>
          </a:bodyPr>
          <a:lstStyle/>
          <a:p>
            <a:r>
              <a:rPr lang="tr-TR" dirty="0"/>
              <a:t>Bunlardan biri özel mektuptur. Aralarında özel bir bağ ya da ilişki bulunan kimselerin birbirleriyle haberleştikleri ya da karşılıklı duygu, düşünce, dilek ve beklentilerini dile getirdikleri mektuplar bu gruba girer. </a:t>
            </a:r>
          </a:p>
          <a:p>
            <a:r>
              <a:rPr lang="tr-TR" dirty="0"/>
              <a:t>Özellikle kitle iletişim araçlarının bu denli gelişmediği dönemlerde, haberleşmek için en çok başvurulan yazılı iletişim yolu mektuplaşmaktı. Özel mektup;  telgraf, telefon, belgegeçer, </a:t>
            </a:r>
            <a:r>
              <a:rPr lang="tr-TR" dirty="0" err="1"/>
              <a:t>elmek</a:t>
            </a:r>
            <a:r>
              <a:rPr lang="tr-TR" dirty="0"/>
              <a:t> gibi araçların iletişimde yarattığı hız ve kolaylık nedeniyle eski işlevini ve önemini gitgide yitirmiştir. </a:t>
            </a:r>
          </a:p>
          <a:p>
            <a:r>
              <a:rPr lang="tr-TR" dirty="0"/>
              <a:t>«Özel mektup, çağın koşullarına göre yeni bir biçim alarak varlığını elektronik ortamda sürdürmeye başlamıştır.» denilse de bu doğru değildir. “e-posta”’</a:t>
            </a:r>
            <a:r>
              <a:rPr lang="tr-TR" dirty="0" err="1"/>
              <a:t>nın</a:t>
            </a:r>
            <a:r>
              <a:rPr lang="tr-TR" dirty="0"/>
              <a:t> özel mektubun yerini tutması olası değildir. </a:t>
            </a:r>
          </a:p>
        </p:txBody>
      </p:sp>
    </p:spTree>
    <p:extLst>
      <p:ext uri="{BB962C8B-B14F-4D97-AF65-F5344CB8AC3E}">
        <p14:creationId xmlns:p14="http://schemas.microsoft.com/office/powerpoint/2010/main" val="202816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(4)</a:t>
            </a:r>
            <a:endParaRPr lang="tr-TR" dirty="0"/>
          </a:p>
        </p:txBody>
      </p:sp>
      <p:sp>
        <p:nvSpPr>
          <p:cNvPr id="3" name="İçerik Yer Tutucusu 2"/>
          <p:cNvSpPr>
            <a:spLocks noGrp="1"/>
          </p:cNvSpPr>
          <p:nvPr>
            <p:ph idx="1"/>
          </p:nvPr>
        </p:nvSpPr>
        <p:spPr/>
        <p:txBody>
          <a:bodyPr>
            <a:normAutofit fontScale="92500"/>
          </a:bodyPr>
          <a:lstStyle/>
          <a:p>
            <a:r>
              <a:rPr lang="tr-TR" dirty="0"/>
              <a:t>Özel mektup için kesin kurallar koymak ya da sınırlamalar getirmek doğru olmaz; ancak, yazışmalarda genel olarak dikkat edilmesi gereken noktalara uyulması beklenebilir. Sayfanın sağ üst köşesinde, mektubun yazıldığı yer ve tarihin belirtilmesi; sol altta adres ve iletişim bilgilerinin, sağ altta imza ve ad soyadın yer alması; mektubun beyaz, çizgisiz dosya kâğıdına tükenmez ya da dolma kalemle yazılması bu noktaların başında gelir. </a:t>
            </a:r>
          </a:p>
          <a:p>
            <a:r>
              <a:rPr lang="tr-TR" dirty="0"/>
              <a:t>Mektuba, bir hitapla (seslenişle) başlanılır. Burada, </a:t>
            </a:r>
            <a:r>
              <a:rPr lang="tr-TR" dirty="0" err="1"/>
              <a:t>yazışılan</a:t>
            </a:r>
            <a:r>
              <a:rPr lang="tr-TR" dirty="0"/>
              <a:t> kişiyle ilişki ve yakınlık derecesine göre değişen ifadeler kullanılır: Sayın Mehmet Özer, Sevgili Arkadaşım, Değerli Dostum, Canım Anneciğim vb.</a:t>
            </a:r>
          </a:p>
          <a:p>
            <a:r>
              <a:rPr lang="tr-TR" dirty="0"/>
              <a:t> Tanıdıklarla haberleşmek amacıyla yazılan mektupların yanı sıra başsağlığı, teşekkür, özür, davet ve tebrik mektupları da özel mektuplar arasına girer. </a:t>
            </a:r>
          </a:p>
        </p:txBody>
      </p:sp>
    </p:spTree>
    <p:extLst>
      <p:ext uri="{BB962C8B-B14F-4D97-AF65-F5344CB8AC3E}">
        <p14:creationId xmlns:p14="http://schemas.microsoft.com/office/powerpoint/2010/main" val="1114796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(5)</a:t>
            </a:r>
            <a:endParaRPr lang="tr-TR" dirty="0"/>
          </a:p>
        </p:txBody>
      </p:sp>
      <p:sp>
        <p:nvSpPr>
          <p:cNvPr id="3" name="İçerik Yer Tutucusu 2"/>
          <p:cNvSpPr>
            <a:spLocks noGrp="1"/>
          </p:cNvSpPr>
          <p:nvPr>
            <p:ph idx="1"/>
          </p:nvPr>
        </p:nvSpPr>
        <p:spPr/>
        <p:txBody>
          <a:bodyPr>
            <a:normAutofit fontScale="92500" lnSpcReduction="10000"/>
          </a:bodyPr>
          <a:lstStyle/>
          <a:p>
            <a:r>
              <a:rPr lang="tr-TR" dirty="0"/>
              <a:t>Mektuplardan, özellikle roman ve öykü gibi edebiyat türlerinde de yer yer yararlanıldığı görülür. Halide Edip Adıvar’ın </a:t>
            </a:r>
            <a:r>
              <a:rPr lang="tr-TR" b="1" dirty="0">
                <a:solidFill>
                  <a:srgbClr val="C00000"/>
                </a:solidFill>
              </a:rPr>
              <a:t>Handan</a:t>
            </a:r>
            <a:r>
              <a:rPr lang="tr-TR" dirty="0"/>
              <a:t>, Hüseyin Rahmi Gürpınar’ın </a:t>
            </a:r>
            <a:r>
              <a:rPr lang="tr-TR" b="1" dirty="0">
                <a:solidFill>
                  <a:srgbClr val="C00000"/>
                </a:solidFill>
              </a:rPr>
              <a:t>Mutallaka</a:t>
            </a:r>
            <a:r>
              <a:rPr lang="tr-TR" dirty="0"/>
              <a:t>, Reşat Nuri Güntekin’in </a:t>
            </a:r>
            <a:r>
              <a:rPr lang="tr-TR" b="1" dirty="0">
                <a:solidFill>
                  <a:srgbClr val="C00000"/>
                </a:solidFill>
              </a:rPr>
              <a:t>Bir Kadın Düşmanı</a:t>
            </a:r>
            <a:r>
              <a:rPr lang="tr-TR" dirty="0"/>
              <a:t>, Aziz Nesin’in </a:t>
            </a:r>
            <a:r>
              <a:rPr lang="tr-TR" b="1" dirty="0">
                <a:solidFill>
                  <a:srgbClr val="C00000"/>
                </a:solidFill>
              </a:rPr>
              <a:t>Şimdiki Çocuklar Harika</a:t>
            </a:r>
            <a:r>
              <a:rPr lang="tr-TR" dirty="0"/>
              <a:t>, Leyla Erbil’in </a:t>
            </a:r>
            <a:r>
              <a:rPr lang="tr-TR" b="1" dirty="0">
                <a:solidFill>
                  <a:srgbClr val="C00000"/>
                </a:solidFill>
              </a:rPr>
              <a:t>Mektup Aşkları</a:t>
            </a:r>
            <a:r>
              <a:rPr lang="tr-TR" dirty="0"/>
              <a:t>, Oya Baydar’ın </a:t>
            </a:r>
            <a:r>
              <a:rPr lang="tr-TR" b="1" dirty="0">
                <a:solidFill>
                  <a:srgbClr val="C00000"/>
                </a:solidFill>
              </a:rPr>
              <a:t>Kedi Mektupları</a:t>
            </a:r>
            <a:r>
              <a:rPr lang="tr-TR" dirty="0"/>
              <a:t>, Murat Gülsoy’un </a:t>
            </a:r>
            <a:r>
              <a:rPr lang="tr-TR" b="1" dirty="0">
                <a:solidFill>
                  <a:srgbClr val="C00000"/>
                </a:solidFill>
              </a:rPr>
              <a:t>Gölgeler ve Hayaller Şehrinde </a:t>
            </a:r>
            <a:r>
              <a:rPr lang="tr-TR" dirty="0"/>
              <a:t>adlı romanları bunlar arasında sayılabilir. </a:t>
            </a:r>
          </a:p>
          <a:p>
            <a:r>
              <a:rPr lang="tr-TR" dirty="0"/>
              <a:t>Ömer Seyfettin, Reşat Nuri Güntekin, Yakup Kadri Karaosmanoğlu, Sait Faik Abasıyanık, Oğuz Atay gibi çok sayıda yazarın da mektup biçiminde yazılmış öyküleri vardır. </a:t>
            </a:r>
          </a:p>
          <a:p>
            <a:r>
              <a:rPr lang="tr-TR" dirty="0"/>
              <a:t>Roman ve öyküdeki kadar olmamakla birlikte gezi, eleştiri, şiir gibi türlerde de mektuba özgü anlatımdan yararlanılan bazı örneklere rastlanır. Nazım Hikmet’in «Karıma </a:t>
            </a:r>
            <a:r>
              <a:rPr lang="tr-TR" dirty="0" err="1"/>
              <a:t>Mektup»u</a:t>
            </a:r>
            <a:r>
              <a:rPr lang="tr-TR" dirty="0"/>
              <a:t> bunlardan biridir.</a:t>
            </a:r>
          </a:p>
          <a:p>
            <a:pPr marL="0" indent="0">
              <a:buNone/>
            </a:pPr>
            <a:endParaRPr lang="tr-TR" dirty="0"/>
          </a:p>
        </p:txBody>
      </p:sp>
    </p:spTree>
    <p:extLst>
      <p:ext uri="{BB962C8B-B14F-4D97-AF65-F5344CB8AC3E}">
        <p14:creationId xmlns:p14="http://schemas.microsoft.com/office/powerpoint/2010/main" val="2203627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(6) - Örnek</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10">
            <a:extLst>
              <a:ext uri="{FF2B5EF4-FFF2-40B4-BE49-F238E27FC236}">
                <a16:creationId xmlns:a16="http://schemas.microsoft.com/office/drawing/2014/main" id="{785FE895-C5D4-48E1-A406-12A0DAC1D2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01007"/>
            <a:ext cx="5459738" cy="4600574"/>
          </a:xfrm>
          <a:prstGeom prst="rect">
            <a:avLst/>
          </a:prstGeom>
        </p:spPr>
      </p:pic>
      <p:pic>
        <p:nvPicPr>
          <p:cNvPr id="5" name="Resim 4">
            <a:extLst>
              <a:ext uri="{FF2B5EF4-FFF2-40B4-BE49-F238E27FC236}">
                <a16:creationId xmlns:a16="http://schemas.microsoft.com/office/drawing/2014/main" id="{4FC7186D-171B-41A6-A286-1DE6B7FEA9C9}"/>
              </a:ext>
            </a:extLst>
          </p:cNvPr>
          <p:cNvPicPr>
            <a:picLocks noChangeAspect="1"/>
          </p:cNvPicPr>
          <p:nvPr/>
        </p:nvPicPr>
        <p:blipFill>
          <a:blip r:embed="rId3"/>
          <a:stretch>
            <a:fillRect/>
          </a:stretch>
        </p:blipFill>
        <p:spPr>
          <a:xfrm>
            <a:off x="6967586" y="1751828"/>
            <a:ext cx="4802588" cy="5106172"/>
          </a:xfrm>
          <a:prstGeom prst="rect">
            <a:avLst/>
          </a:prstGeom>
        </p:spPr>
      </p:pic>
    </p:spTree>
    <p:extLst>
      <p:ext uri="{BB962C8B-B14F-4D97-AF65-F5344CB8AC3E}">
        <p14:creationId xmlns:p14="http://schemas.microsoft.com/office/powerpoint/2010/main" val="2888911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(7) </a:t>
            </a:r>
            <a:r>
              <a:rPr lang="tr-TR" dirty="0"/>
              <a:t>- ÖZEL MEKTUP ÖRNEĞİ </a:t>
            </a:r>
          </a:p>
        </p:txBody>
      </p:sp>
      <p:sp>
        <p:nvSpPr>
          <p:cNvPr id="6" name="İçerik Yer Tutucusu 5"/>
          <p:cNvSpPr>
            <a:spLocks noGrp="1"/>
          </p:cNvSpPr>
          <p:nvPr>
            <p:ph sz="half" idx="1"/>
          </p:nvPr>
        </p:nvSpPr>
        <p:spPr/>
        <p:txBody>
          <a:bodyPr/>
          <a:lstStyle/>
          <a:p>
            <a:r>
              <a:rPr lang="tr-TR" dirty="0"/>
              <a:t>Zeynep Altıok Akatlı, Metin Altıok’tan Zeynep’e Mektuplar, Kırmızı Kedi Yayınevi, İstanbul, 2015.</a:t>
            </a:r>
            <a:br>
              <a:rPr lang="tr-TR" dirty="0"/>
            </a:br>
            <a:endParaRPr lang="tr-TR" dirty="0"/>
          </a:p>
          <a:p>
            <a:endParaRPr lang="tr-TR" dirty="0"/>
          </a:p>
        </p:txBody>
      </p:sp>
      <p:sp>
        <p:nvSpPr>
          <p:cNvPr id="7" name="İçerik Yer Tutucusu 6"/>
          <p:cNvSpPr>
            <a:spLocks noGrp="1"/>
          </p:cNvSpPr>
          <p:nvPr>
            <p:ph sz="half" idx="2"/>
          </p:nvPr>
        </p:nvSpPr>
        <p:spPr/>
        <p:txBody>
          <a:bodyPr/>
          <a:lstStyle/>
          <a:p>
            <a:endParaRPr lang="tr-TR"/>
          </a:p>
        </p:txBody>
      </p:sp>
      <p:pic>
        <p:nvPicPr>
          <p:cNvPr id="5" name="İçerik Yer Tutucusu 4">
            <a:extLst>
              <a:ext uri="{FF2B5EF4-FFF2-40B4-BE49-F238E27FC236}">
                <a16:creationId xmlns:a16="http://schemas.microsoft.com/office/drawing/2014/main" id="{D6B02CF8-317D-42D9-B8D9-086D8FE6D0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7418" y="1741411"/>
            <a:ext cx="6494582" cy="5116589"/>
          </a:xfrm>
          <a:prstGeom prst="rect">
            <a:avLst/>
          </a:prstGeom>
        </p:spPr>
      </p:pic>
    </p:spTree>
    <p:extLst>
      <p:ext uri="{BB962C8B-B14F-4D97-AF65-F5344CB8AC3E}">
        <p14:creationId xmlns:p14="http://schemas.microsoft.com/office/powerpoint/2010/main" val="2131350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(8)</a:t>
            </a:r>
            <a:endParaRPr lang="tr-TR" dirty="0"/>
          </a:p>
        </p:txBody>
      </p:sp>
      <p:sp>
        <p:nvSpPr>
          <p:cNvPr id="5" name="İçerik Yer Tutucusu 4"/>
          <p:cNvSpPr>
            <a:spLocks noGrp="1"/>
          </p:cNvSpPr>
          <p:nvPr>
            <p:ph idx="1"/>
          </p:nvPr>
        </p:nvSpPr>
        <p:spPr/>
        <p:txBody>
          <a:bodyPr/>
          <a:lstStyle/>
          <a:p>
            <a:r>
              <a:rPr lang="tr-TR" dirty="0"/>
              <a:t>İş mektubu, özel kuruluşların kendi aralarında ya da kişilerle yaptıkları yazışmalardır. Bunlar, daha çok ticari ilişkiler içinde düşünülebilecek sipariş verme, para ve mal gönderme gibi konulara ilişkindir. </a:t>
            </a:r>
          </a:p>
          <a:p>
            <a:r>
              <a:rPr lang="tr-TR" dirty="0"/>
              <a:t>Bu mektuplarda, -varsa- gönderen kuruluşun antetli kâğıdı kullanılır. Sağ üst köşeye tarih, sol üst köşeye mektubun gönderildiği kuruluş ya da kişinin adı ve adresi yazılır. Konu, açık ve anlaşılır bir ifade ile kısa ve eksiksiz bir biçimde anlatılmalıdır. Antetli kâğıdın özel düzeni içinde göndericinin adresi bulunmuyorsa, bunun için kâğıdın sol alt köşesi kullanılır. Sağ alt köşede ise mektubu yazan kişinin imzası ve adı soyadı yer alır. Yazılar, daktilo ya da bilgisayar ile yazılmalıdır. </a:t>
            </a:r>
          </a:p>
          <a:p>
            <a:endParaRPr lang="tr-TR" dirty="0"/>
          </a:p>
        </p:txBody>
      </p:sp>
    </p:spTree>
    <p:extLst>
      <p:ext uri="{BB962C8B-B14F-4D97-AF65-F5344CB8AC3E}">
        <p14:creationId xmlns:p14="http://schemas.microsoft.com/office/powerpoint/2010/main" val="1456074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Mektup (9) – İş Mektubu Örneği</a:t>
            </a:r>
            <a:endParaRPr lang="tr-TR" dirty="0"/>
          </a:p>
        </p:txBody>
      </p:sp>
      <p:sp>
        <p:nvSpPr>
          <p:cNvPr id="3" name="İçerik Yer Tutucusu 2"/>
          <p:cNvSpPr>
            <a:spLocks noGrp="1"/>
          </p:cNvSpPr>
          <p:nvPr>
            <p:ph idx="1"/>
          </p:nvPr>
        </p:nvSpPr>
        <p:spPr/>
        <p:txBody>
          <a:bodyPr/>
          <a:lstStyle/>
          <a:p>
            <a:endParaRPr lang="tr-TR"/>
          </a:p>
        </p:txBody>
      </p:sp>
      <p:pic>
        <p:nvPicPr>
          <p:cNvPr id="4" name="Picture 2">
            <a:extLst>
              <a:ext uri="{FF2B5EF4-FFF2-40B4-BE49-F238E27FC236}">
                <a16:creationId xmlns:a16="http://schemas.microsoft.com/office/drawing/2014/main" id="{61D3680F-0B71-4B15-9812-7B10BD3361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9756" y="1276533"/>
            <a:ext cx="4392488" cy="5644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494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Mektup (10)</a:t>
            </a:r>
            <a:endParaRPr lang="tr-TR" dirty="0"/>
          </a:p>
        </p:txBody>
      </p:sp>
      <p:sp>
        <p:nvSpPr>
          <p:cNvPr id="3" name="İçerik Yer Tutucusu 2"/>
          <p:cNvSpPr>
            <a:spLocks noGrp="1"/>
          </p:cNvSpPr>
          <p:nvPr>
            <p:ph idx="1"/>
          </p:nvPr>
        </p:nvSpPr>
        <p:spPr/>
        <p:txBody>
          <a:bodyPr>
            <a:normAutofit fontScale="92500"/>
          </a:bodyPr>
          <a:lstStyle/>
          <a:p>
            <a:r>
              <a:rPr lang="tr-TR" dirty="0">
                <a:solidFill>
                  <a:srgbClr val="C00000"/>
                </a:solidFill>
              </a:rPr>
              <a:t>Resmî mektup </a:t>
            </a:r>
            <a:r>
              <a:rPr lang="tr-TR" dirty="0"/>
              <a:t>ise devlet kurumlarının kendi aralarında ya da kişilerle yaptığı yazışmalardır. Bu tür mektuplar da çizgisiz, beyaz kâğıda daktilo ya da bilgisayar ile yazılmalıdır. Anlatımda kişiselliğe yer verilmemeli; ciddi, saygılı ve özenli bir dil kullanılmalıdır. Dile getirilmek istenenler, konu dışına çıkılmadan ve anlaşılır bir biçimde ifade edilmelidir. </a:t>
            </a:r>
          </a:p>
          <a:p>
            <a:r>
              <a:rPr lang="tr-TR" dirty="0"/>
              <a:t>Dilekçe konusunda uyulması gereken kurallar, genel olarak resmî mektuplar için de geçerlidir. Resmî mektupların, dilekçeye göre bazı ek bölümleri vardır. Bunlardan biri “</a:t>
            </a:r>
            <a:r>
              <a:rPr lang="tr-TR" dirty="0" err="1"/>
              <a:t>sayı”dır</a:t>
            </a:r>
            <a:r>
              <a:rPr lang="tr-TR" dirty="0"/>
              <a:t>. Sayı, başlığın iki aralık aşağısında ve yazı alanının en solunda bulunur. Bu, kurumun kendi dosyalama sistemine göre verdiği kayıt, dosya ve konu ile ilgili kod numarası ve işaretlerin gösterildiği bölümdür. Tarih; sayı ile aynı satıra, sağ boşlukta bitecek biçimde yazılır. </a:t>
            </a:r>
          </a:p>
          <a:p>
            <a:endParaRPr lang="tr-TR" dirty="0"/>
          </a:p>
        </p:txBody>
      </p:sp>
    </p:spTree>
    <p:extLst>
      <p:ext uri="{BB962C8B-B14F-4D97-AF65-F5344CB8AC3E}">
        <p14:creationId xmlns:p14="http://schemas.microsoft.com/office/powerpoint/2010/main" val="3007116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Mektup (11)</a:t>
            </a:r>
            <a:endParaRPr lang="tr-TR" dirty="0"/>
          </a:p>
        </p:txBody>
      </p:sp>
      <p:sp>
        <p:nvSpPr>
          <p:cNvPr id="3" name="İçerik Yer Tutucusu 2"/>
          <p:cNvSpPr>
            <a:spLocks noGrp="1"/>
          </p:cNvSpPr>
          <p:nvPr>
            <p:ph idx="1"/>
          </p:nvPr>
        </p:nvSpPr>
        <p:spPr/>
        <p:txBody>
          <a:bodyPr>
            <a:normAutofit fontScale="92500" lnSpcReduction="10000"/>
          </a:bodyPr>
          <a:lstStyle/>
          <a:p>
            <a:r>
              <a:rPr lang="tr-TR" dirty="0"/>
              <a:t>Sayının tam altında yer alan “konu” bölümünde; yazışmanın nedeni ya da gerekçesi denilebilecek olay, sorun, kişi ya da durum belirtilir. </a:t>
            </a:r>
          </a:p>
          <a:p>
            <a:r>
              <a:rPr lang="tr-TR" dirty="0"/>
              <a:t>Yazının gönderildiği makam bölümünün iki aralık altına ve metin alanının soluna “ilgi” bölümü açılır. </a:t>
            </a:r>
            <a:endParaRPr lang="tr-TR" dirty="0" smtClean="0"/>
          </a:p>
          <a:p>
            <a:r>
              <a:rPr lang="tr-TR" dirty="0" smtClean="0"/>
              <a:t>İlgi</a:t>
            </a:r>
            <a:r>
              <a:rPr lang="tr-TR" dirty="0"/>
              <a:t>, yazılan yazının önceki bir yazıya ek ya da karşılık olduğunu ya da bazı belgelere başvurulması gerektiğini belirten bölümdür. </a:t>
            </a:r>
            <a:endParaRPr lang="tr-TR" dirty="0" smtClean="0"/>
          </a:p>
          <a:p>
            <a:r>
              <a:rPr lang="tr-TR" dirty="0" smtClean="0"/>
              <a:t>Burada </a:t>
            </a:r>
            <a:r>
              <a:rPr lang="tr-TR" dirty="0"/>
              <a:t>verilecek bilgiler bir satırı geçerse, “ilgi” sözcüğünün altı boş bırakılarak ikinci satıra devam edilir. İlginin birden fazla olması durumunda bunlar, kapama ayracıyla birlikte a, b, c gibi küçük harflerle sıralanır. Bir önceki yazının sayısı ile kurum ya da birimin dosya kodunun tam olarak belirtildiği “</a:t>
            </a:r>
            <a:r>
              <a:rPr lang="tr-TR" dirty="0" err="1"/>
              <a:t>ilgi”de</a:t>
            </a:r>
            <a:r>
              <a:rPr lang="tr-TR" dirty="0"/>
              <a:t>, “tarihli ve sayılı” ifadesi kullanılır. </a:t>
            </a:r>
          </a:p>
        </p:txBody>
      </p:sp>
    </p:spTree>
    <p:extLst>
      <p:ext uri="{BB962C8B-B14F-4D97-AF65-F5344CB8AC3E}">
        <p14:creationId xmlns:p14="http://schemas.microsoft.com/office/powerpoint/2010/main" val="4260430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Mektup (</a:t>
            </a:r>
            <a:r>
              <a:rPr lang="tr-TR" dirty="0" smtClean="0"/>
              <a:t>12)</a:t>
            </a:r>
            <a:endParaRPr lang="tr-TR" dirty="0"/>
          </a:p>
        </p:txBody>
      </p:sp>
      <p:sp>
        <p:nvSpPr>
          <p:cNvPr id="3" name="İçerik Yer Tutucusu 2"/>
          <p:cNvSpPr>
            <a:spLocks noGrp="1"/>
          </p:cNvSpPr>
          <p:nvPr>
            <p:ph idx="1"/>
          </p:nvPr>
        </p:nvSpPr>
        <p:spPr/>
        <p:txBody>
          <a:bodyPr/>
          <a:lstStyle/>
          <a:p>
            <a:r>
              <a:rPr lang="tr-TR" dirty="0" err="1"/>
              <a:t>Yazının“ekler”i</a:t>
            </a:r>
            <a:r>
              <a:rPr lang="tr-TR" dirty="0"/>
              <a:t> varsa, imza bölümünden sonra uygun satır aralığı bırakılarak metin alanının soluna konulan “ek/ekler” ifadesinin altında gösterilir. </a:t>
            </a:r>
          </a:p>
          <a:p>
            <a:r>
              <a:rPr lang="tr-TR" dirty="0"/>
              <a:t>“Dağıtım” ise yazıların gereği ve bilgi için gönderildiği yerlerin protokol sırası esas alınarak belirtildiği bölümdür. “</a:t>
            </a:r>
            <a:r>
              <a:rPr lang="tr-TR" dirty="0" err="1"/>
              <a:t>Ekler”den</a:t>
            </a:r>
            <a:r>
              <a:rPr lang="tr-TR" dirty="0"/>
              <a:t> sonra uygun satır aralığı bırakılarak yazı alanının soluna “dağıtım” yazılır. Ek yoksa dağıtım “</a:t>
            </a:r>
            <a:r>
              <a:rPr lang="tr-TR" dirty="0" err="1"/>
              <a:t>ekler”in</a:t>
            </a:r>
            <a:r>
              <a:rPr lang="tr-TR" dirty="0"/>
              <a:t> yerine yazılır. </a:t>
            </a:r>
          </a:p>
          <a:p>
            <a:endParaRPr lang="tr-TR" dirty="0"/>
          </a:p>
        </p:txBody>
      </p:sp>
    </p:spTree>
    <p:extLst>
      <p:ext uri="{BB962C8B-B14F-4D97-AF65-F5344CB8AC3E}">
        <p14:creationId xmlns:p14="http://schemas.microsoft.com/office/powerpoint/2010/main" val="575294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Mektup (13) – Resmi Mektup Örneği</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5">
            <a:extLst>
              <a:ext uri="{FF2B5EF4-FFF2-40B4-BE49-F238E27FC236}">
                <a16:creationId xmlns:a16="http://schemas.microsoft.com/office/drawing/2014/main" id="{367A2C5A-0F84-1AA7-2B24-DC7AC48889EF}"/>
              </a:ext>
            </a:extLst>
          </p:cNvPr>
          <p:cNvPicPr>
            <a:picLocks noChangeAspect="1"/>
          </p:cNvPicPr>
          <p:nvPr/>
        </p:nvPicPr>
        <p:blipFill>
          <a:blip r:embed="rId2"/>
          <a:stretch>
            <a:fillRect/>
          </a:stretch>
        </p:blipFill>
        <p:spPr>
          <a:xfrm>
            <a:off x="4137726" y="1276533"/>
            <a:ext cx="3916547" cy="5540392"/>
          </a:xfrm>
          <a:prstGeom prst="rect">
            <a:avLst/>
          </a:prstGeom>
        </p:spPr>
      </p:pic>
    </p:spTree>
    <p:extLst>
      <p:ext uri="{BB962C8B-B14F-4D97-AF65-F5344CB8AC3E}">
        <p14:creationId xmlns:p14="http://schemas.microsoft.com/office/powerpoint/2010/main" val="1071022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smtClean="0"/>
              <a:t>Ders Kitabı</a:t>
            </a:r>
            <a:endParaRPr lang="tr-TR" dirty="0"/>
          </a:p>
        </p:txBody>
      </p:sp>
    </p:spTree>
    <p:extLst>
      <p:ext uri="{BB962C8B-B14F-4D97-AF65-F5344CB8AC3E}">
        <p14:creationId xmlns:p14="http://schemas.microsoft.com/office/powerpoint/2010/main" val="3587143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smtClean="0"/>
              <a:t>Anlatım Türleri </a:t>
            </a:r>
            <a:r>
              <a:rPr lang="tr-TR" sz="4400" dirty="0" smtClean="0"/>
              <a:t>I</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2808</Words>
  <Application>Microsoft Office PowerPoint</Application>
  <PresentationFormat>Geniş ekran</PresentationFormat>
  <Paragraphs>150</Paragraphs>
  <Slides>37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37</vt:i4>
      </vt:variant>
    </vt:vector>
  </HeadingPairs>
  <TitlesOfParts>
    <vt:vector size="43" baseType="lpstr">
      <vt:lpstr>Arial</vt:lpstr>
      <vt:lpstr>Calibri</vt:lpstr>
      <vt:lpstr>Calibri Light</vt:lpstr>
      <vt:lpstr>Times New Roman</vt:lpstr>
      <vt:lpstr>Wingdings</vt:lpstr>
      <vt:lpstr>Office Teması</vt:lpstr>
      <vt:lpstr>GÜNLÜK YAŞAMDA BAŞVURULAN YAZILARIN VE MESLEKİ YAZILARIN BİÇİMSEL ÖZELLİKLERİ</vt:lpstr>
      <vt:lpstr>Giriş</vt:lpstr>
      <vt:lpstr>Özgeçmiş (1)</vt:lpstr>
      <vt:lpstr>Özgeçmiş (2) - Örnek</vt:lpstr>
      <vt:lpstr>Özgeçmiş (3)</vt:lpstr>
      <vt:lpstr>Özgeçmiş (4)</vt:lpstr>
      <vt:lpstr>Özgeçmiş (5)</vt:lpstr>
      <vt:lpstr>Özgeçmiş (6)</vt:lpstr>
      <vt:lpstr>Özgeçmiş (7) – İş Başvurusu İçin Özgeçmiş Örneği</vt:lpstr>
      <vt:lpstr>Dilekçe (1)</vt:lpstr>
      <vt:lpstr>Dilekçe (2)</vt:lpstr>
      <vt:lpstr>Dilekçe (3)</vt:lpstr>
      <vt:lpstr>Dilekçe (4)</vt:lpstr>
      <vt:lpstr>Dilekçe (5)</vt:lpstr>
      <vt:lpstr>Dilekçe (6) - Örnek</vt:lpstr>
      <vt:lpstr>Tez, Ödev, Araştırma Raporları (1)</vt:lpstr>
      <vt:lpstr>Tez, Ödev, Araştırma Raporları (2) - Tez Kapağı Örneği</vt:lpstr>
      <vt:lpstr>Tez, Ödev, Araştırma Raporları (3)</vt:lpstr>
      <vt:lpstr>Tez, Ödev, Araştırma Raporları (4)</vt:lpstr>
      <vt:lpstr>Tez, Ödev, Araştırma Raporları (5)</vt:lpstr>
      <vt:lpstr>Tez, Ödev, Araştırma Raporları (6)</vt:lpstr>
      <vt:lpstr>Tez, Ödev, Araştırma Raporları (7) – Tez Örneği</vt:lpstr>
      <vt:lpstr>Mektup (1)</vt:lpstr>
      <vt:lpstr>Mektup (2)</vt:lpstr>
      <vt:lpstr>Mektup (3)</vt:lpstr>
      <vt:lpstr>Mektup (4)</vt:lpstr>
      <vt:lpstr>Mektup (5)</vt:lpstr>
      <vt:lpstr>Mektup (6) - Örnek</vt:lpstr>
      <vt:lpstr>Mektup (7) - ÖZEL MEKTUP ÖRNEĞİ </vt:lpstr>
      <vt:lpstr>Mektup (8)</vt:lpstr>
      <vt:lpstr>Mektup (9) – İş Mektubu Örneği</vt:lpstr>
      <vt:lpstr>Mektup (10)</vt:lpstr>
      <vt:lpstr>Mektup (11)</vt:lpstr>
      <vt:lpstr>Mektup (12)</vt:lpstr>
      <vt:lpstr>Mektup (13) – Resmi Mektup Örneği</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36</cp:revision>
  <dcterms:created xsi:type="dcterms:W3CDTF">2025-02-04T08:28:28Z</dcterms:created>
  <dcterms:modified xsi:type="dcterms:W3CDTF">2025-04-16T12:42:02Z</dcterms:modified>
</cp:coreProperties>
</file>