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4" r:id="rId2"/>
    <p:sldId id="330" r:id="rId3"/>
    <p:sldId id="331" r:id="rId4"/>
    <p:sldId id="332" r:id="rId5"/>
    <p:sldId id="333" r:id="rId6"/>
    <p:sldId id="334" r:id="rId7"/>
    <p:sldId id="335" r:id="rId8"/>
    <p:sldId id="336" r:id="rId9"/>
    <p:sldId id="337" r:id="rId10"/>
    <p:sldId id="338" r:id="rId11"/>
    <p:sldId id="339" r:id="rId12"/>
    <p:sldId id="340" r:id="rId13"/>
    <p:sldId id="341" r:id="rId14"/>
    <p:sldId id="342" r:id="rId15"/>
    <p:sldId id="343" r:id="rId16"/>
    <p:sldId id="344" r:id="rId17"/>
    <p:sldId id="345" r:id="rId18"/>
    <p:sldId id="346" r:id="rId19"/>
    <p:sldId id="347" r:id="rId20"/>
    <p:sldId id="348" r:id="rId21"/>
    <p:sldId id="349" r:id="rId22"/>
    <p:sldId id="350" r:id="rId23"/>
    <p:sldId id="351" r:id="rId24"/>
    <p:sldId id="352" r:id="rId25"/>
    <p:sldId id="353" r:id="rId26"/>
    <p:sldId id="354" r:id="rId27"/>
    <p:sldId id="355" r:id="rId28"/>
    <p:sldId id="356" r:id="rId29"/>
    <p:sldId id="329" r:id="rId3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48" d="100"/>
          <a:sy n="48" d="100"/>
        </p:scale>
        <p:origin x="48" y="9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87FB13-7F8A-42B6-851C-ED313A9129A4}" type="doc">
      <dgm:prSet loTypeId="urn:microsoft.com/office/officeart/2005/8/layout/default" loCatId="list" qsTypeId="urn:microsoft.com/office/officeart/2005/8/quickstyle/simple5" qsCatId="simple" csTypeId="urn:microsoft.com/office/officeart/2005/8/colors/colorful1" csCatId="colorful" phldr="1"/>
      <dgm:spPr/>
      <dgm:t>
        <a:bodyPr/>
        <a:lstStyle/>
        <a:p>
          <a:endParaRPr lang="tr-TR"/>
        </a:p>
      </dgm:t>
    </dgm:pt>
    <dgm:pt modelId="{E28BB111-9259-4284-84AC-0DF95375F78A}">
      <dgm:prSet phldrT="[Metin]"/>
      <dgm:spPr/>
      <dgm:t>
        <a:bodyPr/>
        <a:lstStyle/>
        <a:p>
          <a:r>
            <a:rPr lang="tr-TR" dirty="0" smtClean="0"/>
            <a:t>Tanımlama</a:t>
          </a:r>
          <a:endParaRPr lang="tr-TR" dirty="0"/>
        </a:p>
      </dgm:t>
    </dgm:pt>
    <dgm:pt modelId="{862B6EBD-FF81-4BBB-AC15-9516DEF72528}" type="parTrans" cxnId="{BE9D23F5-72D0-4F97-9B39-0480E867A840}">
      <dgm:prSet/>
      <dgm:spPr/>
      <dgm:t>
        <a:bodyPr/>
        <a:lstStyle/>
        <a:p>
          <a:endParaRPr lang="tr-TR"/>
        </a:p>
      </dgm:t>
    </dgm:pt>
    <dgm:pt modelId="{FA442490-EC84-4F51-8517-C5FF580E0EC3}" type="sibTrans" cxnId="{BE9D23F5-72D0-4F97-9B39-0480E867A840}">
      <dgm:prSet/>
      <dgm:spPr/>
      <dgm:t>
        <a:bodyPr/>
        <a:lstStyle/>
        <a:p>
          <a:endParaRPr lang="tr-TR"/>
        </a:p>
      </dgm:t>
    </dgm:pt>
    <dgm:pt modelId="{62564521-7100-48A0-A9FA-8A9DCDD60426}">
      <dgm:prSet phldrT="[Metin]"/>
      <dgm:spPr/>
      <dgm:t>
        <a:bodyPr/>
        <a:lstStyle/>
        <a:p>
          <a:r>
            <a:rPr lang="tr-TR" dirty="0" smtClean="0"/>
            <a:t>Örnekleme</a:t>
          </a:r>
          <a:endParaRPr lang="tr-TR" dirty="0"/>
        </a:p>
      </dgm:t>
    </dgm:pt>
    <dgm:pt modelId="{78DE7A3C-2B6F-4E06-9DB4-6AE6C9DD4879}" type="parTrans" cxnId="{4BBE2F2A-1CD8-414E-A9C8-AA913951C7DF}">
      <dgm:prSet/>
      <dgm:spPr/>
      <dgm:t>
        <a:bodyPr/>
        <a:lstStyle/>
        <a:p>
          <a:endParaRPr lang="tr-TR"/>
        </a:p>
      </dgm:t>
    </dgm:pt>
    <dgm:pt modelId="{C4293E55-B4A8-4467-BBF6-79C6FD28E1C9}" type="sibTrans" cxnId="{4BBE2F2A-1CD8-414E-A9C8-AA913951C7DF}">
      <dgm:prSet/>
      <dgm:spPr/>
      <dgm:t>
        <a:bodyPr/>
        <a:lstStyle/>
        <a:p>
          <a:endParaRPr lang="tr-TR"/>
        </a:p>
      </dgm:t>
    </dgm:pt>
    <dgm:pt modelId="{9C500443-5048-4EF9-BE50-9CCF89C3ABA7}">
      <dgm:prSet phldrT="[Metin]"/>
      <dgm:spPr/>
      <dgm:t>
        <a:bodyPr/>
        <a:lstStyle/>
        <a:p>
          <a:r>
            <a:rPr lang="tr-TR" dirty="0" smtClean="0"/>
            <a:t>Karşılaştırma</a:t>
          </a:r>
          <a:endParaRPr lang="tr-TR" dirty="0"/>
        </a:p>
      </dgm:t>
    </dgm:pt>
    <dgm:pt modelId="{92EA0386-E6DE-40D3-ACDB-C69382399227}" type="parTrans" cxnId="{9B5702B9-1436-4430-A520-0467F4D3532B}">
      <dgm:prSet/>
      <dgm:spPr/>
    </dgm:pt>
    <dgm:pt modelId="{E5D97390-A6FF-44C5-AA3D-332CC606029F}" type="sibTrans" cxnId="{9B5702B9-1436-4430-A520-0467F4D3532B}">
      <dgm:prSet/>
      <dgm:spPr/>
    </dgm:pt>
    <dgm:pt modelId="{0FD62EB6-7447-40D4-AA46-90DDC81A55DC}">
      <dgm:prSet phldrT="[Metin]"/>
      <dgm:spPr/>
      <dgm:t>
        <a:bodyPr/>
        <a:lstStyle/>
        <a:p>
          <a:r>
            <a:rPr lang="tr-TR" dirty="0" smtClean="0"/>
            <a:t>Tanık Gösterme ve Alıntı Yapma</a:t>
          </a:r>
          <a:endParaRPr lang="tr-TR" dirty="0"/>
        </a:p>
      </dgm:t>
    </dgm:pt>
    <dgm:pt modelId="{69E80AED-D865-4042-AB46-96624FC2DA28}" type="parTrans" cxnId="{FBA145C8-2E8E-48F1-A3D5-3F9CE60FB6F9}">
      <dgm:prSet/>
      <dgm:spPr/>
    </dgm:pt>
    <dgm:pt modelId="{C5A158AC-2674-4D79-934A-59006C1527E1}" type="sibTrans" cxnId="{FBA145C8-2E8E-48F1-A3D5-3F9CE60FB6F9}">
      <dgm:prSet/>
      <dgm:spPr/>
    </dgm:pt>
    <dgm:pt modelId="{62698960-D81B-4583-951F-167E71410966}">
      <dgm:prSet phldrT="[Metin]"/>
      <dgm:spPr/>
      <dgm:t>
        <a:bodyPr/>
        <a:lstStyle/>
        <a:p>
          <a:r>
            <a:rPr lang="tr-TR" dirty="0" smtClean="0"/>
            <a:t>Sayısal Verilerden Yararlanma</a:t>
          </a:r>
          <a:endParaRPr lang="tr-TR" dirty="0"/>
        </a:p>
      </dgm:t>
    </dgm:pt>
    <dgm:pt modelId="{A0348F4B-1F33-4EF1-9C88-B2887680627A}" type="parTrans" cxnId="{C8C3FE3F-5875-4CAC-B56D-1C0CB30CF801}">
      <dgm:prSet/>
      <dgm:spPr/>
    </dgm:pt>
    <dgm:pt modelId="{9F3B4B3C-3194-42B3-8759-1F2C09B53842}" type="sibTrans" cxnId="{C8C3FE3F-5875-4CAC-B56D-1C0CB30CF801}">
      <dgm:prSet/>
      <dgm:spPr/>
    </dgm:pt>
    <dgm:pt modelId="{BFF62414-E3FA-46A2-B749-777245FA10D9}">
      <dgm:prSet phldrT="[Metin]"/>
      <dgm:spPr/>
      <dgm:t>
        <a:bodyPr/>
        <a:lstStyle/>
        <a:p>
          <a:r>
            <a:rPr lang="tr-TR" dirty="0" smtClean="0"/>
            <a:t>Kaynak Gösterme ve Dipnot Yazma</a:t>
          </a:r>
          <a:endParaRPr lang="tr-TR" dirty="0"/>
        </a:p>
      </dgm:t>
    </dgm:pt>
    <dgm:pt modelId="{B5B2A6C3-4723-4387-B740-842E78E6730C}" type="parTrans" cxnId="{94BC9AAA-0472-4C7B-9BB1-A9B30547F42E}">
      <dgm:prSet/>
      <dgm:spPr/>
    </dgm:pt>
    <dgm:pt modelId="{6EC2E37A-49A3-4F64-B216-B3E3C491E8FF}" type="sibTrans" cxnId="{94BC9AAA-0472-4C7B-9BB1-A9B30547F42E}">
      <dgm:prSet/>
      <dgm:spPr/>
    </dgm:pt>
    <dgm:pt modelId="{A19A4480-1536-4F9A-A509-67C758042916}" type="pres">
      <dgm:prSet presAssocID="{7887FB13-7F8A-42B6-851C-ED313A9129A4}" presName="diagram" presStyleCnt="0">
        <dgm:presLayoutVars>
          <dgm:dir/>
          <dgm:resizeHandles val="exact"/>
        </dgm:presLayoutVars>
      </dgm:prSet>
      <dgm:spPr/>
      <dgm:t>
        <a:bodyPr/>
        <a:lstStyle/>
        <a:p>
          <a:endParaRPr lang="tr-TR"/>
        </a:p>
      </dgm:t>
    </dgm:pt>
    <dgm:pt modelId="{C862DB84-6A40-4F8D-9AE0-DEB6E1DE5CB5}" type="pres">
      <dgm:prSet presAssocID="{E28BB111-9259-4284-84AC-0DF95375F78A}" presName="node" presStyleLbl="node1" presStyleIdx="0" presStyleCnt="6">
        <dgm:presLayoutVars>
          <dgm:bulletEnabled val="1"/>
        </dgm:presLayoutVars>
      </dgm:prSet>
      <dgm:spPr/>
      <dgm:t>
        <a:bodyPr/>
        <a:lstStyle/>
        <a:p>
          <a:endParaRPr lang="tr-TR"/>
        </a:p>
      </dgm:t>
    </dgm:pt>
    <dgm:pt modelId="{5C9C4088-9B4C-4286-9DEE-8B82561BEF4A}" type="pres">
      <dgm:prSet presAssocID="{FA442490-EC84-4F51-8517-C5FF580E0EC3}" presName="sibTrans" presStyleCnt="0"/>
      <dgm:spPr/>
    </dgm:pt>
    <dgm:pt modelId="{EB945D83-2390-4D15-98A3-487A1AE9A4D2}" type="pres">
      <dgm:prSet presAssocID="{62564521-7100-48A0-A9FA-8A9DCDD60426}" presName="node" presStyleLbl="node1" presStyleIdx="1" presStyleCnt="6">
        <dgm:presLayoutVars>
          <dgm:bulletEnabled val="1"/>
        </dgm:presLayoutVars>
      </dgm:prSet>
      <dgm:spPr/>
      <dgm:t>
        <a:bodyPr/>
        <a:lstStyle/>
        <a:p>
          <a:endParaRPr lang="tr-TR"/>
        </a:p>
      </dgm:t>
    </dgm:pt>
    <dgm:pt modelId="{0E8EA485-516E-4D8B-B82A-2DA36EDB0129}" type="pres">
      <dgm:prSet presAssocID="{C4293E55-B4A8-4467-BBF6-79C6FD28E1C9}" presName="sibTrans" presStyleCnt="0"/>
      <dgm:spPr/>
    </dgm:pt>
    <dgm:pt modelId="{11A932BA-F1B0-4F96-BD6F-1441053651D5}" type="pres">
      <dgm:prSet presAssocID="{9C500443-5048-4EF9-BE50-9CCF89C3ABA7}" presName="node" presStyleLbl="node1" presStyleIdx="2" presStyleCnt="6">
        <dgm:presLayoutVars>
          <dgm:bulletEnabled val="1"/>
        </dgm:presLayoutVars>
      </dgm:prSet>
      <dgm:spPr/>
      <dgm:t>
        <a:bodyPr/>
        <a:lstStyle/>
        <a:p>
          <a:endParaRPr lang="tr-TR"/>
        </a:p>
      </dgm:t>
    </dgm:pt>
    <dgm:pt modelId="{0A5DA60B-8BB7-44C0-ADE7-26EBB2F5DD77}" type="pres">
      <dgm:prSet presAssocID="{E5D97390-A6FF-44C5-AA3D-332CC606029F}" presName="sibTrans" presStyleCnt="0"/>
      <dgm:spPr/>
    </dgm:pt>
    <dgm:pt modelId="{AA9B6631-6277-4F40-BD53-99AAF5A2C5B6}" type="pres">
      <dgm:prSet presAssocID="{0FD62EB6-7447-40D4-AA46-90DDC81A55DC}" presName="node" presStyleLbl="node1" presStyleIdx="3" presStyleCnt="6">
        <dgm:presLayoutVars>
          <dgm:bulletEnabled val="1"/>
        </dgm:presLayoutVars>
      </dgm:prSet>
      <dgm:spPr/>
      <dgm:t>
        <a:bodyPr/>
        <a:lstStyle/>
        <a:p>
          <a:endParaRPr lang="tr-TR"/>
        </a:p>
      </dgm:t>
    </dgm:pt>
    <dgm:pt modelId="{0ED96E2B-3E1D-4D76-B91F-9660F101527D}" type="pres">
      <dgm:prSet presAssocID="{C5A158AC-2674-4D79-934A-59006C1527E1}" presName="sibTrans" presStyleCnt="0"/>
      <dgm:spPr/>
    </dgm:pt>
    <dgm:pt modelId="{6DCA2298-7304-4076-8E86-D3569438B8FE}" type="pres">
      <dgm:prSet presAssocID="{62698960-D81B-4583-951F-167E71410966}" presName="node" presStyleLbl="node1" presStyleIdx="4" presStyleCnt="6">
        <dgm:presLayoutVars>
          <dgm:bulletEnabled val="1"/>
        </dgm:presLayoutVars>
      </dgm:prSet>
      <dgm:spPr/>
      <dgm:t>
        <a:bodyPr/>
        <a:lstStyle/>
        <a:p>
          <a:endParaRPr lang="tr-TR"/>
        </a:p>
      </dgm:t>
    </dgm:pt>
    <dgm:pt modelId="{085005BC-8390-45D1-A895-D73541BE5CB2}" type="pres">
      <dgm:prSet presAssocID="{9F3B4B3C-3194-42B3-8759-1F2C09B53842}" presName="sibTrans" presStyleCnt="0"/>
      <dgm:spPr/>
    </dgm:pt>
    <dgm:pt modelId="{AF7E0AB9-89ED-4202-AFC1-9547B8B9BE3E}" type="pres">
      <dgm:prSet presAssocID="{BFF62414-E3FA-46A2-B749-777245FA10D9}" presName="node" presStyleLbl="node1" presStyleIdx="5" presStyleCnt="6">
        <dgm:presLayoutVars>
          <dgm:bulletEnabled val="1"/>
        </dgm:presLayoutVars>
      </dgm:prSet>
      <dgm:spPr/>
      <dgm:t>
        <a:bodyPr/>
        <a:lstStyle/>
        <a:p>
          <a:endParaRPr lang="tr-TR"/>
        </a:p>
      </dgm:t>
    </dgm:pt>
  </dgm:ptLst>
  <dgm:cxnLst>
    <dgm:cxn modelId="{62F27A13-ACBB-4986-AD88-40FA6AE1644C}" type="presOf" srcId="{7887FB13-7F8A-42B6-851C-ED313A9129A4}" destId="{A19A4480-1536-4F9A-A509-67C758042916}" srcOrd="0" destOrd="0" presId="urn:microsoft.com/office/officeart/2005/8/layout/default"/>
    <dgm:cxn modelId="{88D87448-9A9E-4D35-9E32-4DDF7279B3EE}" type="presOf" srcId="{62698960-D81B-4583-951F-167E71410966}" destId="{6DCA2298-7304-4076-8E86-D3569438B8FE}" srcOrd="0" destOrd="0" presId="urn:microsoft.com/office/officeart/2005/8/layout/default"/>
    <dgm:cxn modelId="{26720CDC-EEEC-47C1-9F12-874E34DD921D}" type="presOf" srcId="{BFF62414-E3FA-46A2-B749-777245FA10D9}" destId="{AF7E0AB9-89ED-4202-AFC1-9547B8B9BE3E}" srcOrd="0" destOrd="0" presId="urn:microsoft.com/office/officeart/2005/8/layout/default"/>
    <dgm:cxn modelId="{7BEFE061-C386-4716-B3C5-76DEA3CB5E1B}" type="presOf" srcId="{62564521-7100-48A0-A9FA-8A9DCDD60426}" destId="{EB945D83-2390-4D15-98A3-487A1AE9A4D2}" srcOrd="0" destOrd="0" presId="urn:microsoft.com/office/officeart/2005/8/layout/default"/>
    <dgm:cxn modelId="{06D761D4-0F8E-4D6B-81A7-F9DD4576A9AD}" type="presOf" srcId="{0FD62EB6-7447-40D4-AA46-90DDC81A55DC}" destId="{AA9B6631-6277-4F40-BD53-99AAF5A2C5B6}" srcOrd="0" destOrd="0" presId="urn:microsoft.com/office/officeart/2005/8/layout/default"/>
    <dgm:cxn modelId="{BE9D23F5-72D0-4F97-9B39-0480E867A840}" srcId="{7887FB13-7F8A-42B6-851C-ED313A9129A4}" destId="{E28BB111-9259-4284-84AC-0DF95375F78A}" srcOrd="0" destOrd="0" parTransId="{862B6EBD-FF81-4BBB-AC15-9516DEF72528}" sibTransId="{FA442490-EC84-4F51-8517-C5FF580E0EC3}"/>
    <dgm:cxn modelId="{9B5702B9-1436-4430-A520-0467F4D3532B}" srcId="{7887FB13-7F8A-42B6-851C-ED313A9129A4}" destId="{9C500443-5048-4EF9-BE50-9CCF89C3ABA7}" srcOrd="2" destOrd="0" parTransId="{92EA0386-E6DE-40D3-ACDB-C69382399227}" sibTransId="{E5D97390-A6FF-44C5-AA3D-332CC606029F}"/>
    <dgm:cxn modelId="{4BBE2F2A-1CD8-414E-A9C8-AA913951C7DF}" srcId="{7887FB13-7F8A-42B6-851C-ED313A9129A4}" destId="{62564521-7100-48A0-A9FA-8A9DCDD60426}" srcOrd="1" destOrd="0" parTransId="{78DE7A3C-2B6F-4E06-9DB4-6AE6C9DD4879}" sibTransId="{C4293E55-B4A8-4467-BBF6-79C6FD28E1C9}"/>
    <dgm:cxn modelId="{C8C3FE3F-5875-4CAC-B56D-1C0CB30CF801}" srcId="{7887FB13-7F8A-42B6-851C-ED313A9129A4}" destId="{62698960-D81B-4583-951F-167E71410966}" srcOrd="4" destOrd="0" parTransId="{A0348F4B-1F33-4EF1-9C88-B2887680627A}" sibTransId="{9F3B4B3C-3194-42B3-8759-1F2C09B53842}"/>
    <dgm:cxn modelId="{203885C7-36CA-4F7D-9967-DFF13BBF6268}" type="presOf" srcId="{9C500443-5048-4EF9-BE50-9CCF89C3ABA7}" destId="{11A932BA-F1B0-4F96-BD6F-1441053651D5}" srcOrd="0" destOrd="0" presId="urn:microsoft.com/office/officeart/2005/8/layout/default"/>
    <dgm:cxn modelId="{FBA145C8-2E8E-48F1-A3D5-3F9CE60FB6F9}" srcId="{7887FB13-7F8A-42B6-851C-ED313A9129A4}" destId="{0FD62EB6-7447-40D4-AA46-90DDC81A55DC}" srcOrd="3" destOrd="0" parTransId="{69E80AED-D865-4042-AB46-96624FC2DA28}" sibTransId="{C5A158AC-2674-4D79-934A-59006C1527E1}"/>
    <dgm:cxn modelId="{94BC9AAA-0472-4C7B-9BB1-A9B30547F42E}" srcId="{7887FB13-7F8A-42B6-851C-ED313A9129A4}" destId="{BFF62414-E3FA-46A2-B749-777245FA10D9}" srcOrd="5" destOrd="0" parTransId="{B5B2A6C3-4723-4387-B740-842E78E6730C}" sibTransId="{6EC2E37A-49A3-4F64-B216-B3E3C491E8FF}"/>
    <dgm:cxn modelId="{9293DE19-EEF5-4DB7-BA93-96AEC3FBEDBB}" type="presOf" srcId="{E28BB111-9259-4284-84AC-0DF95375F78A}" destId="{C862DB84-6A40-4F8D-9AE0-DEB6E1DE5CB5}" srcOrd="0" destOrd="0" presId="urn:microsoft.com/office/officeart/2005/8/layout/default"/>
    <dgm:cxn modelId="{4EAED634-9C8A-4A10-8B0A-6F0C8589E2DF}" type="presParOf" srcId="{A19A4480-1536-4F9A-A509-67C758042916}" destId="{C862DB84-6A40-4F8D-9AE0-DEB6E1DE5CB5}" srcOrd="0" destOrd="0" presId="urn:microsoft.com/office/officeart/2005/8/layout/default"/>
    <dgm:cxn modelId="{3173E86A-F283-47D2-B5DE-4C22027BBEDE}" type="presParOf" srcId="{A19A4480-1536-4F9A-A509-67C758042916}" destId="{5C9C4088-9B4C-4286-9DEE-8B82561BEF4A}" srcOrd="1" destOrd="0" presId="urn:microsoft.com/office/officeart/2005/8/layout/default"/>
    <dgm:cxn modelId="{8FF56C31-0319-4D64-8319-4695C2B29A18}" type="presParOf" srcId="{A19A4480-1536-4F9A-A509-67C758042916}" destId="{EB945D83-2390-4D15-98A3-487A1AE9A4D2}" srcOrd="2" destOrd="0" presId="urn:microsoft.com/office/officeart/2005/8/layout/default"/>
    <dgm:cxn modelId="{B02FD699-554F-4AD6-ACD6-C45C5E60A0E4}" type="presParOf" srcId="{A19A4480-1536-4F9A-A509-67C758042916}" destId="{0E8EA485-516E-4D8B-B82A-2DA36EDB0129}" srcOrd="3" destOrd="0" presId="urn:microsoft.com/office/officeart/2005/8/layout/default"/>
    <dgm:cxn modelId="{5090C9BA-40E4-460E-885D-F589E99357B4}" type="presParOf" srcId="{A19A4480-1536-4F9A-A509-67C758042916}" destId="{11A932BA-F1B0-4F96-BD6F-1441053651D5}" srcOrd="4" destOrd="0" presId="urn:microsoft.com/office/officeart/2005/8/layout/default"/>
    <dgm:cxn modelId="{41265AE9-9AC5-4854-8B37-E1CFC365E6AB}" type="presParOf" srcId="{A19A4480-1536-4F9A-A509-67C758042916}" destId="{0A5DA60B-8BB7-44C0-ADE7-26EBB2F5DD77}" srcOrd="5" destOrd="0" presId="urn:microsoft.com/office/officeart/2005/8/layout/default"/>
    <dgm:cxn modelId="{E851D20A-256A-467F-855C-BD21636CE0FE}" type="presParOf" srcId="{A19A4480-1536-4F9A-A509-67C758042916}" destId="{AA9B6631-6277-4F40-BD53-99AAF5A2C5B6}" srcOrd="6" destOrd="0" presId="urn:microsoft.com/office/officeart/2005/8/layout/default"/>
    <dgm:cxn modelId="{126DB19E-F17D-46C4-A87F-331178F23A76}" type="presParOf" srcId="{A19A4480-1536-4F9A-A509-67C758042916}" destId="{0ED96E2B-3E1D-4D76-B91F-9660F101527D}" srcOrd="7" destOrd="0" presId="urn:microsoft.com/office/officeart/2005/8/layout/default"/>
    <dgm:cxn modelId="{1D210740-57E5-4AE2-9217-547C16ACE672}" type="presParOf" srcId="{A19A4480-1536-4F9A-A509-67C758042916}" destId="{6DCA2298-7304-4076-8E86-D3569438B8FE}" srcOrd="8" destOrd="0" presId="urn:microsoft.com/office/officeart/2005/8/layout/default"/>
    <dgm:cxn modelId="{B187DC4B-72EB-453C-B8C0-39608B4567E2}" type="presParOf" srcId="{A19A4480-1536-4F9A-A509-67C758042916}" destId="{085005BC-8390-45D1-A895-D73541BE5CB2}" srcOrd="9" destOrd="0" presId="urn:microsoft.com/office/officeart/2005/8/layout/default"/>
    <dgm:cxn modelId="{373381FA-FEEB-42C6-9325-74336165BFA2}" type="presParOf" srcId="{A19A4480-1536-4F9A-A509-67C758042916}" destId="{AF7E0AB9-89ED-4202-AFC1-9547B8B9BE3E}"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F4C7B6B-0CE7-484D-A4C7-41B37118DBAB}"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tr-TR"/>
        </a:p>
      </dgm:t>
    </dgm:pt>
    <dgm:pt modelId="{A1B7F236-B74D-4182-A645-2EBADD1BBF3B}">
      <dgm:prSet phldrT="[Metin]" custT="1"/>
      <dgm:spPr/>
      <dgm:t>
        <a:bodyPr/>
        <a:lstStyle/>
        <a:p>
          <a:r>
            <a:rPr lang="tr-TR" sz="1800" dirty="0" smtClean="0"/>
            <a:t>Karşılaştırılan Öznelere Göre Düzenleme</a:t>
          </a:r>
          <a:endParaRPr lang="tr-TR" sz="1800" dirty="0"/>
        </a:p>
      </dgm:t>
    </dgm:pt>
    <dgm:pt modelId="{CC6648DC-B025-4D0B-844D-16011DCC3BBC}" type="parTrans" cxnId="{0D05D7B6-4D56-42AC-A2E7-488BE017047C}">
      <dgm:prSet/>
      <dgm:spPr/>
      <dgm:t>
        <a:bodyPr/>
        <a:lstStyle/>
        <a:p>
          <a:endParaRPr lang="tr-TR" sz="1800">
            <a:solidFill>
              <a:schemeClr val="tx1"/>
            </a:solidFill>
          </a:endParaRPr>
        </a:p>
      </dgm:t>
    </dgm:pt>
    <dgm:pt modelId="{B72370F1-A079-48B3-9DDD-1287E780EF3E}" type="sibTrans" cxnId="{0D05D7B6-4D56-42AC-A2E7-488BE017047C}">
      <dgm:prSet/>
      <dgm:spPr/>
      <dgm:t>
        <a:bodyPr/>
        <a:lstStyle/>
        <a:p>
          <a:endParaRPr lang="tr-TR" sz="1800">
            <a:solidFill>
              <a:schemeClr val="tx1"/>
            </a:solidFill>
          </a:endParaRPr>
        </a:p>
      </dgm:t>
    </dgm:pt>
    <dgm:pt modelId="{F4DC1093-B68F-4B66-BB36-7A71AF0C6AFB}">
      <dgm:prSet phldrT="[Metin]" custT="1"/>
      <dgm:spPr/>
      <dgm:t>
        <a:bodyPr/>
        <a:lstStyle/>
        <a:p>
          <a:r>
            <a:rPr lang="tr-TR" sz="1800" smtClean="0"/>
            <a:t>Kedi türü içinde özel bir yeri olan Van kedisi en çok Ankara kedisi ile karıştırılır. Oysa çok belirgin farklılıkları vardır bu iki türün. Bunlardan bazıları şunlardır: Van kedisinin gözleri badem şeklinde ve kehribar rengindedir. Tek gözü mavi, tek gözü kehribar renginde olan Van kedileri de vardır. Van kedisinin yüzü yuvarlaktır, baş ve kuyruk kısmında sarı lekeler bulunur. Tüyleri kısadır. Ankara kedisinin gözleri ise yuvarlak yapıda ve mavi-sarı renktedir. Yüzü sivridir. Ankara kedisinin tüyleri  tümüyle bembeyazdır ve Van kedisine göre daha uzundur.</a:t>
          </a:r>
          <a:endParaRPr lang="tr-TR" sz="1800" dirty="0"/>
        </a:p>
      </dgm:t>
    </dgm:pt>
    <dgm:pt modelId="{C77A8DF2-17ED-45E6-94E4-EAD698F14DB2}" type="parTrans" cxnId="{2491C1D7-DC53-43D1-A91B-A719A4A3ABB1}">
      <dgm:prSet/>
      <dgm:spPr/>
      <dgm:t>
        <a:bodyPr/>
        <a:lstStyle/>
        <a:p>
          <a:endParaRPr lang="tr-TR" sz="1800">
            <a:solidFill>
              <a:schemeClr val="tx1"/>
            </a:solidFill>
          </a:endParaRPr>
        </a:p>
      </dgm:t>
    </dgm:pt>
    <dgm:pt modelId="{6CAE5EAA-7149-471E-A9E2-4B6824010E30}" type="sibTrans" cxnId="{2491C1D7-DC53-43D1-A91B-A719A4A3ABB1}">
      <dgm:prSet/>
      <dgm:spPr/>
      <dgm:t>
        <a:bodyPr/>
        <a:lstStyle/>
        <a:p>
          <a:endParaRPr lang="tr-TR" sz="1800">
            <a:solidFill>
              <a:schemeClr val="tx1"/>
            </a:solidFill>
          </a:endParaRPr>
        </a:p>
      </dgm:t>
    </dgm:pt>
    <dgm:pt modelId="{6D033E75-5274-4A1B-A427-4B2D8B726A1A}">
      <dgm:prSet phldrT="[Metin]" custT="1"/>
      <dgm:spPr/>
      <dgm:t>
        <a:bodyPr/>
        <a:lstStyle/>
        <a:p>
          <a:r>
            <a:rPr lang="tr-TR" sz="1800" smtClean="0"/>
            <a:t>Özelliklere Göre Düzenleme</a:t>
          </a:r>
          <a:endParaRPr lang="tr-TR" sz="1800" dirty="0"/>
        </a:p>
      </dgm:t>
    </dgm:pt>
    <dgm:pt modelId="{DA51FDC4-A4F0-440A-BE33-2C3D26159183}" type="parTrans" cxnId="{252F3551-5F76-4D09-97BC-F33ED330C89F}">
      <dgm:prSet/>
      <dgm:spPr/>
      <dgm:t>
        <a:bodyPr/>
        <a:lstStyle/>
        <a:p>
          <a:endParaRPr lang="tr-TR" sz="1800">
            <a:solidFill>
              <a:schemeClr val="tx1"/>
            </a:solidFill>
          </a:endParaRPr>
        </a:p>
      </dgm:t>
    </dgm:pt>
    <dgm:pt modelId="{FBB0F6CB-2A99-457D-A1E5-0095DEEDECC6}" type="sibTrans" cxnId="{252F3551-5F76-4D09-97BC-F33ED330C89F}">
      <dgm:prSet/>
      <dgm:spPr/>
      <dgm:t>
        <a:bodyPr/>
        <a:lstStyle/>
        <a:p>
          <a:endParaRPr lang="tr-TR" sz="1800">
            <a:solidFill>
              <a:schemeClr val="tx1"/>
            </a:solidFill>
          </a:endParaRPr>
        </a:p>
      </dgm:t>
    </dgm:pt>
    <dgm:pt modelId="{4F3AC706-1847-49E7-A4E7-17E8C2C9CD5F}">
      <dgm:prSet phldrT="[Metin]" custT="1"/>
      <dgm:spPr/>
      <dgm:t>
        <a:bodyPr/>
        <a:lstStyle/>
        <a:p>
          <a:r>
            <a:rPr lang="tr-TR" sz="1800" smtClean="0"/>
            <a:t>Kedi türü içinde özel bir yeri olan Van kedisi en çok Ankara kedisi ile karıştırılır. Oysa çok belirgin farklılıkları vardır bu iki türün. Bunlardan bazıları şunlardır: Van kedisinin gözleri badem şeklinde ve kehribar rengindedir. Tek gözü mavi, tek gözü kehribar renginde olan Van kedileri de vardır. Ankara kedisinin gözleri ise yuvarlak yapıda ve sarı-mavi renktedir. Van kedisinin yüzü daha yuvarlak, Ankara kedisinin sivridir. Van kedisinin baş ve kuyruk kısmında sarı lekeler bulunur, Ankara kedisi ise genellikle bembeyazdır. Van kedisinin tüyleri Ankara kedisine göre daha kısadır.</a:t>
          </a:r>
          <a:endParaRPr lang="tr-TR" sz="1800" dirty="0"/>
        </a:p>
      </dgm:t>
    </dgm:pt>
    <dgm:pt modelId="{28A960E3-628E-4D16-ADDF-555252452DDD}" type="parTrans" cxnId="{03FDA2C2-1AE5-4820-A6A2-B161F55CEA57}">
      <dgm:prSet/>
      <dgm:spPr/>
      <dgm:t>
        <a:bodyPr/>
        <a:lstStyle/>
        <a:p>
          <a:endParaRPr lang="tr-TR" sz="1800">
            <a:solidFill>
              <a:schemeClr val="tx1"/>
            </a:solidFill>
          </a:endParaRPr>
        </a:p>
      </dgm:t>
    </dgm:pt>
    <dgm:pt modelId="{7D92AD25-C3DF-4DB7-B6E6-B2CC368F7EDF}" type="sibTrans" cxnId="{03FDA2C2-1AE5-4820-A6A2-B161F55CEA57}">
      <dgm:prSet/>
      <dgm:spPr/>
      <dgm:t>
        <a:bodyPr/>
        <a:lstStyle/>
        <a:p>
          <a:endParaRPr lang="tr-TR" sz="1800">
            <a:solidFill>
              <a:schemeClr val="tx1"/>
            </a:solidFill>
          </a:endParaRPr>
        </a:p>
      </dgm:t>
    </dgm:pt>
    <dgm:pt modelId="{AC9DACDA-2C73-42D0-B026-F59266F3B477}" type="pres">
      <dgm:prSet presAssocID="{3F4C7B6B-0CE7-484D-A4C7-41B37118DBAB}" presName="Name0" presStyleCnt="0">
        <dgm:presLayoutVars>
          <dgm:dir/>
          <dgm:animLvl val="lvl"/>
          <dgm:resizeHandles val="exact"/>
        </dgm:presLayoutVars>
      </dgm:prSet>
      <dgm:spPr/>
      <dgm:t>
        <a:bodyPr/>
        <a:lstStyle/>
        <a:p>
          <a:endParaRPr lang="tr-TR"/>
        </a:p>
      </dgm:t>
    </dgm:pt>
    <dgm:pt modelId="{DE6B8D5C-E906-440D-B9F8-BB9144A79139}" type="pres">
      <dgm:prSet presAssocID="{A1B7F236-B74D-4182-A645-2EBADD1BBF3B}" presName="composite" presStyleCnt="0"/>
      <dgm:spPr/>
    </dgm:pt>
    <dgm:pt modelId="{4D3D23D7-07B4-456E-83B2-11410B24A1C0}" type="pres">
      <dgm:prSet presAssocID="{A1B7F236-B74D-4182-A645-2EBADD1BBF3B}" presName="parTx" presStyleLbl="alignNode1" presStyleIdx="0" presStyleCnt="2" custScaleY="93269">
        <dgm:presLayoutVars>
          <dgm:chMax val="0"/>
          <dgm:chPref val="0"/>
          <dgm:bulletEnabled val="1"/>
        </dgm:presLayoutVars>
      </dgm:prSet>
      <dgm:spPr/>
      <dgm:t>
        <a:bodyPr/>
        <a:lstStyle/>
        <a:p>
          <a:endParaRPr lang="tr-TR"/>
        </a:p>
      </dgm:t>
    </dgm:pt>
    <dgm:pt modelId="{0274F946-9800-483B-AF4A-2E9328E1E384}" type="pres">
      <dgm:prSet presAssocID="{A1B7F236-B74D-4182-A645-2EBADD1BBF3B}" presName="desTx" presStyleLbl="alignAccFollowNode1" presStyleIdx="0" presStyleCnt="2">
        <dgm:presLayoutVars>
          <dgm:bulletEnabled val="1"/>
        </dgm:presLayoutVars>
      </dgm:prSet>
      <dgm:spPr/>
      <dgm:t>
        <a:bodyPr/>
        <a:lstStyle/>
        <a:p>
          <a:endParaRPr lang="tr-TR"/>
        </a:p>
      </dgm:t>
    </dgm:pt>
    <dgm:pt modelId="{203E06E0-47BA-4BF2-8DB1-CA6BA19F5D42}" type="pres">
      <dgm:prSet presAssocID="{B72370F1-A079-48B3-9DDD-1287E780EF3E}" presName="space" presStyleCnt="0"/>
      <dgm:spPr/>
    </dgm:pt>
    <dgm:pt modelId="{34265B34-E71E-4D8D-AA5B-32DADF04C90F}" type="pres">
      <dgm:prSet presAssocID="{6D033E75-5274-4A1B-A427-4B2D8B726A1A}" presName="composite" presStyleCnt="0"/>
      <dgm:spPr/>
    </dgm:pt>
    <dgm:pt modelId="{0C85781D-9AC8-4DC2-A060-7FB095EF5625}" type="pres">
      <dgm:prSet presAssocID="{6D033E75-5274-4A1B-A427-4B2D8B726A1A}" presName="parTx" presStyleLbl="alignNode1" presStyleIdx="1" presStyleCnt="2" custScaleY="93269">
        <dgm:presLayoutVars>
          <dgm:chMax val="0"/>
          <dgm:chPref val="0"/>
          <dgm:bulletEnabled val="1"/>
        </dgm:presLayoutVars>
      </dgm:prSet>
      <dgm:spPr/>
      <dgm:t>
        <a:bodyPr/>
        <a:lstStyle/>
        <a:p>
          <a:endParaRPr lang="tr-TR"/>
        </a:p>
      </dgm:t>
    </dgm:pt>
    <dgm:pt modelId="{6D6375A4-BE8B-479F-951B-1DA053266627}" type="pres">
      <dgm:prSet presAssocID="{6D033E75-5274-4A1B-A427-4B2D8B726A1A}" presName="desTx" presStyleLbl="alignAccFollowNode1" presStyleIdx="1" presStyleCnt="2">
        <dgm:presLayoutVars>
          <dgm:bulletEnabled val="1"/>
        </dgm:presLayoutVars>
      </dgm:prSet>
      <dgm:spPr/>
      <dgm:t>
        <a:bodyPr/>
        <a:lstStyle/>
        <a:p>
          <a:endParaRPr lang="tr-TR"/>
        </a:p>
      </dgm:t>
    </dgm:pt>
  </dgm:ptLst>
  <dgm:cxnLst>
    <dgm:cxn modelId="{9EE03EC3-EC04-4C1C-AF25-9FB333AF7371}" type="presOf" srcId="{F4DC1093-B68F-4B66-BB36-7A71AF0C6AFB}" destId="{0274F946-9800-483B-AF4A-2E9328E1E384}" srcOrd="0" destOrd="0" presId="urn:microsoft.com/office/officeart/2005/8/layout/hList1"/>
    <dgm:cxn modelId="{A2D67DD9-1ED6-43F8-A4CC-FE04BAAB5B34}" type="presOf" srcId="{4F3AC706-1847-49E7-A4E7-17E8C2C9CD5F}" destId="{6D6375A4-BE8B-479F-951B-1DA053266627}" srcOrd="0" destOrd="0" presId="urn:microsoft.com/office/officeart/2005/8/layout/hList1"/>
    <dgm:cxn modelId="{A1895B32-80F3-4A83-8921-1A868C04ADD6}" type="presOf" srcId="{A1B7F236-B74D-4182-A645-2EBADD1BBF3B}" destId="{4D3D23D7-07B4-456E-83B2-11410B24A1C0}" srcOrd="0" destOrd="0" presId="urn:microsoft.com/office/officeart/2005/8/layout/hList1"/>
    <dgm:cxn modelId="{78AFBC3C-149F-47F8-89C0-59647B7BA1AE}" type="presOf" srcId="{3F4C7B6B-0CE7-484D-A4C7-41B37118DBAB}" destId="{AC9DACDA-2C73-42D0-B026-F59266F3B477}" srcOrd="0" destOrd="0" presId="urn:microsoft.com/office/officeart/2005/8/layout/hList1"/>
    <dgm:cxn modelId="{0D05D7B6-4D56-42AC-A2E7-488BE017047C}" srcId="{3F4C7B6B-0CE7-484D-A4C7-41B37118DBAB}" destId="{A1B7F236-B74D-4182-A645-2EBADD1BBF3B}" srcOrd="0" destOrd="0" parTransId="{CC6648DC-B025-4D0B-844D-16011DCC3BBC}" sibTransId="{B72370F1-A079-48B3-9DDD-1287E780EF3E}"/>
    <dgm:cxn modelId="{252F3551-5F76-4D09-97BC-F33ED330C89F}" srcId="{3F4C7B6B-0CE7-484D-A4C7-41B37118DBAB}" destId="{6D033E75-5274-4A1B-A427-4B2D8B726A1A}" srcOrd="1" destOrd="0" parTransId="{DA51FDC4-A4F0-440A-BE33-2C3D26159183}" sibTransId="{FBB0F6CB-2A99-457D-A1E5-0095DEEDECC6}"/>
    <dgm:cxn modelId="{065C96B7-FD81-4F82-81B0-24A4B8959037}" type="presOf" srcId="{6D033E75-5274-4A1B-A427-4B2D8B726A1A}" destId="{0C85781D-9AC8-4DC2-A060-7FB095EF5625}" srcOrd="0" destOrd="0" presId="urn:microsoft.com/office/officeart/2005/8/layout/hList1"/>
    <dgm:cxn modelId="{03FDA2C2-1AE5-4820-A6A2-B161F55CEA57}" srcId="{6D033E75-5274-4A1B-A427-4B2D8B726A1A}" destId="{4F3AC706-1847-49E7-A4E7-17E8C2C9CD5F}" srcOrd="0" destOrd="0" parTransId="{28A960E3-628E-4D16-ADDF-555252452DDD}" sibTransId="{7D92AD25-C3DF-4DB7-B6E6-B2CC368F7EDF}"/>
    <dgm:cxn modelId="{2491C1D7-DC53-43D1-A91B-A719A4A3ABB1}" srcId="{A1B7F236-B74D-4182-A645-2EBADD1BBF3B}" destId="{F4DC1093-B68F-4B66-BB36-7A71AF0C6AFB}" srcOrd="0" destOrd="0" parTransId="{C77A8DF2-17ED-45E6-94E4-EAD698F14DB2}" sibTransId="{6CAE5EAA-7149-471E-A9E2-4B6824010E30}"/>
    <dgm:cxn modelId="{84C2D72D-E96E-4FE3-AEAB-282380EBF4BD}" type="presParOf" srcId="{AC9DACDA-2C73-42D0-B026-F59266F3B477}" destId="{DE6B8D5C-E906-440D-B9F8-BB9144A79139}" srcOrd="0" destOrd="0" presId="urn:microsoft.com/office/officeart/2005/8/layout/hList1"/>
    <dgm:cxn modelId="{47E2C50F-75A7-40DE-8E3C-4D55AA4B20F2}" type="presParOf" srcId="{DE6B8D5C-E906-440D-B9F8-BB9144A79139}" destId="{4D3D23D7-07B4-456E-83B2-11410B24A1C0}" srcOrd="0" destOrd="0" presId="urn:microsoft.com/office/officeart/2005/8/layout/hList1"/>
    <dgm:cxn modelId="{39DEEFCA-7FC1-40C5-B175-972B36C6DD5A}" type="presParOf" srcId="{DE6B8D5C-E906-440D-B9F8-BB9144A79139}" destId="{0274F946-9800-483B-AF4A-2E9328E1E384}" srcOrd="1" destOrd="0" presId="urn:microsoft.com/office/officeart/2005/8/layout/hList1"/>
    <dgm:cxn modelId="{B81E409E-C9AA-4BB9-839C-C87BD80963D5}" type="presParOf" srcId="{AC9DACDA-2C73-42D0-B026-F59266F3B477}" destId="{203E06E0-47BA-4BF2-8DB1-CA6BA19F5D42}" srcOrd="1" destOrd="0" presId="urn:microsoft.com/office/officeart/2005/8/layout/hList1"/>
    <dgm:cxn modelId="{D13926F4-F28B-406D-A843-C0D109B22826}" type="presParOf" srcId="{AC9DACDA-2C73-42D0-B026-F59266F3B477}" destId="{34265B34-E71E-4D8D-AA5B-32DADF04C90F}" srcOrd="2" destOrd="0" presId="urn:microsoft.com/office/officeart/2005/8/layout/hList1"/>
    <dgm:cxn modelId="{6526D029-74E7-41B2-8419-88F3AA66805D}" type="presParOf" srcId="{34265B34-E71E-4D8D-AA5B-32DADF04C90F}" destId="{0C85781D-9AC8-4DC2-A060-7FB095EF5625}" srcOrd="0" destOrd="0" presId="urn:microsoft.com/office/officeart/2005/8/layout/hList1"/>
    <dgm:cxn modelId="{C34D7C04-A2D2-4C79-81A2-6800059C4A35}" type="presParOf" srcId="{34265B34-E71E-4D8D-AA5B-32DADF04C90F}" destId="{6D6375A4-BE8B-479F-951B-1DA053266627}"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62DB84-6A40-4F8D-9AE0-DEB6E1DE5CB5}">
      <dsp:nvSpPr>
        <dsp:cNvPr id="0" name=""/>
        <dsp:cNvSpPr/>
      </dsp:nvSpPr>
      <dsp:spPr>
        <a:xfrm>
          <a:off x="595327" y="2168"/>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Tanımlama</a:t>
          </a:r>
          <a:endParaRPr lang="tr-TR" sz="2400" kern="1200" dirty="0"/>
        </a:p>
      </dsp:txBody>
      <dsp:txXfrm>
        <a:off x="595327" y="2168"/>
        <a:ext cx="2057830" cy="1234698"/>
      </dsp:txXfrm>
    </dsp:sp>
    <dsp:sp modelId="{EB945D83-2390-4D15-98A3-487A1AE9A4D2}">
      <dsp:nvSpPr>
        <dsp:cNvPr id="0" name=""/>
        <dsp:cNvSpPr/>
      </dsp:nvSpPr>
      <dsp:spPr>
        <a:xfrm>
          <a:off x="2858940" y="2168"/>
          <a:ext cx="2057830" cy="1234698"/>
        </a:xfrm>
        <a:prstGeom prst="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Örnekleme</a:t>
          </a:r>
          <a:endParaRPr lang="tr-TR" sz="2400" kern="1200" dirty="0"/>
        </a:p>
      </dsp:txBody>
      <dsp:txXfrm>
        <a:off x="2858940" y="2168"/>
        <a:ext cx="2057830" cy="1234698"/>
      </dsp:txXfrm>
    </dsp:sp>
    <dsp:sp modelId="{11A932BA-F1B0-4F96-BD6F-1441053651D5}">
      <dsp:nvSpPr>
        <dsp:cNvPr id="0" name=""/>
        <dsp:cNvSpPr/>
      </dsp:nvSpPr>
      <dsp:spPr>
        <a:xfrm>
          <a:off x="5122554" y="2168"/>
          <a:ext cx="2057830" cy="123469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Karşılaştırma</a:t>
          </a:r>
          <a:endParaRPr lang="tr-TR" sz="2400" kern="1200" dirty="0"/>
        </a:p>
      </dsp:txBody>
      <dsp:txXfrm>
        <a:off x="5122554" y="2168"/>
        <a:ext cx="2057830" cy="1234698"/>
      </dsp:txXfrm>
    </dsp:sp>
    <dsp:sp modelId="{AA9B6631-6277-4F40-BD53-99AAF5A2C5B6}">
      <dsp:nvSpPr>
        <dsp:cNvPr id="0" name=""/>
        <dsp:cNvSpPr/>
      </dsp:nvSpPr>
      <dsp:spPr>
        <a:xfrm>
          <a:off x="595327" y="1442649"/>
          <a:ext cx="2057830" cy="1234698"/>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Tanık Gösterme ve Alıntı Yapma</a:t>
          </a:r>
          <a:endParaRPr lang="tr-TR" sz="2400" kern="1200" dirty="0"/>
        </a:p>
      </dsp:txBody>
      <dsp:txXfrm>
        <a:off x="595327" y="1442649"/>
        <a:ext cx="2057830" cy="1234698"/>
      </dsp:txXfrm>
    </dsp:sp>
    <dsp:sp modelId="{6DCA2298-7304-4076-8E86-D3569438B8FE}">
      <dsp:nvSpPr>
        <dsp:cNvPr id="0" name=""/>
        <dsp:cNvSpPr/>
      </dsp:nvSpPr>
      <dsp:spPr>
        <a:xfrm>
          <a:off x="2858940" y="1442649"/>
          <a:ext cx="2057830" cy="1234698"/>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Sayısal Verilerden Yararlanma</a:t>
          </a:r>
          <a:endParaRPr lang="tr-TR" sz="2400" kern="1200" dirty="0"/>
        </a:p>
      </dsp:txBody>
      <dsp:txXfrm>
        <a:off x="2858940" y="1442649"/>
        <a:ext cx="2057830" cy="1234698"/>
      </dsp:txXfrm>
    </dsp:sp>
    <dsp:sp modelId="{AF7E0AB9-89ED-4202-AFC1-9547B8B9BE3E}">
      <dsp:nvSpPr>
        <dsp:cNvPr id="0" name=""/>
        <dsp:cNvSpPr/>
      </dsp:nvSpPr>
      <dsp:spPr>
        <a:xfrm>
          <a:off x="5122554" y="1442649"/>
          <a:ext cx="2057830" cy="123469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tr-TR" sz="2400" kern="1200" dirty="0" smtClean="0"/>
            <a:t>Kaynak Gösterme ve Dipnot Yazma</a:t>
          </a:r>
          <a:endParaRPr lang="tr-TR" sz="2400" kern="1200" dirty="0"/>
        </a:p>
      </dsp:txBody>
      <dsp:txXfrm>
        <a:off x="5122554" y="1442649"/>
        <a:ext cx="2057830" cy="123469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3D23D7-07B4-456E-83B2-11410B24A1C0}">
      <dsp:nvSpPr>
        <dsp:cNvPr id="0" name=""/>
        <dsp:cNvSpPr/>
      </dsp:nvSpPr>
      <dsp:spPr>
        <a:xfrm>
          <a:off x="52" y="369331"/>
          <a:ext cx="5039196" cy="4333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dirty="0" smtClean="0"/>
            <a:t>Karşılaştırılan Öznelere Göre Düzenleme</a:t>
          </a:r>
          <a:endParaRPr lang="tr-TR" sz="1800" kern="1200" dirty="0"/>
        </a:p>
      </dsp:txBody>
      <dsp:txXfrm>
        <a:off x="52" y="369331"/>
        <a:ext cx="5039196" cy="433300"/>
      </dsp:txXfrm>
    </dsp:sp>
    <dsp:sp modelId="{0274F946-9800-483B-AF4A-2E9328E1E384}">
      <dsp:nvSpPr>
        <dsp:cNvPr id="0" name=""/>
        <dsp:cNvSpPr/>
      </dsp:nvSpPr>
      <dsp:spPr>
        <a:xfrm>
          <a:off x="52" y="818267"/>
          <a:ext cx="5039196" cy="3507166"/>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smtClean="0"/>
            <a:t>Kedi türü içinde özel bir yeri olan Van kedisi en çok Ankara kedisi ile karıştırılır. Oysa çok belirgin farklılıkları vardır bu iki türün. Bunlardan bazıları şunlardır: Van kedisinin gözleri badem şeklinde ve kehribar rengindedir. Tek gözü mavi, tek gözü kehribar renginde olan Van kedileri de vardır. Van kedisinin yüzü yuvarlaktır, baş ve kuyruk kısmında sarı lekeler bulunur. Tüyleri kısadır. Ankara kedisinin gözleri ise yuvarlak yapıda ve mavi-sarı renktedir. Yüzü sivridir. Ankara kedisinin tüyleri  tümüyle bembeyazdır ve Van kedisine göre daha uzundur.</a:t>
          </a:r>
          <a:endParaRPr lang="tr-TR" sz="1800" kern="1200" dirty="0"/>
        </a:p>
      </dsp:txBody>
      <dsp:txXfrm>
        <a:off x="52" y="818267"/>
        <a:ext cx="5039196" cy="3507166"/>
      </dsp:txXfrm>
    </dsp:sp>
    <dsp:sp modelId="{0C85781D-9AC8-4DC2-A060-7FB095EF5625}">
      <dsp:nvSpPr>
        <dsp:cNvPr id="0" name=""/>
        <dsp:cNvSpPr/>
      </dsp:nvSpPr>
      <dsp:spPr>
        <a:xfrm>
          <a:off x="5744736" y="361514"/>
          <a:ext cx="5039196" cy="464571"/>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73152" rIns="128016" bIns="73152" numCol="1" spcCol="1270" anchor="ctr" anchorCtr="0">
          <a:noAutofit/>
        </a:bodyPr>
        <a:lstStyle/>
        <a:p>
          <a:pPr lvl="0" algn="ctr" defTabSz="800100">
            <a:lnSpc>
              <a:spcPct val="90000"/>
            </a:lnSpc>
            <a:spcBef>
              <a:spcPct val="0"/>
            </a:spcBef>
            <a:spcAft>
              <a:spcPct val="35000"/>
            </a:spcAft>
          </a:pPr>
          <a:r>
            <a:rPr lang="tr-TR" sz="1800" kern="1200" smtClean="0"/>
            <a:t>Özelliklere Göre Düzenleme</a:t>
          </a:r>
          <a:endParaRPr lang="tr-TR" sz="1800" kern="1200" dirty="0"/>
        </a:p>
      </dsp:txBody>
      <dsp:txXfrm>
        <a:off x="5744736" y="361514"/>
        <a:ext cx="5039196" cy="464571"/>
      </dsp:txXfrm>
    </dsp:sp>
    <dsp:sp modelId="{6D6375A4-BE8B-479F-951B-1DA053266627}">
      <dsp:nvSpPr>
        <dsp:cNvPr id="0" name=""/>
        <dsp:cNvSpPr/>
      </dsp:nvSpPr>
      <dsp:spPr>
        <a:xfrm>
          <a:off x="5744736" y="826085"/>
          <a:ext cx="5039196" cy="3507166"/>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6012" tIns="96012" rIns="128016" bIns="144018" numCol="1" spcCol="1270" anchor="t" anchorCtr="0">
          <a:noAutofit/>
        </a:bodyPr>
        <a:lstStyle/>
        <a:p>
          <a:pPr marL="171450" lvl="1" indent="-171450" algn="l" defTabSz="800100">
            <a:lnSpc>
              <a:spcPct val="90000"/>
            </a:lnSpc>
            <a:spcBef>
              <a:spcPct val="0"/>
            </a:spcBef>
            <a:spcAft>
              <a:spcPct val="15000"/>
            </a:spcAft>
            <a:buChar char="••"/>
          </a:pPr>
          <a:r>
            <a:rPr lang="tr-TR" sz="1800" kern="1200" smtClean="0"/>
            <a:t>Kedi türü içinde özel bir yeri olan Van kedisi en çok Ankara kedisi ile karıştırılır. Oysa çok belirgin farklılıkları vardır bu iki türün. Bunlardan bazıları şunlardır: Van kedisinin gözleri badem şeklinde ve kehribar rengindedir. Tek gözü mavi, tek gözü kehribar renginde olan Van kedileri de vardır. Ankara kedisinin gözleri ise yuvarlak yapıda ve sarı-mavi renktedir. Van kedisinin yüzü daha yuvarlak, Ankara kedisinin sivridir. Van kedisinin baş ve kuyruk kısmında sarı lekeler bulunur, Ankara kedisi ise genellikle bembeyazdır. Van kedisinin tüyleri Ankara kedisine göre daha kısadır.</a:t>
          </a:r>
          <a:endParaRPr lang="tr-TR" sz="1800" kern="1200" dirty="0"/>
        </a:p>
      </dsp:txBody>
      <dsp:txXfrm>
        <a:off x="5744736" y="826085"/>
        <a:ext cx="5039196" cy="3507166"/>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24" name="Resim 23"/>
          <p:cNvPicPr/>
          <p:nvPr userDrawn="1"/>
        </p:nvPicPr>
        <p:blipFill>
          <a:blip r:embed="rId2" cstate="print">
            <a:extLst>
              <a:ext uri="{28A0092B-C50C-407E-A947-70E740481C1C}">
                <a14:useLocalDpi xmlns:a14="http://schemas.microsoft.com/office/drawing/2010/main" val="0"/>
              </a:ext>
            </a:extLst>
          </a:blip>
          <a:stretch>
            <a:fillRect/>
          </a:stretch>
        </p:blipFill>
        <p:spPr>
          <a:xfrm>
            <a:off x="0" y="-21052"/>
            <a:ext cx="12192000" cy="2840108"/>
          </a:xfrm>
          <a:prstGeom prst="rect">
            <a:avLst/>
          </a:prstGeom>
        </p:spPr>
      </p:pic>
      <p:sp>
        <p:nvSpPr>
          <p:cNvPr id="2" name="Unvan 1"/>
          <p:cNvSpPr>
            <a:spLocks noGrp="1"/>
          </p:cNvSpPr>
          <p:nvPr>
            <p:ph type="ctrTitle"/>
          </p:nvPr>
        </p:nvSpPr>
        <p:spPr>
          <a:xfrm>
            <a:off x="1524000" y="2839832"/>
            <a:ext cx="9144000" cy="2214654"/>
          </a:xfrm>
        </p:spPr>
        <p:txBody>
          <a:bodyPr anchor="b">
            <a:normAutofit/>
          </a:bodyPr>
          <a:lstStyle>
            <a:lvl1pPr algn="ctr">
              <a:defRPr sz="4800"/>
            </a:lvl1pPr>
          </a:lstStyle>
          <a:p>
            <a:r>
              <a:rPr lang="tr-TR" dirty="0"/>
              <a:t>Asıl başlık stili için tıklatın</a:t>
            </a:r>
          </a:p>
        </p:txBody>
      </p:sp>
      <p:sp>
        <p:nvSpPr>
          <p:cNvPr id="3" name="Alt Başlık 2"/>
          <p:cNvSpPr>
            <a:spLocks noGrp="1"/>
          </p:cNvSpPr>
          <p:nvPr>
            <p:ph type="subTitle" idx="1"/>
          </p:nvPr>
        </p:nvSpPr>
        <p:spPr>
          <a:xfrm>
            <a:off x="1524000" y="5182873"/>
            <a:ext cx="9144000" cy="827881"/>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grpSp>
        <p:nvGrpSpPr>
          <p:cNvPr id="7" name="Grup 6"/>
          <p:cNvGrpSpPr/>
          <p:nvPr userDrawn="1"/>
        </p:nvGrpSpPr>
        <p:grpSpPr>
          <a:xfrm>
            <a:off x="151781" y="23813"/>
            <a:ext cx="8081974" cy="3126737"/>
            <a:chOff x="0" y="347375"/>
            <a:chExt cx="8082167" cy="3127345"/>
          </a:xfrm>
        </p:grpSpPr>
        <p:grpSp>
          <p:nvGrpSpPr>
            <p:cNvPr id="8" name="Grup 7"/>
            <p:cNvGrpSpPr/>
            <p:nvPr userDrawn="1"/>
          </p:nvGrpSpPr>
          <p:grpSpPr>
            <a:xfrm>
              <a:off x="0" y="408617"/>
              <a:ext cx="8082167" cy="3066103"/>
              <a:chOff x="0" y="856378"/>
              <a:chExt cx="8470941" cy="3285993"/>
            </a:xfrm>
          </p:grpSpPr>
          <p:sp>
            <p:nvSpPr>
              <p:cNvPr id="11" name="Rectangle 12"/>
              <p:cNvSpPr>
                <a:spLocks noChangeArrowheads="1"/>
              </p:cNvSpPr>
              <p:nvPr userDrawn="1"/>
            </p:nvSpPr>
            <p:spPr bwMode="auto">
              <a:xfrm rot="16200000">
                <a:off x="8441714" y="1339324"/>
                <a:ext cx="6153" cy="52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tr-TR"/>
              </a:p>
            </p:txBody>
          </p:sp>
          <p:sp>
            <p:nvSpPr>
              <p:cNvPr id="12" name="Прямоугольник 1"/>
              <p:cNvSpPr/>
              <p:nvPr userDrawn="1"/>
            </p:nvSpPr>
            <p:spPr>
              <a:xfrm>
                <a:off x="1404487" y="1785042"/>
                <a:ext cx="6963028" cy="1484714"/>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3"/>
              <p:cNvSpPr/>
              <p:nvPr userDrawn="1"/>
            </p:nvSpPr>
            <p:spPr>
              <a:xfrm rot="2700000">
                <a:off x="1034369" y="2941441"/>
                <a:ext cx="695885" cy="695885"/>
              </a:xfrm>
              <a:prstGeom prst="rect">
                <a:avLst/>
              </a:prstGeom>
              <a:solidFill>
                <a:srgbClr val="F8A90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75"/>
              <p:cNvSpPr/>
              <p:nvPr userDrawn="1"/>
            </p:nvSpPr>
            <p:spPr>
              <a:xfrm rot="2700000">
                <a:off x="522132" y="2429204"/>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76"/>
              <p:cNvSpPr/>
              <p:nvPr userDrawn="1"/>
            </p:nvSpPr>
            <p:spPr>
              <a:xfrm rot="2700000">
                <a:off x="10086" y="1908996"/>
                <a:ext cx="695885" cy="695885"/>
              </a:xfrm>
              <a:prstGeom prst="rect">
                <a:avLst/>
              </a:prstGeom>
              <a:solidFill>
                <a:schemeClr val="bg1">
                  <a:lumMod val="5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77"/>
              <p:cNvSpPr/>
              <p:nvPr userDrawn="1"/>
            </p:nvSpPr>
            <p:spPr>
              <a:xfrm rot="2700000">
                <a:off x="655832" y="1048438"/>
                <a:ext cx="1451816" cy="1416004"/>
              </a:xfrm>
              <a:prstGeom prst="rect">
                <a:avLst/>
              </a:prstGeom>
              <a:solidFill>
                <a:srgbClr val="AAAAAA"/>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78"/>
              <p:cNvSpPr/>
              <p:nvPr userDrawn="1"/>
            </p:nvSpPr>
            <p:spPr>
              <a:xfrm rot="2700000">
                <a:off x="0" y="856378"/>
                <a:ext cx="695885" cy="695885"/>
              </a:xfrm>
              <a:prstGeom prst="rect">
                <a:avLst/>
              </a:prstGeom>
              <a:solidFill>
                <a:srgbClr val="C80D1F"/>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79"/>
              <p:cNvSpPr/>
              <p:nvPr userDrawn="1"/>
            </p:nvSpPr>
            <p:spPr>
              <a:xfrm rot="2700000">
                <a:off x="532218" y="3446486"/>
                <a:ext cx="695885" cy="695885"/>
              </a:xfrm>
              <a:prstGeom prst="rect">
                <a:avLst/>
              </a:prstGeom>
              <a:solidFill>
                <a:srgbClr val="EA506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Shape 1420"/>
              <p:cNvSpPr/>
              <p:nvPr userDrawn="1"/>
            </p:nvSpPr>
            <p:spPr bwMode="auto">
              <a:xfrm>
                <a:off x="1231147" y="1596434"/>
                <a:ext cx="361087" cy="345038"/>
              </a:xfrm>
              <a:custGeom>
                <a:avLst/>
                <a:gdLst/>
                <a:ahLst/>
                <a:cxnLst>
                  <a:cxn ang="0">
                    <a:pos x="wd2" y="hd2"/>
                  </a:cxn>
                  <a:cxn ang="5400000">
                    <a:pos x="wd2" y="hd2"/>
                  </a:cxn>
                  <a:cxn ang="10800000">
                    <a:pos x="wd2" y="hd2"/>
                  </a:cxn>
                  <a:cxn ang="16200000">
                    <a:pos x="wd2" y="hd2"/>
                  </a:cxn>
                </a:cxnLst>
                <a:rect l="0" t="0" r="r" b="b"/>
                <a:pathLst>
                  <a:path w="21600" h="21600" extrusionOk="0">
                    <a:moveTo>
                      <a:pt x="4277" y="7976"/>
                    </a:moveTo>
                    <a:cubicBezTo>
                      <a:pt x="3988" y="7976"/>
                      <a:pt x="3706" y="8031"/>
                      <a:pt x="3435" y="8149"/>
                    </a:cubicBezTo>
                    <a:cubicBezTo>
                      <a:pt x="3161" y="8266"/>
                      <a:pt x="2904" y="8428"/>
                      <a:pt x="2666" y="8628"/>
                    </a:cubicBezTo>
                    <a:cubicBezTo>
                      <a:pt x="2429" y="8830"/>
                      <a:pt x="2220" y="9071"/>
                      <a:pt x="2044" y="9344"/>
                    </a:cubicBezTo>
                    <a:cubicBezTo>
                      <a:pt x="1868" y="9621"/>
                      <a:pt x="1731" y="9926"/>
                      <a:pt x="1628" y="10252"/>
                    </a:cubicBezTo>
                    <a:lnTo>
                      <a:pt x="0" y="16271"/>
                    </a:lnTo>
                    <a:lnTo>
                      <a:pt x="0" y="1619"/>
                    </a:lnTo>
                    <a:cubicBezTo>
                      <a:pt x="0" y="1178"/>
                      <a:pt x="132" y="796"/>
                      <a:pt x="399" y="479"/>
                    </a:cubicBezTo>
                    <a:cubicBezTo>
                      <a:pt x="663" y="162"/>
                      <a:pt x="982" y="0"/>
                      <a:pt x="1349" y="0"/>
                    </a:cubicBezTo>
                    <a:lnTo>
                      <a:pt x="9460" y="0"/>
                    </a:lnTo>
                    <a:cubicBezTo>
                      <a:pt x="9824" y="0"/>
                      <a:pt x="10140" y="162"/>
                      <a:pt x="10407" y="479"/>
                    </a:cubicBezTo>
                    <a:cubicBezTo>
                      <a:pt x="10674" y="796"/>
                      <a:pt x="10806" y="1178"/>
                      <a:pt x="10806" y="1619"/>
                    </a:cubicBezTo>
                    <a:cubicBezTo>
                      <a:pt x="10806" y="2059"/>
                      <a:pt x="10938" y="2438"/>
                      <a:pt x="11198" y="2750"/>
                    </a:cubicBezTo>
                    <a:cubicBezTo>
                      <a:pt x="11460" y="3064"/>
                      <a:pt x="11773" y="3223"/>
                      <a:pt x="12143" y="3223"/>
                    </a:cubicBezTo>
                    <a:lnTo>
                      <a:pt x="17333" y="3223"/>
                    </a:lnTo>
                    <a:cubicBezTo>
                      <a:pt x="17700" y="3223"/>
                      <a:pt x="18016" y="3384"/>
                      <a:pt x="18278" y="3713"/>
                    </a:cubicBezTo>
                    <a:cubicBezTo>
                      <a:pt x="18540" y="4042"/>
                      <a:pt x="18670" y="4427"/>
                      <a:pt x="18670" y="4868"/>
                    </a:cubicBezTo>
                    <a:lnTo>
                      <a:pt x="18670" y="7976"/>
                    </a:lnTo>
                    <a:lnTo>
                      <a:pt x="4277" y="7976"/>
                    </a:lnTo>
                    <a:close/>
                    <a:moveTo>
                      <a:pt x="21600" y="10141"/>
                    </a:moveTo>
                    <a:lnTo>
                      <a:pt x="18552" y="20801"/>
                    </a:lnTo>
                    <a:cubicBezTo>
                      <a:pt x="18506" y="21015"/>
                      <a:pt x="18386" y="21203"/>
                      <a:pt x="18195" y="21362"/>
                    </a:cubicBezTo>
                    <a:cubicBezTo>
                      <a:pt x="18004" y="21521"/>
                      <a:pt x="17818" y="21600"/>
                      <a:pt x="17639" y="21600"/>
                    </a:cubicBezTo>
                    <a:lnTo>
                      <a:pt x="504" y="21600"/>
                    </a:lnTo>
                    <a:lnTo>
                      <a:pt x="3388" y="10913"/>
                    </a:lnTo>
                    <a:cubicBezTo>
                      <a:pt x="3435" y="10699"/>
                      <a:pt x="3552" y="10517"/>
                      <a:pt x="3746" y="10364"/>
                    </a:cubicBezTo>
                    <a:cubicBezTo>
                      <a:pt x="3937" y="10214"/>
                      <a:pt x="4120" y="10141"/>
                      <a:pt x="4301" y="10141"/>
                    </a:cubicBezTo>
                    <a:lnTo>
                      <a:pt x="21600" y="10141"/>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0" name="Shape 1458"/>
              <p:cNvSpPr/>
              <p:nvPr userDrawn="1"/>
            </p:nvSpPr>
            <p:spPr bwMode="auto">
              <a:xfrm>
                <a:off x="175278" y="2073390"/>
                <a:ext cx="365500" cy="357074"/>
              </a:xfrm>
              <a:custGeom>
                <a:avLst/>
                <a:gdLst/>
                <a:ahLst/>
                <a:cxnLst>
                  <a:cxn ang="0">
                    <a:pos x="wd2" y="hd2"/>
                  </a:cxn>
                  <a:cxn ang="5400000">
                    <a:pos x="wd2" y="hd2"/>
                  </a:cxn>
                  <a:cxn ang="10800000">
                    <a:pos x="wd2" y="hd2"/>
                  </a:cxn>
                  <a:cxn ang="16200000">
                    <a:pos x="wd2" y="hd2"/>
                  </a:cxn>
                </a:cxnLst>
                <a:rect l="0" t="0" r="r" b="b"/>
                <a:pathLst>
                  <a:path w="21600" h="21600" extrusionOk="0">
                    <a:moveTo>
                      <a:pt x="17909" y="6867"/>
                    </a:moveTo>
                    <a:cubicBezTo>
                      <a:pt x="18210" y="7364"/>
                      <a:pt x="18439" y="7917"/>
                      <a:pt x="18600" y="8530"/>
                    </a:cubicBezTo>
                    <a:cubicBezTo>
                      <a:pt x="19045" y="8620"/>
                      <a:pt x="19513" y="8680"/>
                      <a:pt x="20005" y="8705"/>
                    </a:cubicBezTo>
                    <a:cubicBezTo>
                      <a:pt x="20498" y="8733"/>
                      <a:pt x="20957" y="8821"/>
                      <a:pt x="21382" y="8976"/>
                    </a:cubicBezTo>
                    <a:cubicBezTo>
                      <a:pt x="21526" y="9013"/>
                      <a:pt x="21600" y="9092"/>
                      <a:pt x="21600" y="9219"/>
                    </a:cubicBezTo>
                    <a:lnTo>
                      <a:pt x="21600" y="12410"/>
                    </a:lnTo>
                    <a:cubicBezTo>
                      <a:pt x="21600" y="12517"/>
                      <a:pt x="21464" y="12613"/>
                      <a:pt x="21198" y="12697"/>
                    </a:cubicBezTo>
                    <a:cubicBezTo>
                      <a:pt x="20932" y="12788"/>
                      <a:pt x="20623" y="12853"/>
                      <a:pt x="20269" y="12909"/>
                    </a:cubicBezTo>
                    <a:cubicBezTo>
                      <a:pt x="19918" y="12963"/>
                      <a:pt x="19575" y="13002"/>
                      <a:pt x="19241" y="13031"/>
                    </a:cubicBezTo>
                    <a:cubicBezTo>
                      <a:pt x="18904" y="13056"/>
                      <a:pt x="18683" y="13079"/>
                      <a:pt x="18575" y="13098"/>
                    </a:cubicBezTo>
                    <a:cubicBezTo>
                      <a:pt x="18448" y="13612"/>
                      <a:pt x="18238" y="14137"/>
                      <a:pt x="17938" y="14680"/>
                    </a:cubicBezTo>
                    <a:cubicBezTo>
                      <a:pt x="18433" y="15417"/>
                      <a:pt x="18983" y="16125"/>
                      <a:pt x="19578" y="16803"/>
                    </a:cubicBezTo>
                    <a:lnTo>
                      <a:pt x="19660" y="17006"/>
                    </a:lnTo>
                    <a:cubicBezTo>
                      <a:pt x="19660" y="17077"/>
                      <a:pt x="19535" y="17252"/>
                      <a:pt x="19286" y="17523"/>
                    </a:cubicBezTo>
                    <a:cubicBezTo>
                      <a:pt x="19037" y="17800"/>
                      <a:pt x="18756" y="18096"/>
                      <a:pt x="18439" y="18412"/>
                    </a:cubicBezTo>
                    <a:cubicBezTo>
                      <a:pt x="18122" y="18726"/>
                      <a:pt x="17822" y="19008"/>
                      <a:pt x="17538" y="19257"/>
                    </a:cubicBezTo>
                    <a:cubicBezTo>
                      <a:pt x="17252" y="19505"/>
                      <a:pt x="17068" y="19626"/>
                      <a:pt x="16989" y="19626"/>
                    </a:cubicBezTo>
                    <a:cubicBezTo>
                      <a:pt x="16969" y="19626"/>
                      <a:pt x="16850" y="19542"/>
                      <a:pt x="16629" y="19378"/>
                    </a:cubicBezTo>
                    <a:cubicBezTo>
                      <a:pt x="16408" y="19211"/>
                      <a:pt x="16165" y="19025"/>
                      <a:pt x="15896" y="18822"/>
                    </a:cubicBezTo>
                    <a:cubicBezTo>
                      <a:pt x="15629" y="18621"/>
                      <a:pt x="15377" y="18426"/>
                      <a:pt x="15136" y="18240"/>
                    </a:cubicBezTo>
                    <a:cubicBezTo>
                      <a:pt x="14898" y="18056"/>
                      <a:pt x="14746" y="17946"/>
                      <a:pt x="14683" y="17910"/>
                    </a:cubicBezTo>
                    <a:cubicBezTo>
                      <a:pt x="14420" y="18054"/>
                      <a:pt x="14156" y="18178"/>
                      <a:pt x="13890" y="18282"/>
                    </a:cubicBezTo>
                    <a:cubicBezTo>
                      <a:pt x="13624" y="18384"/>
                      <a:pt x="13355" y="18472"/>
                      <a:pt x="13083" y="18545"/>
                    </a:cubicBezTo>
                    <a:cubicBezTo>
                      <a:pt x="13066" y="18655"/>
                      <a:pt x="13040" y="18875"/>
                      <a:pt x="13009" y="19214"/>
                    </a:cubicBezTo>
                    <a:cubicBezTo>
                      <a:pt x="12978" y="19553"/>
                      <a:pt x="12933" y="19895"/>
                      <a:pt x="12879" y="20242"/>
                    </a:cubicBezTo>
                    <a:cubicBezTo>
                      <a:pt x="12825" y="20589"/>
                      <a:pt x="12763" y="20903"/>
                      <a:pt x="12692" y="21179"/>
                    </a:cubicBezTo>
                    <a:cubicBezTo>
                      <a:pt x="12618" y="21462"/>
                      <a:pt x="12522" y="21600"/>
                      <a:pt x="12406" y="21600"/>
                    </a:cubicBezTo>
                    <a:lnTo>
                      <a:pt x="9191" y="21600"/>
                    </a:lnTo>
                    <a:cubicBezTo>
                      <a:pt x="9064" y="21600"/>
                      <a:pt x="8979" y="21521"/>
                      <a:pt x="8933" y="21371"/>
                    </a:cubicBezTo>
                    <a:cubicBezTo>
                      <a:pt x="8806" y="20928"/>
                      <a:pt x="8721" y="20462"/>
                      <a:pt x="8679" y="19979"/>
                    </a:cubicBezTo>
                    <a:cubicBezTo>
                      <a:pt x="8630" y="19494"/>
                      <a:pt x="8582" y="19031"/>
                      <a:pt x="8528" y="18585"/>
                    </a:cubicBezTo>
                    <a:cubicBezTo>
                      <a:pt x="7976" y="18424"/>
                      <a:pt x="7446" y="18198"/>
                      <a:pt x="6942" y="17910"/>
                    </a:cubicBezTo>
                    <a:cubicBezTo>
                      <a:pt x="6568" y="18192"/>
                      <a:pt x="6203" y="18460"/>
                      <a:pt x="5843" y="18726"/>
                    </a:cubicBezTo>
                    <a:cubicBezTo>
                      <a:pt x="5481" y="18994"/>
                      <a:pt x="5124" y="19276"/>
                      <a:pt x="4773" y="19573"/>
                    </a:cubicBezTo>
                    <a:lnTo>
                      <a:pt x="4608" y="19626"/>
                    </a:lnTo>
                    <a:cubicBezTo>
                      <a:pt x="4555" y="19626"/>
                      <a:pt x="4387" y="19505"/>
                      <a:pt x="4107" y="19256"/>
                    </a:cubicBezTo>
                    <a:cubicBezTo>
                      <a:pt x="3827" y="19008"/>
                      <a:pt x="3535" y="18726"/>
                      <a:pt x="3232" y="18412"/>
                    </a:cubicBezTo>
                    <a:cubicBezTo>
                      <a:pt x="2929" y="18096"/>
                      <a:pt x="2654" y="17800"/>
                      <a:pt x="2405" y="17523"/>
                    </a:cubicBezTo>
                    <a:cubicBezTo>
                      <a:pt x="2155" y="17252"/>
                      <a:pt x="2031" y="17077"/>
                      <a:pt x="2031" y="17006"/>
                    </a:cubicBezTo>
                    <a:cubicBezTo>
                      <a:pt x="2031" y="16986"/>
                      <a:pt x="2104" y="16868"/>
                      <a:pt x="2249" y="16647"/>
                    </a:cubicBezTo>
                    <a:cubicBezTo>
                      <a:pt x="2393" y="16427"/>
                      <a:pt x="2563" y="16184"/>
                      <a:pt x="2759" y="15925"/>
                    </a:cubicBezTo>
                    <a:cubicBezTo>
                      <a:pt x="2951" y="15662"/>
                      <a:pt x="3141" y="15411"/>
                      <a:pt x="3328" y="15174"/>
                    </a:cubicBezTo>
                    <a:cubicBezTo>
                      <a:pt x="3512" y="14934"/>
                      <a:pt x="3631" y="14778"/>
                      <a:pt x="3688" y="14705"/>
                    </a:cubicBezTo>
                    <a:cubicBezTo>
                      <a:pt x="3388" y="14211"/>
                      <a:pt x="3158" y="13658"/>
                      <a:pt x="2997" y="13045"/>
                    </a:cubicBezTo>
                    <a:cubicBezTo>
                      <a:pt x="2535" y="12951"/>
                      <a:pt x="2062" y="12898"/>
                      <a:pt x="1578" y="12870"/>
                    </a:cubicBezTo>
                    <a:cubicBezTo>
                      <a:pt x="1093" y="12841"/>
                      <a:pt x="640" y="12751"/>
                      <a:pt x="215" y="12599"/>
                    </a:cubicBezTo>
                    <a:cubicBezTo>
                      <a:pt x="71" y="12562"/>
                      <a:pt x="0" y="12480"/>
                      <a:pt x="0" y="12353"/>
                    </a:cubicBezTo>
                    <a:lnTo>
                      <a:pt x="0" y="9162"/>
                    </a:lnTo>
                    <a:cubicBezTo>
                      <a:pt x="0" y="9055"/>
                      <a:pt x="136" y="8959"/>
                      <a:pt x="414" y="8874"/>
                    </a:cubicBezTo>
                    <a:cubicBezTo>
                      <a:pt x="688" y="8790"/>
                      <a:pt x="997" y="8716"/>
                      <a:pt x="1340" y="8666"/>
                    </a:cubicBezTo>
                    <a:cubicBezTo>
                      <a:pt x="1685" y="8612"/>
                      <a:pt x="2020" y="8570"/>
                      <a:pt x="2345" y="8544"/>
                    </a:cubicBezTo>
                    <a:cubicBezTo>
                      <a:pt x="2668" y="8516"/>
                      <a:pt x="2886" y="8493"/>
                      <a:pt x="2997" y="8473"/>
                    </a:cubicBezTo>
                    <a:cubicBezTo>
                      <a:pt x="3158" y="7926"/>
                      <a:pt x="3379" y="7398"/>
                      <a:pt x="3659" y="6895"/>
                    </a:cubicBezTo>
                    <a:cubicBezTo>
                      <a:pt x="3161" y="6155"/>
                      <a:pt x="2620" y="5447"/>
                      <a:pt x="2031" y="4772"/>
                    </a:cubicBezTo>
                    <a:lnTo>
                      <a:pt x="1937" y="4571"/>
                    </a:lnTo>
                    <a:cubicBezTo>
                      <a:pt x="1937" y="4498"/>
                      <a:pt x="2065" y="4323"/>
                      <a:pt x="2317" y="4049"/>
                    </a:cubicBezTo>
                    <a:cubicBezTo>
                      <a:pt x="2569" y="3775"/>
                      <a:pt x="2852" y="3479"/>
                      <a:pt x="3164" y="3162"/>
                    </a:cubicBezTo>
                    <a:cubicBezTo>
                      <a:pt x="3478" y="2849"/>
                      <a:pt x="3778" y="2569"/>
                      <a:pt x="4067" y="2321"/>
                    </a:cubicBezTo>
                    <a:cubicBezTo>
                      <a:pt x="4356" y="2073"/>
                      <a:pt x="4538" y="1945"/>
                      <a:pt x="4608" y="1945"/>
                    </a:cubicBezTo>
                    <a:cubicBezTo>
                      <a:pt x="4625" y="1945"/>
                      <a:pt x="4747" y="2030"/>
                      <a:pt x="4968" y="2197"/>
                    </a:cubicBezTo>
                    <a:cubicBezTo>
                      <a:pt x="5189" y="2363"/>
                      <a:pt x="5435" y="2550"/>
                      <a:pt x="5707" y="2750"/>
                    </a:cubicBezTo>
                    <a:cubicBezTo>
                      <a:pt x="5976" y="2953"/>
                      <a:pt x="6234" y="3148"/>
                      <a:pt x="6472" y="3332"/>
                    </a:cubicBezTo>
                    <a:cubicBezTo>
                      <a:pt x="6713" y="3515"/>
                      <a:pt x="6860" y="3628"/>
                      <a:pt x="6914" y="3662"/>
                    </a:cubicBezTo>
                    <a:cubicBezTo>
                      <a:pt x="7174" y="3518"/>
                      <a:pt x="7441" y="3399"/>
                      <a:pt x="7707" y="3303"/>
                    </a:cubicBezTo>
                    <a:cubicBezTo>
                      <a:pt x="7973" y="3210"/>
                      <a:pt x="8248" y="3120"/>
                      <a:pt x="8528" y="3030"/>
                    </a:cubicBezTo>
                    <a:cubicBezTo>
                      <a:pt x="8528" y="2922"/>
                      <a:pt x="8540" y="2699"/>
                      <a:pt x="8568" y="2363"/>
                    </a:cubicBezTo>
                    <a:cubicBezTo>
                      <a:pt x="8596" y="2033"/>
                      <a:pt x="8636" y="1694"/>
                      <a:pt x="8690" y="1352"/>
                    </a:cubicBezTo>
                    <a:cubicBezTo>
                      <a:pt x="8744" y="1011"/>
                      <a:pt x="8814" y="697"/>
                      <a:pt x="8899" y="418"/>
                    </a:cubicBezTo>
                    <a:cubicBezTo>
                      <a:pt x="8984" y="141"/>
                      <a:pt x="9084" y="0"/>
                      <a:pt x="9191" y="0"/>
                    </a:cubicBezTo>
                    <a:lnTo>
                      <a:pt x="12406" y="0"/>
                    </a:lnTo>
                    <a:cubicBezTo>
                      <a:pt x="12531" y="0"/>
                      <a:pt x="12618" y="68"/>
                      <a:pt x="12664" y="203"/>
                    </a:cubicBezTo>
                    <a:cubicBezTo>
                      <a:pt x="12771" y="644"/>
                      <a:pt x="12848" y="1107"/>
                      <a:pt x="12893" y="1595"/>
                    </a:cubicBezTo>
                    <a:cubicBezTo>
                      <a:pt x="12938" y="2084"/>
                      <a:pt x="13001" y="2561"/>
                      <a:pt x="13083" y="3030"/>
                    </a:cubicBezTo>
                    <a:cubicBezTo>
                      <a:pt x="13363" y="3100"/>
                      <a:pt x="13632" y="3185"/>
                      <a:pt x="13890" y="3284"/>
                    </a:cubicBezTo>
                    <a:cubicBezTo>
                      <a:pt x="14148" y="3385"/>
                      <a:pt x="14403" y="3512"/>
                      <a:pt x="14655" y="3662"/>
                    </a:cubicBezTo>
                    <a:cubicBezTo>
                      <a:pt x="14729" y="3611"/>
                      <a:pt x="14881" y="3490"/>
                      <a:pt x="15117" y="3303"/>
                    </a:cubicBezTo>
                    <a:cubicBezTo>
                      <a:pt x="15352" y="3120"/>
                      <a:pt x="15604" y="2925"/>
                      <a:pt x="15870" y="2722"/>
                    </a:cubicBezTo>
                    <a:cubicBezTo>
                      <a:pt x="16136" y="2521"/>
                      <a:pt x="16377" y="2341"/>
                      <a:pt x="16589" y="2183"/>
                    </a:cubicBezTo>
                    <a:cubicBezTo>
                      <a:pt x="16802" y="2024"/>
                      <a:pt x="16935" y="1945"/>
                      <a:pt x="16989" y="1945"/>
                    </a:cubicBezTo>
                    <a:cubicBezTo>
                      <a:pt x="17043" y="1945"/>
                      <a:pt x="17210" y="2072"/>
                      <a:pt x="17490" y="2321"/>
                    </a:cubicBezTo>
                    <a:cubicBezTo>
                      <a:pt x="17771" y="2569"/>
                      <a:pt x="18065" y="2849"/>
                      <a:pt x="18371" y="3162"/>
                    </a:cubicBezTo>
                    <a:cubicBezTo>
                      <a:pt x="18680" y="3479"/>
                      <a:pt x="18957" y="3775"/>
                      <a:pt x="19207" y="4049"/>
                    </a:cubicBezTo>
                    <a:cubicBezTo>
                      <a:pt x="19453" y="4323"/>
                      <a:pt x="19578" y="4498"/>
                      <a:pt x="19578" y="4571"/>
                    </a:cubicBezTo>
                    <a:cubicBezTo>
                      <a:pt x="19578" y="4605"/>
                      <a:pt x="19498" y="4735"/>
                      <a:pt x="19343" y="4955"/>
                    </a:cubicBezTo>
                    <a:cubicBezTo>
                      <a:pt x="19184" y="5175"/>
                      <a:pt x="19008" y="5416"/>
                      <a:pt x="18813" y="5678"/>
                    </a:cubicBezTo>
                    <a:cubicBezTo>
                      <a:pt x="18617" y="5938"/>
                      <a:pt x="18428" y="6189"/>
                      <a:pt x="18241" y="6429"/>
                    </a:cubicBezTo>
                    <a:cubicBezTo>
                      <a:pt x="18057" y="6667"/>
                      <a:pt x="17946" y="6813"/>
                      <a:pt x="17909" y="6867"/>
                    </a:cubicBezTo>
                    <a:moveTo>
                      <a:pt x="10806" y="14044"/>
                    </a:moveTo>
                    <a:cubicBezTo>
                      <a:pt x="11248" y="14044"/>
                      <a:pt x="11670" y="13957"/>
                      <a:pt x="12066" y="13779"/>
                    </a:cubicBezTo>
                    <a:cubicBezTo>
                      <a:pt x="12463" y="13607"/>
                      <a:pt x="12805" y="13370"/>
                      <a:pt x="13091" y="13070"/>
                    </a:cubicBezTo>
                    <a:cubicBezTo>
                      <a:pt x="13375" y="12774"/>
                      <a:pt x="13604" y="12429"/>
                      <a:pt x="13783" y="12031"/>
                    </a:cubicBezTo>
                    <a:cubicBezTo>
                      <a:pt x="13958" y="11633"/>
                      <a:pt x="14046" y="11215"/>
                      <a:pt x="14046" y="10775"/>
                    </a:cubicBezTo>
                    <a:cubicBezTo>
                      <a:pt x="14046" y="10334"/>
                      <a:pt x="13958" y="9919"/>
                      <a:pt x="13783" y="9530"/>
                    </a:cubicBezTo>
                    <a:cubicBezTo>
                      <a:pt x="13604" y="9143"/>
                      <a:pt x="13375" y="8801"/>
                      <a:pt x="13091" y="8502"/>
                    </a:cubicBezTo>
                    <a:cubicBezTo>
                      <a:pt x="12805" y="8206"/>
                      <a:pt x="12463" y="7974"/>
                      <a:pt x="12066" y="7808"/>
                    </a:cubicBezTo>
                    <a:cubicBezTo>
                      <a:pt x="11670" y="7641"/>
                      <a:pt x="11248" y="7556"/>
                      <a:pt x="10806" y="7556"/>
                    </a:cubicBezTo>
                    <a:cubicBezTo>
                      <a:pt x="10361" y="7556"/>
                      <a:pt x="9939" y="7641"/>
                      <a:pt x="9537" y="7808"/>
                    </a:cubicBezTo>
                    <a:cubicBezTo>
                      <a:pt x="9135" y="7974"/>
                      <a:pt x="8786" y="8206"/>
                      <a:pt x="8494" y="8502"/>
                    </a:cubicBezTo>
                    <a:cubicBezTo>
                      <a:pt x="8200" y="8801"/>
                      <a:pt x="7970" y="9143"/>
                      <a:pt x="7800" y="9530"/>
                    </a:cubicBezTo>
                    <a:cubicBezTo>
                      <a:pt x="7633" y="9919"/>
                      <a:pt x="7551" y="10334"/>
                      <a:pt x="7551" y="10775"/>
                    </a:cubicBezTo>
                    <a:cubicBezTo>
                      <a:pt x="7551" y="11215"/>
                      <a:pt x="7633" y="11633"/>
                      <a:pt x="7800" y="12031"/>
                    </a:cubicBezTo>
                    <a:cubicBezTo>
                      <a:pt x="7970" y="12429"/>
                      <a:pt x="8200" y="12774"/>
                      <a:pt x="8494" y="13070"/>
                    </a:cubicBezTo>
                    <a:cubicBezTo>
                      <a:pt x="8786" y="13370"/>
                      <a:pt x="9135" y="13607"/>
                      <a:pt x="9537" y="13779"/>
                    </a:cubicBezTo>
                    <a:cubicBezTo>
                      <a:pt x="9939" y="13957"/>
                      <a:pt x="10361" y="14044"/>
                      <a:pt x="10806" y="14044"/>
                    </a:cubicBezTo>
                  </a:path>
                </a:pathLst>
              </a:custGeom>
              <a:solidFill>
                <a:schemeClr val="bg1"/>
              </a:solidFill>
              <a:ln w="12700" cap="flat">
                <a:noFill/>
                <a:miter lim="400000"/>
              </a:ln>
              <a:effectLst/>
            </p:spPr>
            <p:txBody>
              <a:bodyPr lIns="28575" tIns="28575" rIns="28575" bIns="28575" anchor="ctr"/>
              <a:lstStyle/>
              <a:p>
                <a:endParaRPr lang="tr-TR"/>
              </a:p>
            </p:txBody>
          </p:sp>
          <p:sp>
            <p:nvSpPr>
              <p:cNvPr id="21" name="Shape 1486"/>
              <p:cNvSpPr/>
              <p:nvPr userDrawn="1"/>
            </p:nvSpPr>
            <p:spPr bwMode="auto">
              <a:xfrm>
                <a:off x="721711" y="2626985"/>
                <a:ext cx="308929" cy="353063"/>
              </a:xfrm>
              <a:custGeom>
                <a:avLst/>
                <a:gdLst/>
                <a:ahLst/>
                <a:cxnLst>
                  <a:cxn ang="0">
                    <a:pos x="wd2" y="hd2"/>
                  </a:cxn>
                  <a:cxn ang="5400000">
                    <a:pos x="wd2" y="hd2"/>
                  </a:cxn>
                  <a:cxn ang="10800000">
                    <a:pos x="wd2" y="hd2"/>
                  </a:cxn>
                  <a:cxn ang="16200000">
                    <a:pos x="wd2" y="hd2"/>
                  </a:cxn>
                </a:cxnLst>
                <a:rect l="0" t="0" r="r" b="b"/>
                <a:pathLst>
                  <a:path w="21600" h="21600" extrusionOk="0">
                    <a:moveTo>
                      <a:pt x="536" y="6464"/>
                    </a:moveTo>
                    <a:cubicBezTo>
                      <a:pt x="386" y="6464"/>
                      <a:pt x="262" y="6412"/>
                      <a:pt x="155" y="6306"/>
                    </a:cubicBezTo>
                    <a:cubicBezTo>
                      <a:pt x="49" y="6202"/>
                      <a:pt x="0" y="6075"/>
                      <a:pt x="0" y="5925"/>
                    </a:cubicBezTo>
                    <a:lnTo>
                      <a:pt x="0" y="538"/>
                    </a:lnTo>
                    <a:cubicBezTo>
                      <a:pt x="0" y="389"/>
                      <a:pt x="49" y="265"/>
                      <a:pt x="155" y="158"/>
                    </a:cubicBezTo>
                    <a:cubicBezTo>
                      <a:pt x="262" y="52"/>
                      <a:pt x="386" y="0"/>
                      <a:pt x="536" y="0"/>
                    </a:cubicBezTo>
                    <a:lnTo>
                      <a:pt x="5925" y="0"/>
                    </a:lnTo>
                    <a:cubicBezTo>
                      <a:pt x="6072" y="0"/>
                      <a:pt x="6202" y="52"/>
                      <a:pt x="6320" y="158"/>
                    </a:cubicBezTo>
                    <a:cubicBezTo>
                      <a:pt x="6432" y="265"/>
                      <a:pt x="6487" y="389"/>
                      <a:pt x="6487" y="538"/>
                    </a:cubicBezTo>
                    <a:lnTo>
                      <a:pt x="6487" y="5925"/>
                    </a:lnTo>
                    <a:cubicBezTo>
                      <a:pt x="6487" y="6075"/>
                      <a:pt x="6432" y="6202"/>
                      <a:pt x="6320" y="6306"/>
                    </a:cubicBezTo>
                    <a:cubicBezTo>
                      <a:pt x="6202" y="6412"/>
                      <a:pt x="6072" y="6464"/>
                      <a:pt x="5925" y="6464"/>
                    </a:cubicBezTo>
                    <a:lnTo>
                      <a:pt x="536" y="6464"/>
                    </a:lnTo>
                    <a:close/>
                    <a:moveTo>
                      <a:pt x="21059" y="8105"/>
                    </a:moveTo>
                    <a:cubicBezTo>
                      <a:pt x="21206" y="8105"/>
                      <a:pt x="21335" y="8157"/>
                      <a:pt x="21439" y="8258"/>
                    </a:cubicBezTo>
                    <a:cubicBezTo>
                      <a:pt x="21542" y="8358"/>
                      <a:pt x="21600" y="8488"/>
                      <a:pt x="21600" y="8643"/>
                    </a:cubicBezTo>
                    <a:lnTo>
                      <a:pt x="21600" y="12614"/>
                    </a:lnTo>
                    <a:cubicBezTo>
                      <a:pt x="21600" y="13855"/>
                      <a:pt x="21315" y="15021"/>
                      <a:pt x="20751" y="16115"/>
                    </a:cubicBezTo>
                    <a:cubicBezTo>
                      <a:pt x="20183" y="17209"/>
                      <a:pt x="19412" y="18159"/>
                      <a:pt x="18433" y="18968"/>
                    </a:cubicBezTo>
                    <a:cubicBezTo>
                      <a:pt x="17454" y="19775"/>
                      <a:pt x="16314" y="20417"/>
                      <a:pt x="15001" y="20892"/>
                    </a:cubicBezTo>
                    <a:cubicBezTo>
                      <a:pt x="13691" y="21364"/>
                      <a:pt x="12291" y="21600"/>
                      <a:pt x="10803" y="21600"/>
                    </a:cubicBezTo>
                    <a:cubicBezTo>
                      <a:pt x="9297" y="21600"/>
                      <a:pt x="7892" y="21364"/>
                      <a:pt x="6588" y="20892"/>
                    </a:cubicBezTo>
                    <a:cubicBezTo>
                      <a:pt x="5283" y="20417"/>
                      <a:pt x="4140" y="19775"/>
                      <a:pt x="3161" y="18968"/>
                    </a:cubicBezTo>
                    <a:cubicBezTo>
                      <a:pt x="2182" y="18159"/>
                      <a:pt x="1411" y="17212"/>
                      <a:pt x="844" y="16121"/>
                    </a:cubicBezTo>
                    <a:cubicBezTo>
                      <a:pt x="279" y="15032"/>
                      <a:pt x="0" y="13866"/>
                      <a:pt x="0" y="12614"/>
                    </a:cubicBezTo>
                    <a:lnTo>
                      <a:pt x="0" y="8643"/>
                    </a:lnTo>
                    <a:cubicBezTo>
                      <a:pt x="0" y="8496"/>
                      <a:pt x="49" y="8370"/>
                      <a:pt x="155" y="8263"/>
                    </a:cubicBezTo>
                    <a:cubicBezTo>
                      <a:pt x="262" y="8160"/>
                      <a:pt x="386" y="8105"/>
                      <a:pt x="536" y="8105"/>
                    </a:cubicBezTo>
                    <a:lnTo>
                      <a:pt x="5925" y="8105"/>
                    </a:lnTo>
                    <a:cubicBezTo>
                      <a:pt x="6072" y="8105"/>
                      <a:pt x="6202" y="8157"/>
                      <a:pt x="6320" y="8257"/>
                    </a:cubicBezTo>
                    <a:cubicBezTo>
                      <a:pt x="6432" y="8358"/>
                      <a:pt x="6487" y="8488"/>
                      <a:pt x="6487" y="8643"/>
                    </a:cubicBezTo>
                    <a:lnTo>
                      <a:pt x="6487" y="12614"/>
                    </a:lnTo>
                    <a:cubicBezTo>
                      <a:pt x="6487" y="12881"/>
                      <a:pt x="6596" y="13155"/>
                      <a:pt x="6801" y="13440"/>
                    </a:cubicBezTo>
                    <a:cubicBezTo>
                      <a:pt x="7005" y="13725"/>
                      <a:pt x="7299" y="13993"/>
                      <a:pt x="7676" y="14246"/>
                    </a:cubicBezTo>
                    <a:cubicBezTo>
                      <a:pt x="8050" y="14500"/>
                      <a:pt x="8505" y="14704"/>
                      <a:pt x="9032" y="14865"/>
                    </a:cubicBezTo>
                    <a:cubicBezTo>
                      <a:pt x="9562" y="15029"/>
                      <a:pt x="10152" y="15107"/>
                      <a:pt x="10803" y="15107"/>
                    </a:cubicBezTo>
                    <a:cubicBezTo>
                      <a:pt x="11448" y="15107"/>
                      <a:pt x="12038" y="15029"/>
                      <a:pt x="12577" y="14865"/>
                    </a:cubicBezTo>
                    <a:cubicBezTo>
                      <a:pt x="13112" y="14704"/>
                      <a:pt x="13567" y="14500"/>
                      <a:pt x="13944" y="14246"/>
                    </a:cubicBezTo>
                    <a:cubicBezTo>
                      <a:pt x="14321" y="13993"/>
                      <a:pt x="14615" y="13722"/>
                      <a:pt x="14822" y="13440"/>
                    </a:cubicBezTo>
                    <a:cubicBezTo>
                      <a:pt x="15030" y="13155"/>
                      <a:pt x="15130" y="12881"/>
                      <a:pt x="15130" y="12614"/>
                    </a:cubicBezTo>
                    <a:lnTo>
                      <a:pt x="15130" y="8643"/>
                    </a:lnTo>
                    <a:cubicBezTo>
                      <a:pt x="15130" y="8286"/>
                      <a:pt x="15312" y="8105"/>
                      <a:pt x="15672" y="8105"/>
                    </a:cubicBezTo>
                    <a:lnTo>
                      <a:pt x="21059" y="8105"/>
                    </a:lnTo>
                    <a:close/>
                    <a:moveTo>
                      <a:pt x="21059" y="3"/>
                    </a:moveTo>
                    <a:cubicBezTo>
                      <a:pt x="21206" y="3"/>
                      <a:pt x="21335" y="55"/>
                      <a:pt x="21439" y="161"/>
                    </a:cubicBezTo>
                    <a:cubicBezTo>
                      <a:pt x="21542" y="268"/>
                      <a:pt x="21600" y="392"/>
                      <a:pt x="21600" y="541"/>
                    </a:cubicBezTo>
                    <a:lnTo>
                      <a:pt x="21600" y="5928"/>
                    </a:lnTo>
                    <a:cubicBezTo>
                      <a:pt x="21600" y="6078"/>
                      <a:pt x="21542" y="6205"/>
                      <a:pt x="21439" y="6308"/>
                    </a:cubicBezTo>
                    <a:cubicBezTo>
                      <a:pt x="21335" y="6415"/>
                      <a:pt x="21206" y="6467"/>
                      <a:pt x="21059" y="6467"/>
                    </a:cubicBezTo>
                    <a:lnTo>
                      <a:pt x="15672" y="6467"/>
                    </a:lnTo>
                    <a:cubicBezTo>
                      <a:pt x="15312" y="6467"/>
                      <a:pt x="15130" y="6288"/>
                      <a:pt x="15130" y="5928"/>
                    </a:cubicBezTo>
                    <a:lnTo>
                      <a:pt x="15130" y="541"/>
                    </a:lnTo>
                    <a:cubicBezTo>
                      <a:pt x="15130" y="392"/>
                      <a:pt x="15182" y="268"/>
                      <a:pt x="15283" y="161"/>
                    </a:cubicBezTo>
                    <a:cubicBezTo>
                      <a:pt x="15384" y="55"/>
                      <a:pt x="15513" y="3"/>
                      <a:pt x="15672" y="3"/>
                    </a:cubicBezTo>
                    <a:lnTo>
                      <a:pt x="21059" y="3"/>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2" name="Shape 1492"/>
              <p:cNvSpPr/>
              <p:nvPr userDrawn="1"/>
            </p:nvSpPr>
            <p:spPr bwMode="auto">
              <a:xfrm>
                <a:off x="709702" y="3619143"/>
                <a:ext cx="361087" cy="345038"/>
              </a:xfrm>
              <a:custGeom>
                <a:avLst/>
                <a:gdLst/>
                <a:ahLst/>
                <a:cxnLst>
                  <a:cxn ang="0">
                    <a:pos x="wd2" y="hd2"/>
                  </a:cxn>
                  <a:cxn ang="5400000">
                    <a:pos x="wd2" y="hd2"/>
                  </a:cxn>
                  <a:cxn ang="10800000">
                    <a:pos x="wd2" y="hd2"/>
                  </a:cxn>
                  <a:cxn ang="16200000">
                    <a:pos x="wd2" y="hd2"/>
                  </a:cxn>
                </a:cxnLst>
                <a:rect l="0" t="0" r="r" b="b"/>
                <a:pathLst>
                  <a:path w="21591" h="21498" extrusionOk="0">
                    <a:moveTo>
                      <a:pt x="14059" y="6524"/>
                    </a:moveTo>
                    <a:cubicBezTo>
                      <a:pt x="13646" y="6524"/>
                      <a:pt x="13257" y="6670"/>
                      <a:pt x="12887" y="6962"/>
                    </a:cubicBezTo>
                    <a:cubicBezTo>
                      <a:pt x="12520" y="7257"/>
                      <a:pt x="12156" y="7651"/>
                      <a:pt x="11798" y="8139"/>
                    </a:cubicBezTo>
                    <a:cubicBezTo>
                      <a:pt x="11441" y="8626"/>
                      <a:pt x="11081" y="9184"/>
                      <a:pt x="10727" y="9814"/>
                    </a:cubicBezTo>
                    <a:cubicBezTo>
                      <a:pt x="10372" y="10445"/>
                      <a:pt x="10017" y="11093"/>
                      <a:pt x="9665" y="11765"/>
                    </a:cubicBezTo>
                    <a:cubicBezTo>
                      <a:pt x="9234" y="12585"/>
                      <a:pt x="8794" y="13394"/>
                      <a:pt x="8336" y="14196"/>
                    </a:cubicBezTo>
                    <a:cubicBezTo>
                      <a:pt x="7876" y="14996"/>
                      <a:pt x="7384" y="15717"/>
                      <a:pt x="6858" y="16357"/>
                    </a:cubicBezTo>
                    <a:cubicBezTo>
                      <a:pt x="6330" y="16996"/>
                      <a:pt x="5752" y="17510"/>
                      <a:pt x="5119" y="17898"/>
                    </a:cubicBezTo>
                    <a:cubicBezTo>
                      <a:pt x="4485" y="18289"/>
                      <a:pt x="3788" y="18488"/>
                      <a:pt x="3022" y="18488"/>
                    </a:cubicBezTo>
                    <a:lnTo>
                      <a:pt x="458" y="18488"/>
                    </a:lnTo>
                    <a:cubicBezTo>
                      <a:pt x="333" y="18488"/>
                      <a:pt x="225" y="18432"/>
                      <a:pt x="135" y="18324"/>
                    </a:cubicBezTo>
                    <a:cubicBezTo>
                      <a:pt x="44" y="18219"/>
                      <a:pt x="0" y="18091"/>
                      <a:pt x="0" y="17942"/>
                    </a:cubicBezTo>
                    <a:lnTo>
                      <a:pt x="0" y="15790"/>
                    </a:lnTo>
                    <a:cubicBezTo>
                      <a:pt x="0" y="15638"/>
                      <a:pt x="44" y="15513"/>
                      <a:pt x="135" y="15411"/>
                    </a:cubicBezTo>
                    <a:cubicBezTo>
                      <a:pt x="225" y="15311"/>
                      <a:pt x="333" y="15256"/>
                      <a:pt x="458" y="15256"/>
                    </a:cubicBezTo>
                    <a:lnTo>
                      <a:pt x="3022" y="15256"/>
                    </a:lnTo>
                    <a:cubicBezTo>
                      <a:pt x="3421" y="15256"/>
                      <a:pt x="3810" y="15113"/>
                      <a:pt x="4189" y="14824"/>
                    </a:cubicBezTo>
                    <a:cubicBezTo>
                      <a:pt x="4568" y="14538"/>
                      <a:pt x="4933" y="14150"/>
                      <a:pt x="5285" y="13665"/>
                    </a:cubicBezTo>
                    <a:cubicBezTo>
                      <a:pt x="5637" y="13180"/>
                      <a:pt x="5985" y="12623"/>
                      <a:pt x="6340" y="11995"/>
                    </a:cubicBezTo>
                    <a:cubicBezTo>
                      <a:pt x="6692" y="11367"/>
                      <a:pt x="7042" y="10716"/>
                      <a:pt x="7394" y="10045"/>
                    </a:cubicBezTo>
                    <a:cubicBezTo>
                      <a:pt x="7822" y="9225"/>
                      <a:pt x="8270" y="8407"/>
                      <a:pt x="8735" y="7599"/>
                    </a:cubicBezTo>
                    <a:cubicBezTo>
                      <a:pt x="9200" y="6790"/>
                      <a:pt x="9696" y="6063"/>
                      <a:pt x="10223" y="5421"/>
                    </a:cubicBezTo>
                    <a:cubicBezTo>
                      <a:pt x="10749" y="4776"/>
                      <a:pt x="11324" y="4262"/>
                      <a:pt x="11950" y="3876"/>
                    </a:cubicBezTo>
                    <a:cubicBezTo>
                      <a:pt x="12574" y="3488"/>
                      <a:pt x="13276" y="3293"/>
                      <a:pt x="14057" y="3293"/>
                    </a:cubicBezTo>
                    <a:lnTo>
                      <a:pt x="16435" y="3293"/>
                    </a:lnTo>
                    <a:lnTo>
                      <a:pt x="16435" y="712"/>
                    </a:lnTo>
                    <a:cubicBezTo>
                      <a:pt x="16435" y="329"/>
                      <a:pt x="16530" y="102"/>
                      <a:pt x="16721" y="23"/>
                    </a:cubicBezTo>
                    <a:cubicBezTo>
                      <a:pt x="16914" y="-50"/>
                      <a:pt x="17147" y="49"/>
                      <a:pt x="17418" y="318"/>
                    </a:cubicBezTo>
                    <a:lnTo>
                      <a:pt x="21331" y="4203"/>
                    </a:lnTo>
                    <a:cubicBezTo>
                      <a:pt x="21512" y="4373"/>
                      <a:pt x="21598" y="4583"/>
                      <a:pt x="21588" y="4834"/>
                    </a:cubicBezTo>
                    <a:cubicBezTo>
                      <a:pt x="21588" y="5103"/>
                      <a:pt x="21502" y="5322"/>
                      <a:pt x="21331" y="5488"/>
                    </a:cubicBezTo>
                    <a:lnTo>
                      <a:pt x="17418" y="9362"/>
                    </a:lnTo>
                    <a:cubicBezTo>
                      <a:pt x="17147" y="9630"/>
                      <a:pt x="16914" y="9727"/>
                      <a:pt x="16721" y="9645"/>
                    </a:cubicBezTo>
                    <a:cubicBezTo>
                      <a:pt x="16530" y="9569"/>
                      <a:pt x="16435" y="9338"/>
                      <a:pt x="16435" y="8956"/>
                    </a:cubicBezTo>
                    <a:lnTo>
                      <a:pt x="16435" y="6524"/>
                    </a:lnTo>
                    <a:lnTo>
                      <a:pt x="14059" y="6524"/>
                    </a:lnTo>
                    <a:close/>
                    <a:moveTo>
                      <a:pt x="462" y="6495"/>
                    </a:moveTo>
                    <a:cubicBezTo>
                      <a:pt x="338" y="6495"/>
                      <a:pt x="230" y="6449"/>
                      <a:pt x="139" y="6349"/>
                    </a:cubicBezTo>
                    <a:cubicBezTo>
                      <a:pt x="49" y="6250"/>
                      <a:pt x="5" y="6127"/>
                      <a:pt x="5" y="5978"/>
                    </a:cubicBezTo>
                    <a:lnTo>
                      <a:pt x="5" y="3824"/>
                    </a:lnTo>
                    <a:cubicBezTo>
                      <a:pt x="5" y="3462"/>
                      <a:pt x="157" y="3287"/>
                      <a:pt x="462" y="3293"/>
                    </a:cubicBezTo>
                    <a:lnTo>
                      <a:pt x="3027" y="3293"/>
                    </a:lnTo>
                    <a:cubicBezTo>
                      <a:pt x="3560" y="3293"/>
                      <a:pt x="4054" y="3389"/>
                      <a:pt x="4514" y="3573"/>
                    </a:cubicBezTo>
                    <a:cubicBezTo>
                      <a:pt x="4974" y="3763"/>
                      <a:pt x="5410" y="4022"/>
                      <a:pt x="5821" y="4358"/>
                    </a:cubicBezTo>
                    <a:cubicBezTo>
                      <a:pt x="6229" y="4691"/>
                      <a:pt x="6609" y="5085"/>
                      <a:pt x="6963" y="5532"/>
                    </a:cubicBezTo>
                    <a:cubicBezTo>
                      <a:pt x="7318" y="5979"/>
                      <a:pt x="7656" y="6463"/>
                      <a:pt x="7994" y="6983"/>
                    </a:cubicBezTo>
                    <a:cubicBezTo>
                      <a:pt x="7519" y="7824"/>
                      <a:pt x="7059" y="8653"/>
                      <a:pt x="6621" y="9473"/>
                    </a:cubicBezTo>
                    <a:cubicBezTo>
                      <a:pt x="6589" y="9549"/>
                      <a:pt x="6557" y="9610"/>
                      <a:pt x="6516" y="9668"/>
                    </a:cubicBezTo>
                    <a:cubicBezTo>
                      <a:pt x="6477" y="9727"/>
                      <a:pt x="6442" y="9794"/>
                      <a:pt x="6410" y="9876"/>
                    </a:cubicBezTo>
                    <a:cubicBezTo>
                      <a:pt x="5862" y="8927"/>
                      <a:pt x="5319" y="8127"/>
                      <a:pt x="4776" y="7473"/>
                    </a:cubicBezTo>
                    <a:cubicBezTo>
                      <a:pt x="4233" y="6822"/>
                      <a:pt x="3651" y="6495"/>
                      <a:pt x="3024" y="6495"/>
                    </a:cubicBezTo>
                    <a:lnTo>
                      <a:pt x="462" y="6495"/>
                    </a:lnTo>
                    <a:close/>
                    <a:moveTo>
                      <a:pt x="21333" y="15997"/>
                    </a:moveTo>
                    <a:cubicBezTo>
                      <a:pt x="21514" y="16167"/>
                      <a:pt x="21600" y="16386"/>
                      <a:pt x="21590" y="16657"/>
                    </a:cubicBezTo>
                    <a:cubicBezTo>
                      <a:pt x="21590" y="16908"/>
                      <a:pt x="21505" y="17116"/>
                      <a:pt x="21333" y="17285"/>
                    </a:cubicBezTo>
                    <a:lnTo>
                      <a:pt x="17421" y="21182"/>
                    </a:lnTo>
                    <a:cubicBezTo>
                      <a:pt x="17149" y="21454"/>
                      <a:pt x="16917" y="21550"/>
                      <a:pt x="16724" y="21471"/>
                    </a:cubicBezTo>
                    <a:cubicBezTo>
                      <a:pt x="16533" y="21392"/>
                      <a:pt x="16437" y="21162"/>
                      <a:pt x="16437" y="20779"/>
                    </a:cubicBezTo>
                    <a:lnTo>
                      <a:pt x="16437" y="18432"/>
                    </a:lnTo>
                    <a:lnTo>
                      <a:pt x="14059" y="18432"/>
                    </a:lnTo>
                    <a:cubicBezTo>
                      <a:pt x="13528" y="18432"/>
                      <a:pt x="13031" y="18336"/>
                      <a:pt x="12574" y="18143"/>
                    </a:cubicBezTo>
                    <a:cubicBezTo>
                      <a:pt x="12114" y="17953"/>
                      <a:pt x="11681" y="17691"/>
                      <a:pt x="11280" y="17355"/>
                    </a:cubicBezTo>
                    <a:cubicBezTo>
                      <a:pt x="10878" y="17019"/>
                      <a:pt x="10497" y="16628"/>
                      <a:pt x="10137" y="16181"/>
                    </a:cubicBezTo>
                    <a:cubicBezTo>
                      <a:pt x="9780" y="15732"/>
                      <a:pt x="9440" y="15253"/>
                      <a:pt x="9119" y="14739"/>
                    </a:cubicBezTo>
                    <a:cubicBezTo>
                      <a:pt x="9344" y="14360"/>
                      <a:pt x="9567" y="13963"/>
                      <a:pt x="9780" y="13551"/>
                    </a:cubicBezTo>
                    <a:cubicBezTo>
                      <a:pt x="9995" y="13142"/>
                      <a:pt x="10218" y="12740"/>
                      <a:pt x="10443" y="12337"/>
                    </a:cubicBezTo>
                    <a:cubicBezTo>
                      <a:pt x="10475" y="12246"/>
                      <a:pt x="10514" y="12165"/>
                      <a:pt x="10560" y="12091"/>
                    </a:cubicBezTo>
                    <a:cubicBezTo>
                      <a:pt x="10609" y="12024"/>
                      <a:pt x="10646" y="11940"/>
                      <a:pt x="10680" y="11846"/>
                    </a:cubicBezTo>
                    <a:cubicBezTo>
                      <a:pt x="11226" y="12798"/>
                      <a:pt x="11769" y="13592"/>
                      <a:pt x="12315" y="14231"/>
                    </a:cubicBezTo>
                    <a:cubicBezTo>
                      <a:pt x="12855" y="14868"/>
                      <a:pt x="13440" y="15189"/>
                      <a:pt x="14064" y="15189"/>
                    </a:cubicBezTo>
                    <a:lnTo>
                      <a:pt x="16442" y="15189"/>
                    </a:lnTo>
                    <a:lnTo>
                      <a:pt x="16442" y="12532"/>
                    </a:lnTo>
                    <a:cubicBezTo>
                      <a:pt x="16442" y="12153"/>
                      <a:pt x="16538" y="11922"/>
                      <a:pt x="16728" y="11846"/>
                    </a:cubicBezTo>
                    <a:cubicBezTo>
                      <a:pt x="16922" y="11773"/>
                      <a:pt x="17154" y="11867"/>
                      <a:pt x="17426" y="12126"/>
                    </a:cubicBezTo>
                    <a:lnTo>
                      <a:pt x="21333" y="15997"/>
                    </a:lnTo>
                    <a:close/>
                  </a:path>
                </a:pathLst>
              </a:custGeom>
              <a:solidFill>
                <a:schemeClr val="bg1"/>
              </a:solidFill>
              <a:ln w="12700" cap="flat">
                <a:noFill/>
                <a:miter lim="400000"/>
              </a:ln>
              <a:effectLst/>
            </p:spPr>
            <p:txBody>
              <a:bodyPr lIns="28575" tIns="28575" rIns="28575" bIns="28575" anchor="ctr"/>
              <a:lstStyle/>
              <a:p>
                <a:endParaRPr lang="tr-TR"/>
              </a:p>
            </p:txBody>
          </p:sp>
          <p:sp>
            <p:nvSpPr>
              <p:cNvPr id="23" name="Прямоугольник 88"/>
              <p:cNvSpPr/>
              <p:nvPr userDrawn="1"/>
            </p:nvSpPr>
            <p:spPr>
              <a:xfrm>
                <a:off x="2439606" y="2017291"/>
                <a:ext cx="5461172" cy="861172"/>
              </a:xfrm>
              <a:prstGeom prst="rect">
                <a:avLst/>
              </a:prstGeom>
            </p:spPr>
            <p:txBody>
              <a:bodyPr wrap="square">
                <a:noAutofit/>
              </a:bodyPr>
              <a:lstStyle/>
              <a:p>
                <a:pPr algn="just">
                  <a:spcAft>
                    <a:spcPts val="0"/>
                  </a:spcAft>
                </a:pPr>
                <a:r>
                  <a:rPr lang="en-US" sz="2000" b="1" dirty="0">
                    <a:solidFill>
                      <a:srgbClr val="FFFFFF"/>
                    </a:solidFill>
                    <a:effectLst/>
                    <a:latin typeface="+mn-lt"/>
                    <a:ea typeface="Times New Roman" panose="02020603050405020304" pitchFamily="18" charset="0"/>
                  </a:rPr>
                  <a:t>ANKARA ÜNİVERSİTESİ </a:t>
                </a:r>
                <a:endParaRPr lang="tr-TR" sz="2000" dirty="0">
                  <a:effectLst/>
                  <a:latin typeface="+mn-lt"/>
                  <a:ea typeface="Times New Roman" panose="02020603050405020304" pitchFamily="18" charset="0"/>
                </a:endParaRPr>
              </a:p>
              <a:p>
                <a:pPr algn="just">
                  <a:spcAft>
                    <a:spcPts val="0"/>
                  </a:spcAft>
                </a:pPr>
                <a:r>
                  <a:rPr lang="en-US" sz="2000" b="1" dirty="0">
                    <a:solidFill>
                      <a:srgbClr val="FFFFFF"/>
                    </a:solidFill>
                    <a:effectLst/>
                    <a:latin typeface="+mn-lt"/>
                    <a:ea typeface="Times New Roman" panose="02020603050405020304" pitchFamily="18" charset="0"/>
                  </a:rPr>
                  <a:t>ORTAK DERSLER BÖLÜM BAŞKANLIĞI</a:t>
                </a:r>
                <a:endParaRPr lang="tr-TR" sz="2000" dirty="0">
                  <a:effectLst/>
                  <a:latin typeface="+mn-lt"/>
                  <a:ea typeface="Times New Roman" panose="02020603050405020304" pitchFamily="18" charset="0"/>
                </a:endParaRPr>
              </a:p>
            </p:txBody>
          </p:sp>
        </p:grpSp>
        <p:sp>
          <p:nvSpPr>
            <p:cNvPr id="9" name="Metin Kutusu 31"/>
            <p:cNvSpPr txBox="1"/>
            <p:nvPr userDrawn="1"/>
          </p:nvSpPr>
          <p:spPr>
            <a:xfrm>
              <a:off x="95250" y="347375"/>
              <a:ext cx="540000" cy="684000"/>
            </a:xfrm>
            <a:prstGeom prst="rect">
              <a:avLst/>
            </a:prstGeom>
            <a:noFill/>
            <a:ln>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0"/>
                </a:spcAft>
              </a:pPr>
              <a:r>
                <a:rPr lang="tr-TR" sz="3600" b="1">
                  <a:ln w="9525" cap="rnd" cmpd="sng" algn="ctr">
                    <a:solidFill>
                      <a:srgbClr val="FFFFFF"/>
                    </a:solidFill>
                    <a:prstDash val="solid"/>
                    <a:bevel/>
                  </a:ln>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a:t>
              </a:r>
              <a:endParaRPr lang="tr-TR" sz="1100">
                <a:effectLst/>
                <a:latin typeface="Calibri" panose="020F0502020204030204" pitchFamily="34" charset="0"/>
                <a:ea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8993701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867239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Unvan 1"/>
          <p:cNvSpPr>
            <a:spLocks noGrp="1"/>
          </p:cNvSpPr>
          <p:nvPr>
            <p:ph type="title"/>
          </p:nvPr>
        </p:nvSpPr>
        <p:spPr>
          <a:xfrm>
            <a:off x="831850" y="1709738"/>
            <a:ext cx="10515600" cy="2852737"/>
          </a:xfrm>
        </p:spPr>
        <p:txBody>
          <a:bodyPr anchor="b"/>
          <a:lstStyle>
            <a:lvl1pPr>
              <a:defRPr sz="6000"/>
            </a:lvl1pPr>
          </a:lstStyle>
          <a:p>
            <a:r>
              <a:rPr lang="tr-TR"/>
              <a:t>Asıl başlık stili için tıklatın</a:t>
            </a:r>
          </a:p>
        </p:txBody>
      </p:sp>
      <p:sp>
        <p:nvSpPr>
          <p:cNvPr id="3" name="Metin Yer Tutucusu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067396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İçerik Yer Tutucusu 2"/>
          <p:cNvSpPr>
            <a:spLocks noGrp="1"/>
          </p:cNvSpPr>
          <p:nvPr>
            <p:ph sz="half" idx="1"/>
          </p:nvPr>
        </p:nvSpPr>
        <p:spPr>
          <a:xfrm>
            <a:off x="838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p:cNvSpPr>
            <a:spLocks noGrp="1"/>
          </p:cNvSpPr>
          <p:nvPr>
            <p:ph sz="half" idx="2"/>
          </p:nvPr>
        </p:nvSpPr>
        <p:spPr>
          <a:xfrm>
            <a:off x="6172200" y="1825625"/>
            <a:ext cx="5181600" cy="435133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20892439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Unvan 1"/>
          <p:cNvSpPr>
            <a:spLocks noGrp="1"/>
          </p:cNvSpPr>
          <p:nvPr>
            <p:ph type="title"/>
          </p:nvPr>
        </p:nvSpPr>
        <p:spPr>
          <a:xfrm>
            <a:off x="839788" y="365125"/>
            <a:ext cx="10515600" cy="1325563"/>
          </a:xfrm>
        </p:spPr>
        <p:txBody>
          <a:bodyPr/>
          <a:lstStyle/>
          <a:p>
            <a:r>
              <a:rPr lang="tr-TR"/>
              <a:t>Asıl başlık stili için tıklatın</a:t>
            </a:r>
          </a:p>
        </p:txBody>
      </p:sp>
      <p:sp>
        <p:nvSpPr>
          <p:cNvPr id="3" name="Metin Yer Tutucusu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İçerik Yer Tutucusu 3"/>
          <p:cNvSpPr>
            <a:spLocks noGrp="1"/>
          </p:cNvSpPr>
          <p:nvPr>
            <p:ph sz="half" idx="2"/>
          </p:nvPr>
        </p:nvSpPr>
        <p:spPr>
          <a:xfrm>
            <a:off x="839788" y="2505075"/>
            <a:ext cx="5157787"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İçerik Yer Tutucusu 5"/>
          <p:cNvSpPr>
            <a:spLocks noGrp="1"/>
          </p:cNvSpPr>
          <p:nvPr>
            <p:ph sz="quarter" idx="4"/>
          </p:nvPr>
        </p:nvSpPr>
        <p:spPr>
          <a:xfrm>
            <a:off x="6172200" y="2505075"/>
            <a:ext cx="5183188" cy="3684588"/>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p:cNvSpPr>
            <a:spLocks noGrp="1"/>
          </p:cNvSpPr>
          <p:nvPr>
            <p:ph type="dt" sz="half" idx="10"/>
          </p:nvPr>
        </p:nvSpPr>
        <p:spPr/>
        <p:txBody>
          <a:bodyPr/>
          <a:lstStyle/>
          <a:p>
            <a:fld id="{99DC0B09-C194-4317-A071-144CAF089B48}" type="datetimeFigureOut">
              <a:rPr lang="tr-TR" smtClean="0"/>
              <a:t>16.04.2025</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36305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Veri Yer Tutucusu 2"/>
          <p:cNvSpPr>
            <a:spLocks noGrp="1"/>
          </p:cNvSpPr>
          <p:nvPr>
            <p:ph type="dt" sz="half" idx="10"/>
          </p:nvPr>
        </p:nvSpPr>
        <p:spPr/>
        <p:txBody>
          <a:bodyPr/>
          <a:lstStyle/>
          <a:p>
            <a:fld id="{99DC0B09-C194-4317-A071-144CAF089B48}" type="datetimeFigureOut">
              <a:rPr lang="tr-TR" smtClean="0"/>
              <a:t>16.04.2025</a:t>
            </a:fld>
            <a:endParaRPr lang="tr-TR"/>
          </a:p>
        </p:txBody>
      </p:sp>
      <p:sp>
        <p:nvSpPr>
          <p:cNvPr id="4" name="Altbilgi Yer Tutucusu 3"/>
          <p:cNvSpPr>
            <a:spLocks noGrp="1"/>
          </p:cNvSpPr>
          <p:nvPr>
            <p:ph type="ftr" sz="quarter" idx="11"/>
          </p:nvPr>
        </p:nvSpPr>
        <p:spPr/>
        <p:txBody>
          <a:bodyPr/>
          <a:lstStyle/>
          <a:p>
            <a:endParaRPr lang="tr-TR"/>
          </a:p>
        </p:txBody>
      </p:sp>
      <p:sp>
        <p:nvSpPr>
          <p:cNvPr id="5" name="Slayt Numarası Yer Tutucusu 4"/>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5714971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99DC0B09-C194-4317-A071-144CAF089B48}" type="datetimeFigureOut">
              <a:rPr lang="tr-TR" smtClean="0"/>
              <a:t>16.04.2025</a:t>
            </a:fld>
            <a:endParaRPr lang="tr-TR"/>
          </a:p>
        </p:txBody>
      </p:sp>
      <p:sp>
        <p:nvSpPr>
          <p:cNvPr id="3" name="Altbilgi Yer Tutucusu 2"/>
          <p:cNvSpPr>
            <a:spLocks noGrp="1"/>
          </p:cNvSpPr>
          <p:nvPr>
            <p:ph type="ftr" sz="quarter" idx="11"/>
          </p:nvPr>
        </p:nvSpPr>
        <p:spPr/>
        <p:txBody>
          <a:bodyPr/>
          <a:lstStyle/>
          <a:p>
            <a:endParaRPr lang="tr-TR"/>
          </a:p>
        </p:txBody>
      </p:sp>
      <p:sp>
        <p:nvSpPr>
          <p:cNvPr id="4" name="Slayt Numarası Yer Tutucusu 3"/>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6087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İçerik Yer Tutucus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4050471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Unvan 1"/>
          <p:cNvSpPr>
            <a:spLocks noGrp="1"/>
          </p:cNvSpPr>
          <p:nvPr>
            <p:ph type="title"/>
          </p:nvPr>
        </p:nvSpPr>
        <p:spPr>
          <a:xfrm>
            <a:off x="839788" y="457200"/>
            <a:ext cx="3932237" cy="1600200"/>
          </a:xfrm>
        </p:spPr>
        <p:txBody>
          <a:bodyPr anchor="b"/>
          <a:lstStyle>
            <a:lvl1pPr>
              <a:defRPr sz="3200"/>
            </a:lvl1pPr>
          </a:lstStyle>
          <a:p>
            <a:r>
              <a:rPr lang="tr-TR"/>
              <a:t>Asıl başlık stili için tıklatın</a:t>
            </a:r>
          </a:p>
        </p:txBody>
      </p:sp>
      <p:sp>
        <p:nvSpPr>
          <p:cNvPr id="3" name="Resim Yer Tutucusu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Veri Yer Tutucusu 4"/>
          <p:cNvSpPr>
            <a:spLocks noGrp="1"/>
          </p:cNvSpPr>
          <p:nvPr>
            <p:ph type="dt" sz="half" idx="10"/>
          </p:nvPr>
        </p:nvSpPr>
        <p:spPr/>
        <p:txBody>
          <a:bodyPr/>
          <a:lstStyle/>
          <a:p>
            <a:fld id="{99DC0B09-C194-4317-A071-144CAF089B48}" type="datetimeFigureOut">
              <a:rPr lang="tr-TR" smtClean="0"/>
              <a:t>16.04.2025</a:t>
            </a:fld>
            <a:endParaRPr lang="tr-TR"/>
          </a:p>
        </p:txBody>
      </p:sp>
      <p:sp>
        <p:nvSpPr>
          <p:cNvPr id="6" name="Altbilgi Yer Tutucusu 5"/>
          <p:cNvSpPr>
            <a:spLocks noGrp="1"/>
          </p:cNvSpPr>
          <p:nvPr>
            <p:ph type="ftr" sz="quarter" idx="11"/>
          </p:nvPr>
        </p:nvSpPr>
        <p:spPr/>
        <p:txBody>
          <a:bodyPr/>
          <a:lstStyle/>
          <a:p>
            <a:endParaRPr lang="tr-TR"/>
          </a:p>
        </p:txBody>
      </p:sp>
      <p:sp>
        <p:nvSpPr>
          <p:cNvPr id="7" name="Slayt Numarası Yer Tutucusu 6"/>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1416260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a:t>Asıl başlık stili için tıklatın</a:t>
            </a:r>
          </a:p>
        </p:txBody>
      </p:sp>
      <p:sp>
        <p:nvSpPr>
          <p:cNvPr id="3" name="Dikey Metin Yer Tutucusu 2"/>
          <p:cNvSpPr>
            <a:spLocks noGrp="1"/>
          </p:cNvSpPr>
          <p:nvPr>
            <p:ph type="body" orient="vert" idx="1"/>
          </p:nvPr>
        </p:nvSpPr>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627287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8724900" y="365125"/>
            <a:ext cx="2628900" cy="5811838"/>
          </a:xfrm>
        </p:spPr>
        <p:txBody>
          <a:bodyPr vert="eaVert"/>
          <a:lstStyle/>
          <a:p>
            <a:r>
              <a:rPr lang="tr-TR"/>
              <a:t>Asıl başlık stili için tıklatın</a:t>
            </a:r>
          </a:p>
        </p:txBody>
      </p:sp>
      <p:sp>
        <p:nvSpPr>
          <p:cNvPr id="3" name="Dikey Metin Yer Tutucusu 2"/>
          <p:cNvSpPr>
            <a:spLocks noGrp="1"/>
          </p:cNvSpPr>
          <p:nvPr>
            <p:ph type="body" orient="vert" idx="1"/>
          </p:nvPr>
        </p:nvSpPr>
        <p:spPr>
          <a:xfrm>
            <a:off x="838200" y="365125"/>
            <a:ext cx="7734300" cy="5811838"/>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p:cNvSpPr>
            <a:spLocks noGrp="1"/>
          </p:cNvSpPr>
          <p:nvPr>
            <p:ph type="dt" sz="half" idx="10"/>
          </p:nvPr>
        </p:nvSpPr>
        <p:spPr/>
        <p:txBody>
          <a:bodyPr/>
          <a:lstStyle/>
          <a:p>
            <a:fld id="{99DC0B09-C194-4317-A071-144CAF089B48}" type="datetimeFigureOut">
              <a:rPr lang="tr-TR" smtClean="0"/>
              <a:t>16.04.2025</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310DAFA5-30B9-4F24-A34A-484B4F8B7274}" type="slidenum">
              <a:rPr lang="tr-TR" smtClean="0"/>
              <a:t>‹#›</a:t>
            </a:fld>
            <a:endParaRPr lang="tr-TR"/>
          </a:p>
        </p:txBody>
      </p:sp>
    </p:spTree>
    <p:extLst>
      <p:ext uri="{BB962C8B-B14F-4D97-AF65-F5344CB8AC3E}">
        <p14:creationId xmlns:p14="http://schemas.microsoft.com/office/powerpoint/2010/main" val="31751254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2581373" y="-49030"/>
            <a:ext cx="8772427" cy="1325563"/>
          </a:xfrm>
          <a:prstGeom prst="rect">
            <a:avLst/>
          </a:prstGeom>
        </p:spPr>
        <p:txBody>
          <a:bodyPr vert="horz" lIns="91440" tIns="45720" rIns="91440" bIns="45720" rtlCol="0" anchor="ctr">
            <a:normAutofit/>
          </a:bodyPr>
          <a:lstStyle/>
          <a:p>
            <a:r>
              <a:rPr lang="tr-TR" dirty="0"/>
              <a:t>Asıl başlık stili için tıklatın</a:t>
            </a:r>
          </a:p>
        </p:txBody>
      </p:sp>
      <p:sp>
        <p:nvSpPr>
          <p:cNvPr id="3" name="Metin Yer Tutucusu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dirty="0"/>
              <a:t>Asıl metin stillerini düzenle</a:t>
            </a:r>
          </a:p>
          <a:p>
            <a:pPr lvl="1"/>
            <a:r>
              <a:rPr lang="tr-TR" dirty="0"/>
              <a:t>İkinci düzey</a:t>
            </a:r>
          </a:p>
          <a:p>
            <a:pPr lvl="2"/>
            <a:r>
              <a:rPr lang="tr-TR" dirty="0"/>
              <a:t>Üçüncü düzey</a:t>
            </a:r>
          </a:p>
          <a:p>
            <a:pPr lvl="3"/>
            <a:r>
              <a:rPr lang="tr-TR" dirty="0"/>
              <a:t>Dördüncü düzey</a:t>
            </a:r>
          </a:p>
          <a:p>
            <a:pPr lvl="4"/>
            <a:r>
              <a:rPr lang="tr-TR" dirty="0"/>
              <a:t>Beşinci düzey</a:t>
            </a:r>
          </a:p>
        </p:txBody>
      </p:sp>
      <p:sp>
        <p:nvSpPr>
          <p:cNvPr id="4" name="Veri Yer Tutucusu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C0B09-C194-4317-A071-144CAF089B48}" type="datetimeFigureOut">
              <a:rPr lang="tr-TR" smtClean="0"/>
              <a:t>16.04.2025</a:t>
            </a:fld>
            <a:endParaRPr lang="tr-TR"/>
          </a:p>
        </p:txBody>
      </p:sp>
      <p:sp>
        <p:nvSpPr>
          <p:cNvPr id="5" name="Altbilgi Yer Tutucusu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10DAFA5-30B9-4F24-A34A-484B4F8B7274}" type="slidenum">
              <a:rPr lang="tr-TR" smtClean="0"/>
              <a:t>‹#›</a:t>
            </a:fld>
            <a:endParaRPr lang="tr-TR"/>
          </a:p>
        </p:txBody>
      </p:sp>
      <p:grpSp>
        <p:nvGrpSpPr>
          <p:cNvPr id="7" name="Grup 6"/>
          <p:cNvGrpSpPr/>
          <p:nvPr userDrawn="1"/>
        </p:nvGrpSpPr>
        <p:grpSpPr>
          <a:xfrm>
            <a:off x="838199" y="230189"/>
            <a:ext cx="10515601" cy="1371758"/>
            <a:chOff x="0" y="0"/>
            <a:chExt cx="6217484" cy="574292"/>
          </a:xfrm>
        </p:grpSpPr>
        <p:grpSp>
          <p:nvGrpSpPr>
            <p:cNvPr id="8" name="Grup 7"/>
            <p:cNvGrpSpPr/>
            <p:nvPr userDrawn="1"/>
          </p:nvGrpSpPr>
          <p:grpSpPr>
            <a:xfrm>
              <a:off x="0" y="0"/>
              <a:ext cx="997181" cy="574292"/>
              <a:chOff x="0" y="0"/>
              <a:chExt cx="997181" cy="574292"/>
            </a:xfrm>
          </p:grpSpPr>
          <p:sp>
            <p:nvSpPr>
              <p:cNvPr id="11" name="Прямоугольник 1"/>
              <p:cNvSpPr/>
              <p:nvPr userDrawn="1"/>
            </p:nvSpPr>
            <p:spPr>
              <a:xfrm>
                <a:off x="817181" y="0"/>
                <a:ext cx="180000" cy="180000"/>
              </a:xfrm>
              <a:prstGeom prst="rect">
                <a:avLst/>
              </a:prstGeom>
              <a:solidFill>
                <a:srgbClr val="F561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2" name="Прямоугольник 7"/>
              <p:cNvSpPr/>
              <p:nvPr userDrawn="1"/>
            </p:nvSpPr>
            <p:spPr>
              <a:xfrm>
                <a:off x="603688" y="0"/>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3" name="Прямоугольник 8"/>
              <p:cNvSpPr/>
              <p:nvPr userDrawn="1"/>
            </p:nvSpPr>
            <p:spPr>
              <a:xfrm>
                <a:off x="390194" y="0"/>
                <a:ext cx="180000" cy="180000"/>
              </a:xfrm>
              <a:prstGeom prst="rect">
                <a:avLst/>
              </a:prstGeom>
              <a:solidFill>
                <a:srgbClr val="C80D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4" name="Прямоугольник 21"/>
              <p:cNvSpPr/>
              <p:nvPr userDrawn="1"/>
            </p:nvSpPr>
            <p:spPr>
              <a:xfrm>
                <a:off x="603687" y="189743"/>
                <a:ext cx="180000" cy="180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5" name="Прямоугольник 22"/>
              <p:cNvSpPr/>
              <p:nvPr userDrawn="1"/>
            </p:nvSpPr>
            <p:spPr>
              <a:xfrm>
                <a:off x="391844" y="189743"/>
                <a:ext cx="180000" cy="180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6" name="Прямоугольник 23"/>
              <p:cNvSpPr/>
              <p:nvPr userDrawn="1"/>
            </p:nvSpPr>
            <p:spPr>
              <a:xfrm>
                <a:off x="180000" y="189743"/>
                <a:ext cx="180000" cy="18000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7" name="Прямоугольник 24"/>
              <p:cNvSpPr/>
              <p:nvPr userDrawn="1"/>
            </p:nvSpPr>
            <p:spPr>
              <a:xfrm>
                <a:off x="192116" y="394292"/>
                <a:ext cx="180000" cy="180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8" name="Прямоугольник 26"/>
              <p:cNvSpPr/>
              <p:nvPr userDrawn="1"/>
            </p:nvSpPr>
            <p:spPr>
              <a:xfrm>
                <a:off x="0" y="394292"/>
                <a:ext cx="180000" cy="180000"/>
              </a:xfrm>
              <a:prstGeom prst="rect">
                <a:avLst/>
              </a:prstGeom>
              <a:solidFill>
                <a:srgbClr val="F8A90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sp>
            <p:nvSpPr>
              <p:cNvPr id="19" name="Прямоугольник 28"/>
              <p:cNvSpPr/>
              <p:nvPr userDrawn="1"/>
            </p:nvSpPr>
            <p:spPr>
              <a:xfrm>
                <a:off x="386894" y="394292"/>
                <a:ext cx="180000" cy="180000"/>
              </a:xfrm>
              <a:prstGeom prst="rect">
                <a:avLst/>
              </a:prstGeom>
              <a:solidFill>
                <a:srgbClr val="A50B1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tr-TR"/>
              </a:p>
            </p:txBody>
          </p:sp>
        </p:grpSp>
        <p:cxnSp>
          <p:nvCxnSpPr>
            <p:cNvPr id="9" name="Düz Bağlayıcı 8"/>
            <p:cNvCxnSpPr/>
            <p:nvPr userDrawn="1"/>
          </p:nvCxnSpPr>
          <p:spPr>
            <a:xfrm>
              <a:off x="885797" y="428437"/>
              <a:ext cx="4419628" cy="1923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Düz Bağlayıcı 9"/>
            <p:cNvCxnSpPr/>
            <p:nvPr userDrawn="1"/>
          </p:nvCxnSpPr>
          <p:spPr>
            <a:xfrm>
              <a:off x="1638191" y="533166"/>
              <a:ext cx="4579293" cy="19284"/>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986992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2800" b="1" kern="1200">
          <a:solidFill>
            <a:srgbClr val="C00000"/>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C00000"/>
        </a:buClr>
        <a:buFont typeface="Wingdings" panose="05000000000000000000" pitchFamily="2" charset="2"/>
        <a:buChar char="ü"/>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3.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ctrTitle"/>
          </p:nvPr>
        </p:nvSpPr>
        <p:spPr/>
        <p:txBody>
          <a:bodyPr/>
          <a:lstStyle/>
          <a:p>
            <a:r>
              <a:rPr lang="tr-TR" dirty="0" smtClean="0"/>
              <a:t>YAZILI </a:t>
            </a:r>
            <a:r>
              <a:rPr lang="tr-TR" smtClean="0"/>
              <a:t>ANLATIM </a:t>
            </a:r>
            <a:r>
              <a:rPr lang="tr-TR" smtClean="0"/>
              <a:t>2</a:t>
            </a:r>
            <a:endParaRPr lang="tr-TR" dirty="0"/>
          </a:p>
        </p:txBody>
      </p:sp>
      <p:sp>
        <p:nvSpPr>
          <p:cNvPr id="5" name="Alt Başlık 4"/>
          <p:cNvSpPr>
            <a:spLocks noGrp="1"/>
          </p:cNvSpPr>
          <p:nvPr>
            <p:ph type="subTitle" idx="1"/>
          </p:nvPr>
        </p:nvSpPr>
        <p:spPr/>
        <p:txBody>
          <a:bodyPr/>
          <a:lstStyle/>
          <a:p>
            <a:r>
              <a:rPr lang="tr-TR" dirty="0" smtClean="0"/>
              <a:t>DÜŞÜNCEYİ GELİŞTİRME YOLALRI</a:t>
            </a:r>
            <a:endParaRPr lang="tr-TR" dirty="0"/>
          </a:p>
        </p:txBody>
      </p:sp>
    </p:spTree>
    <p:extLst>
      <p:ext uri="{BB962C8B-B14F-4D97-AF65-F5344CB8AC3E}">
        <p14:creationId xmlns:p14="http://schemas.microsoft.com/office/powerpoint/2010/main" val="4137445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a:t>
            </a:r>
            <a:r>
              <a:rPr lang="tr-TR" dirty="0" smtClean="0"/>
              <a:t>Yolları (1)</a:t>
            </a:r>
            <a:endParaRPr lang="tr-TR" dirty="0"/>
          </a:p>
        </p:txBody>
      </p:sp>
      <p:sp>
        <p:nvSpPr>
          <p:cNvPr id="3" name="İçerik Yer Tutucusu 2"/>
          <p:cNvSpPr>
            <a:spLocks noGrp="1"/>
          </p:cNvSpPr>
          <p:nvPr>
            <p:ph idx="1"/>
          </p:nvPr>
        </p:nvSpPr>
        <p:spPr/>
        <p:txBody>
          <a:bodyPr>
            <a:normAutofit fontScale="92500" lnSpcReduction="10000"/>
          </a:bodyPr>
          <a:lstStyle/>
          <a:p>
            <a:r>
              <a:rPr lang="tr-TR" dirty="0"/>
              <a:t>Yazıda, düşüncelerin ardı ardına sıralanarak açıklanması kendi başına yeterli değildir. </a:t>
            </a:r>
            <a:endParaRPr lang="tr-TR" dirty="0" smtClean="0"/>
          </a:p>
          <a:p>
            <a:r>
              <a:rPr lang="tr-TR" dirty="0" smtClean="0"/>
              <a:t>Bir </a:t>
            </a:r>
            <a:r>
              <a:rPr lang="tr-TR" dirty="0"/>
              <a:t>düşünce, çıkarım ya da yaklaşım ne denli özgün ve önemli olursa olsun, sadece ifade ediliş düzeyinde kaldığında amacına ulaşamaz; bunun için yeterli sayıda kanıt ve örnekle desteklenmesi, gerekçelerinin tam olarak ortaya konması, birtakım yöntemlere bağlı olarak mantıksal tutarlılık içinde şekillendirilmesi gerekir. </a:t>
            </a:r>
            <a:endParaRPr lang="tr-TR" dirty="0" smtClean="0"/>
          </a:p>
          <a:p>
            <a:r>
              <a:rPr lang="tr-TR" dirty="0" smtClean="0"/>
              <a:t>Yazıda </a:t>
            </a:r>
            <a:r>
              <a:rPr lang="tr-TR" dirty="0"/>
              <a:t>verilmek istenen ana düşünce ve yan düşünceleri güçlendirmek, daha belirgin ve inandırıcı hâle getirmek amacıyla izlenen çeşitli yollar vardır. </a:t>
            </a:r>
            <a:endParaRPr lang="tr-TR" dirty="0" smtClean="0"/>
          </a:p>
          <a:p>
            <a:r>
              <a:rPr lang="tr-TR" dirty="0" smtClean="0"/>
              <a:t>Yazarın </a:t>
            </a:r>
            <a:r>
              <a:rPr lang="tr-TR" dirty="0"/>
              <a:t>ele aldığı konuya bakış açısı da bu şekilde somutluk kazanır ve okur tarafından kavranması kolaylaşır. </a:t>
            </a:r>
          </a:p>
        </p:txBody>
      </p:sp>
    </p:spTree>
    <p:extLst>
      <p:ext uri="{BB962C8B-B14F-4D97-AF65-F5344CB8AC3E}">
        <p14:creationId xmlns:p14="http://schemas.microsoft.com/office/powerpoint/2010/main" val="1832973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a:t>
            </a:r>
            <a:r>
              <a:rPr lang="tr-TR" dirty="0" smtClean="0"/>
              <a:t>Yolları (2)</a:t>
            </a:r>
            <a:endParaRPr lang="tr-TR" dirty="0"/>
          </a:p>
        </p:txBody>
      </p:sp>
      <p:sp>
        <p:nvSpPr>
          <p:cNvPr id="3" name="İçerik Yer Tutucusu 2"/>
          <p:cNvSpPr>
            <a:spLocks noGrp="1"/>
          </p:cNvSpPr>
          <p:nvPr>
            <p:ph idx="1"/>
          </p:nvPr>
        </p:nvSpPr>
        <p:spPr/>
        <p:txBody>
          <a:bodyPr/>
          <a:lstStyle/>
          <a:p>
            <a:r>
              <a:rPr lang="tr-TR" dirty="0" smtClean="0"/>
              <a:t>Bunun </a:t>
            </a:r>
            <a:r>
              <a:rPr lang="tr-TR" dirty="0"/>
              <a:t>için izlenen belli başlı yollar şunlardır: </a:t>
            </a:r>
          </a:p>
          <a:p>
            <a:endParaRPr lang="tr-TR" dirty="0"/>
          </a:p>
        </p:txBody>
      </p:sp>
      <p:graphicFrame>
        <p:nvGraphicFramePr>
          <p:cNvPr id="4" name="Diyagram 3"/>
          <p:cNvGraphicFramePr/>
          <p:nvPr>
            <p:extLst>
              <p:ext uri="{D42A27DB-BD31-4B8C-83A1-F6EECF244321}">
                <p14:modId xmlns:p14="http://schemas.microsoft.com/office/powerpoint/2010/main" val="1671817994"/>
              </p:ext>
            </p:extLst>
          </p:nvPr>
        </p:nvGraphicFramePr>
        <p:xfrm>
          <a:off x="2208144" y="3120887"/>
          <a:ext cx="7775712" cy="26795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004440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a:t>
            </a:r>
            <a:r>
              <a:rPr lang="tr-TR" dirty="0" smtClean="0"/>
              <a:t>Yolları (3)-Tanımlama</a:t>
            </a:r>
            <a:endParaRPr lang="tr-TR" dirty="0"/>
          </a:p>
        </p:txBody>
      </p:sp>
      <p:sp>
        <p:nvSpPr>
          <p:cNvPr id="3" name="İçerik Yer Tutucusu 2"/>
          <p:cNvSpPr>
            <a:spLocks noGrp="1"/>
          </p:cNvSpPr>
          <p:nvPr>
            <p:ph idx="1"/>
          </p:nvPr>
        </p:nvSpPr>
        <p:spPr/>
        <p:txBody>
          <a:bodyPr>
            <a:normAutofit fontScale="92500" lnSpcReduction="20000"/>
          </a:bodyPr>
          <a:lstStyle/>
          <a:p>
            <a:r>
              <a:rPr lang="tr-TR" dirty="0"/>
              <a:t>Tanımlama; bir kavramın ne anlama geldiğini açıklamak, niteliklerini eksiksiz olarak belirtmektir. </a:t>
            </a:r>
            <a:endParaRPr lang="tr-TR" dirty="0" smtClean="0"/>
          </a:p>
          <a:p>
            <a:r>
              <a:rPr lang="tr-TR" dirty="0" smtClean="0"/>
              <a:t>Başka </a:t>
            </a:r>
            <a:r>
              <a:rPr lang="tr-TR" dirty="0"/>
              <a:t>bir deyişle, o kavramı; kendine özgü yanlarıyla belirginleştirmek, öbür kavramlar arasında tanınır kılmaktır. Kavramların zihnimizde doğru kodlanmaları, ancak doğru tanımlanmalarıyla mümkündür. </a:t>
            </a:r>
            <a:endParaRPr lang="tr-TR" dirty="0" smtClean="0"/>
          </a:p>
          <a:p>
            <a:r>
              <a:rPr lang="tr-TR" dirty="0" smtClean="0"/>
              <a:t>Bilgisel </a:t>
            </a:r>
            <a:r>
              <a:rPr lang="tr-TR" dirty="0"/>
              <a:t>eksiklik ya da yanlışlıkların temelinde çoğu zaman eksik ya da yanlış tanımların yattığı görülür. </a:t>
            </a:r>
            <a:endParaRPr lang="tr-TR" dirty="0" smtClean="0"/>
          </a:p>
          <a:p>
            <a:r>
              <a:rPr lang="tr-TR" dirty="0" smtClean="0"/>
              <a:t>Bu </a:t>
            </a:r>
            <a:r>
              <a:rPr lang="tr-TR" dirty="0"/>
              <a:t>konuda başvurulabilecek en önemli kaynaklar, kuşkusuz, sözlükler ve ansiklopedilerdir. </a:t>
            </a:r>
            <a:endParaRPr lang="tr-TR" dirty="0" smtClean="0"/>
          </a:p>
          <a:p>
            <a:r>
              <a:rPr lang="tr-TR" dirty="0" smtClean="0"/>
              <a:t>Belirli </a:t>
            </a:r>
            <a:r>
              <a:rPr lang="tr-TR" dirty="0"/>
              <a:t>bir alanda ufkumuzu genişletmek, bilgilerimizi derinleştirmek ve pekiştirmek için özellikle terim sözlüklerine sıkça başvurmamız gerekir. </a:t>
            </a:r>
            <a:endParaRPr lang="tr-TR" dirty="0" smtClean="0"/>
          </a:p>
          <a:p>
            <a:r>
              <a:rPr lang="tr-TR" dirty="0" smtClean="0"/>
              <a:t>Doğru </a:t>
            </a:r>
            <a:r>
              <a:rPr lang="tr-TR" dirty="0"/>
              <a:t>düşünmenin ve doğru ifade etmenin yolu, öncelikle sözcüklerin tanımlarını iyi bilmekten geçer. </a:t>
            </a:r>
          </a:p>
          <a:p>
            <a:endParaRPr lang="tr-TR" dirty="0"/>
          </a:p>
        </p:txBody>
      </p:sp>
    </p:spTree>
    <p:extLst>
      <p:ext uri="{BB962C8B-B14F-4D97-AF65-F5344CB8AC3E}">
        <p14:creationId xmlns:p14="http://schemas.microsoft.com/office/powerpoint/2010/main" val="2218528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Yolları </a:t>
            </a:r>
            <a:r>
              <a:rPr lang="tr-TR" dirty="0" smtClean="0"/>
              <a:t>(4)-</a:t>
            </a:r>
            <a:r>
              <a:rPr lang="tr-TR" dirty="0"/>
              <a:t>Tanımlama</a:t>
            </a:r>
          </a:p>
        </p:txBody>
      </p:sp>
      <p:sp>
        <p:nvSpPr>
          <p:cNvPr id="3" name="İçerik Yer Tutucusu 2"/>
          <p:cNvSpPr>
            <a:spLocks noGrp="1"/>
          </p:cNvSpPr>
          <p:nvPr>
            <p:ph idx="1"/>
          </p:nvPr>
        </p:nvSpPr>
        <p:spPr/>
        <p:txBody>
          <a:bodyPr>
            <a:normAutofit lnSpcReduction="10000"/>
          </a:bodyPr>
          <a:lstStyle/>
          <a:p>
            <a:r>
              <a:rPr lang="tr-TR" dirty="0"/>
              <a:t>Ana düşünceyi destekleme, söylenenleri tutarlı bir bağlama oturtma ve iletiyi pekiştirmede tanımlamanın önemli bir işlevi vardır. </a:t>
            </a:r>
            <a:endParaRPr lang="tr-TR" dirty="0" smtClean="0"/>
          </a:p>
          <a:p>
            <a:r>
              <a:rPr lang="tr-TR" dirty="0" smtClean="0"/>
              <a:t>Yazar</a:t>
            </a:r>
            <a:r>
              <a:rPr lang="tr-TR" dirty="0"/>
              <a:t>, verdiği ya da yaptığı tanıma, düşüncelerini güçlendirecek biçimde kendi izlenim ve birikimlerini de katabilir. </a:t>
            </a:r>
          </a:p>
          <a:p>
            <a:r>
              <a:rPr lang="tr-TR" dirty="0"/>
              <a:t>Tanımlama, belirli bir kaynaktan aktarılabileceği gibi mevcut tanımlar göz önünde bulundurularak yazar tarafından da yapılabilir. </a:t>
            </a:r>
            <a:endParaRPr lang="tr-TR" dirty="0" smtClean="0"/>
          </a:p>
          <a:p>
            <a:r>
              <a:rPr lang="tr-TR" dirty="0" smtClean="0"/>
              <a:t>Her </a:t>
            </a:r>
            <a:r>
              <a:rPr lang="tr-TR" dirty="0"/>
              <a:t>iki yolla da nesnel tanımlar yapılması mümkündür. </a:t>
            </a:r>
            <a:endParaRPr lang="tr-TR" dirty="0" smtClean="0"/>
          </a:p>
          <a:p>
            <a:r>
              <a:rPr lang="tr-TR" dirty="0" smtClean="0"/>
              <a:t>Yazarın </a:t>
            </a:r>
            <a:r>
              <a:rPr lang="tr-TR" dirty="0"/>
              <a:t>öncelikle kendi çıkarım ve yaklaşımlarından hareket ederek, </a:t>
            </a:r>
            <a:r>
              <a:rPr lang="tr-TR" dirty="0" err="1"/>
              <a:t>genellenemeyecek</a:t>
            </a:r>
            <a:r>
              <a:rPr lang="tr-TR" dirty="0"/>
              <a:t> biçimde yaptığı tanımlamalar ise öznel olur. Bunların gücü ve etkisi, özgünlükleri nispetindedir. </a:t>
            </a:r>
          </a:p>
          <a:p>
            <a:endParaRPr lang="tr-TR" dirty="0"/>
          </a:p>
        </p:txBody>
      </p:sp>
    </p:spTree>
    <p:extLst>
      <p:ext uri="{BB962C8B-B14F-4D97-AF65-F5344CB8AC3E}">
        <p14:creationId xmlns:p14="http://schemas.microsoft.com/office/powerpoint/2010/main" val="9407510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Yolları </a:t>
            </a:r>
            <a:r>
              <a:rPr lang="tr-TR" dirty="0" smtClean="0"/>
              <a:t>(5)-</a:t>
            </a:r>
            <a:r>
              <a:rPr lang="tr-TR" dirty="0"/>
              <a:t>Tanımlama</a:t>
            </a:r>
          </a:p>
        </p:txBody>
      </p:sp>
      <p:sp>
        <p:nvSpPr>
          <p:cNvPr id="3" name="İçerik Yer Tutucusu 2"/>
          <p:cNvSpPr>
            <a:spLocks noGrp="1"/>
          </p:cNvSpPr>
          <p:nvPr>
            <p:ph idx="1"/>
          </p:nvPr>
        </p:nvSpPr>
        <p:spPr/>
        <p:txBody>
          <a:bodyPr/>
          <a:lstStyle/>
          <a:p>
            <a:r>
              <a:rPr lang="tr-TR" dirty="0"/>
              <a:t>Tanımlamayla ilgili şu sorular sorulabilir:</a:t>
            </a:r>
          </a:p>
          <a:p>
            <a:pPr lvl="1"/>
            <a:r>
              <a:rPr lang="tr-TR" dirty="0" smtClean="0"/>
              <a:t>1</a:t>
            </a:r>
            <a:r>
              <a:rPr lang="tr-TR" dirty="0"/>
              <a:t>. "...... nedir?" sorusunu sorarak tanımlanan kavram bulunur. </a:t>
            </a:r>
          </a:p>
          <a:p>
            <a:pPr lvl="1"/>
            <a:r>
              <a:rPr lang="tr-TR" dirty="0"/>
              <a:t>2. Tanımlanan kavramla ilgili ayrıntılar aranır. </a:t>
            </a:r>
          </a:p>
          <a:p>
            <a:pPr lvl="1"/>
            <a:r>
              <a:rPr lang="tr-TR" dirty="0"/>
              <a:t>3. "Yazarın bu tanımı vermekteki amacı nedir?" sorusunun yanıtı aranır. </a:t>
            </a:r>
          </a:p>
          <a:p>
            <a:pPr lvl="1"/>
            <a:r>
              <a:rPr lang="tr-TR" dirty="0"/>
              <a:t>4. Tanımlama gösteren ek, sözcük ya da söz öbeklerine dikkat edilir: -</a:t>
            </a:r>
            <a:r>
              <a:rPr lang="tr-TR" dirty="0" err="1"/>
              <a:t>dır</a:t>
            </a:r>
            <a:r>
              <a:rPr lang="tr-TR" dirty="0"/>
              <a:t>, demektir, anlamına gelir </a:t>
            </a:r>
            <a:r>
              <a:rPr lang="tr-TR" dirty="0" smtClean="0"/>
              <a:t>vb.</a:t>
            </a:r>
            <a:endParaRPr lang="tr-TR" dirty="0"/>
          </a:p>
        </p:txBody>
      </p:sp>
    </p:spTree>
    <p:extLst>
      <p:ext uri="{BB962C8B-B14F-4D97-AF65-F5344CB8AC3E}">
        <p14:creationId xmlns:p14="http://schemas.microsoft.com/office/powerpoint/2010/main" val="179719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Yazıda Düşünceyi Geliştirme Yolları (5)-</a:t>
            </a:r>
            <a:r>
              <a:rPr lang="tr-TR" dirty="0" smtClean="0"/>
              <a:t>Tanımlama- Örnek</a:t>
            </a:r>
            <a:endParaRPr lang="tr-TR" dirty="0"/>
          </a:p>
        </p:txBody>
      </p:sp>
      <p:sp>
        <p:nvSpPr>
          <p:cNvPr id="3" name="İçerik Yer Tutucusu 2"/>
          <p:cNvSpPr>
            <a:spLocks noGrp="1"/>
          </p:cNvSpPr>
          <p:nvPr>
            <p:ph idx="1"/>
          </p:nvPr>
        </p:nvSpPr>
        <p:spPr/>
        <p:txBody>
          <a:bodyPr/>
          <a:lstStyle/>
          <a:p>
            <a:r>
              <a:rPr lang="tr-TR" dirty="0"/>
              <a:t>«Kültür; okumak, anlamak, görebilmek, görebildiğinden anlam çıkarmak, bilinçlenmek, düşünmek, zekayı eğitmektir. Kültür, doğanın yüksek verimleriyle mutlu olmaktır. Uygarlığın ne olduğunu başka </a:t>
            </a:r>
            <a:r>
              <a:rPr lang="tr-TR" dirty="0" err="1"/>
              <a:t>başka</a:t>
            </a:r>
            <a:r>
              <a:rPr lang="tr-TR" dirty="0"/>
              <a:t> tanımlayanlar var. Bence uygarlığı kültürden ayırmak güçtür ve gereksizdir.» </a:t>
            </a:r>
          </a:p>
          <a:p>
            <a:pPr lvl="1"/>
            <a:r>
              <a:rPr lang="tr-TR" dirty="0"/>
              <a:t>Mustafa Kemal Atatürk</a:t>
            </a:r>
          </a:p>
          <a:p>
            <a:endParaRPr lang="tr-TR" dirty="0"/>
          </a:p>
        </p:txBody>
      </p:sp>
    </p:spTree>
    <p:extLst>
      <p:ext uri="{BB962C8B-B14F-4D97-AF65-F5344CB8AC3E}">
        <p14:creationId xmlns:p14="http://schemas.microsoft.com/office/powerpoint/2010/main" val="30846885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Örnekleme (1)</a:t>
            </a:r>
            <a:endParaRPr lang="tr-TR" dirty="0"/>
          </a:p>
        </p:txBody>
      </p:sp>
      <p:sp>
        <p:nvSpPr>
          <p:cNvPr id="3" name="İçerik Yer Tutucusu 2"/>
          <p:cNvSpPr>
            <a:spLocks noGrp="1"/>
          </p:cNvSpPr>
          <p:nvPr>
            <p:ph idx="1"/>
          </p:nvPr>
        </p:nvSpPr>
        <p:spPr/>
        <p:txBody>
          <a:bodyPr/>
          <a:lstStyle/>
          <a:p>
            <a:r>
              <a:rPr lang="tr-TR" dirty="0"/>
              <a:t>Düşünceye somutluk kazandırmak; onun doğruluğunu, gerçekliğini, geçerliliğini kimi dayanaklarla ortaya koymak amacıyla başvurulan bir yoldur. </a:t>
            </a:r>
            <a:endParaRPr lang="tr-TR" dirty="0" smtClean="0"/>
          </a:p>
          <a:p>
            <a:r>
              <a:rPr lang="tr-TR" dirty="0" smtClean="0"/>
              <a:t>Örnek</a:t>
            </a:r>
            <a:r>
              <a:rPr lang="tr-TR" dirty="0"/>
              <a:t>; yazının ana düşüncesini güçlendirir, inandırıcılığını arttırır. </a:t>
            </a:r>
            <a:endParaRPr lang="tr-TR" dirty="0" smtClean="0"/>
          </a:p>
          <a:p>
            <a:r>
              <a:rPr lang="tr-TR" dirty="0" smtClean="0"/>
              <a:t>Yazar</a:t>
            </a:r>
            <a:r>
              <a:rPr lang="tr-TR" dirty="0"/>
              <a:t>; okuduklarından, duyduklarından örnekler verebileceği gibi kendinden, yaşamından, gözlemlerinden de örnek verebilir. Okur, bu örnekler yardımıyla yazarın düşüncelerini ve iletisini daha somut bir biçimde kavrar. </a:t>
            </a:r>
          </a:p>
          <a:p>
            <a:endParaRPr lang="tr-TR" dirty="0"/>
          </a:p>
        </p:txBody>
      </p:sp>
    </p:spTree>
    <p:extLst>
      <p:ext uri="{BB962C8B-B14F-4D97-AF65-F5344CB8AC3E}">
        <p14:creationId xmlns:p14="http://schemas.microsoft.com/office/powerpoint/2010/main" val="37488944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p:cNvSpPr>
            <a:spLocks noGrp="1"/>
          </p:cNvSpPr>
          <p:nvPr>
            <p:ph type="title"/>
          </p:nvPr>
        </p:nvSpPr>
        <p:spPr/>
        <p:txBody>
          <a:bodyPr/>
          <a:lstStyle/>
          <a:p>
            <a:r>
              <a:rPr lang="tr-TR" dirty="0"/>
              <a:t>Örnekleme </a:t>
            </a:r>
            <a:r>
              <a:rPr lang="tr-TR" dirty="0" smtClean="0"/>
              <a:t>(2)</a:t>
            </a:r>
            <a:endParaRPr lang="tr-TR" dirty="0"/>
          </a:p>
        </p:txBody>
      </p:sp>
      <p:sp>
        <p:nvSpPr>
          <p:cNvPr id="5" name="İçerik Yer Tutucusu 4"/>
          <p:cNvSpPr>
            <a:spLocks noGrp="1"/>
          </p:cNvSpPr>
          <p:nvPr>
            <p:ph sz="half" idx="1"/>
          </p:nvPr>
        </p:nvSpPr>
        <p:spPr/>
        <p:txBody>
          <a:bodyPr>
            <a:normAutofit/>
          </a:bodyPr>
          <a:lstStyle/>
          <a:p>
            <a:endParaRPr lang="tr-TR"/>
          </a:p>
        </p:txBody>
      </p:sp>
      <p:sp>
        <p:nvSpPr>
          <p:cNvPr id="6" name="İçerik Yer Tutucusu 5"/>
          <p:cNvSpPr>
            <a:spLocks noGrp="1"/>
          </p:cNvSpPr>
          <p:nvPr>
            <p:ph sz="half" idx="2"/>
          </p:nvPr>
        </p:nvSpPr>
        <p:spPr/>
        <p:txBody>
          <a:bodyPr>
            <a:normAutofit/>
          </a:bodyPr>
          <a:lstStyle/>
          <a:p>
            <a:r>
              <a:rPr lang="tr-TR" dirty="0"/>
              <a:t>Örnekleme için şu sorular sorulabilir: </a:t>
            </a:r>
          </a:p>
          <a:p>
            <a:pPr lvl="1"/>
            <a:r>
              <a:rPr lang="tr-TR" dirty="0"/>
              <a:t>1. "Ne, neye örnek verildi?" sorusu ile örnekler bulunur. </a:t>
            </a:r>
          </a:p>
          <a:p>
            <a:pPr lvl="1"/>
            <a:r>
              <a:rPr lang="tr-TR" dirty="0"/>
              <a:t>2. Örnek verildiğini gösteren bağlantı sözcükleri ya da söz öbekleri belirlenir: örneğin, söz gelimi, gibi vb. </a:t>
            </a:r>
          </a:p>
          <a:p>
            <a:pPr lvl="1"/>
            <a:r>
              <a:rPr lang="tr-TR" dirty="0"/>
              <a:t>3. Örnek değerlendirilir: Örnek konuya uygun mu? Geneli kapsıyor mu? vb. </a:t>
            </a:r>
          </a:p>
          <a:p>
            <a:endParaRPr lang="tr-TR" dirty="0"/>
          </a:p>
        </p:txBody>
      </p:sp>
      <p:pic>
        <p:nvPicPr>
          <p:cNvPr id="7" name="Picture 4">
            <a:extLst>
              <a:ext uri="{FF2B5EF4-FFF2-40B4-BE49-F238E27FC236}">
                <a16:creationId xmlns:a16="http://schemas.microsoft.com/office/drawing/2014/main" id="{2C1CD0FE-9F6E-5F7B-166E-3B422ABD3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715294"/>
            <a:ext cx="30480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535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Örnekleme </a:t>
            </a:r>
            <a:r>
              <a:rPr lang="tr-TR" dirty="0" smtClean="0"/>
              <a:t>(3) - Örnek</a:t>
            </a:r>
            <a:endParaRPr lang="tr-TR" dirty="0"/>
          </a:p>
        </p:txBody>
      </p:sp>
      <p:sp>
        <p:nvSpPr>
          <p:cNvPr id="5" name="İçerik Yer Tutucusu 4"/>
          <p:cNvSpPr>
            <a:spLocks noGrp="1"/>
          </p:cNvSpPr>
          <p:nvPr>
            <p:ph idx="1"/>
          </p:nvPr>
        </p:nvSpPr>
        <p:spPr/>
        <p:txBody>
          <a:bodyPr>
            <a:normAutofit fontScale="92500" lnSpcReduction="10000"/>
          </a:bodyPr>
          <a:lstStyle/>
          <a:p>
            <a:r>
              <a:rPr lang="tr-TR" dirty="0"/>
              <a:t>«Ben her okuduğum romanla asıl kendime yaklaştığıma inanıyorum. Her biri çok yanlı gerçekliğimizi belli bir yandan açar bana. Neden söz ederse etsin beni, başkalarını, yaşamayı tanıtır. Romancılar varoluşumun nedense benden gizli örtülerini bir </a:t>
            </a:r>
            <a:r>
              <a:rPr lang="tr-TR" dirty="0" err="1"/>
              <a:t>bir</a:t>
            </a:r>
            <a:r>
              <a:rPr lang="tr-TR" dirty="0"/>
              <a:t> kaldırır bana. </a:t>
            </a:r>
            <a:r>
              <a:rPr lang="tr-TR" dirty="0" err="1"/>
              <a:t>Balzac</a:t>
            </a:r>
            <a:r>
              <a:rPr lang="tr-TR" dirty="0"/>
              <a:t>, </a:t>
            </a:r>
            <a:r>
              <a:rPr lang="tr-TR" b="1" dirty="0" err="1">
                <a:solidFill>
                  <a:srgbClr val="7030A0"/>
                </a:solidFill>
              </a:rPr>
              <a:t>Eugenie</a:t>
            </a:r>
            <a:r>
              <a:rPr lang="tr-TR" b="1" dirty="0">
                <a:solidFill>
                  <a:srgbClr val="7030A0"/>
                </a:solidFill>
              </a:rPr>
              <a:t> </a:t>
            </a:r>
            <a:r>
              <a:rPr lang="tr-TR" b="1" dirty="0" err="1">
                <a:solidFill>
                  <a:srgbClr val="7030A0"/>
                </a:solidFill>
              </a:rPr>
              <a:t>Grandet</a:t>
            </a:r>
            <a:r>
              <a:rPr lang="tr-TR" dirty="0" err="1"/>
              <a:t>’yi</a:t>
            </a:r>
            <a:r>
              <a:rPr lang="tr-TR" dirty="0"/>
              <a:t> yazmasaydı gecem gündüzüm bencillerle geçtiği halde nereden bilecektim bencilliği? </a:t>
            </a:r>
            <a:r>
              <a:rPr lang="tr-TR" b="1" dirty="0">
                <a:solidFill>
                  <a:srgbClr val="7030A0"/>
                </a:solidFill>
              </a:rPr>
              <a:t>Kızıl ile Kara </a:t>
            </a:r>
            <a:r>
              <a:rPr lang="tr-TR" dirty="0"/>
              <a:t>olmasaydı benim de </a:t>
            </a:r>
            <a:r>
              <a:rPr lang="tr-TR" dirty="0" err="1"/>
              <a:t>özgelişmemden</a:t>
            </a:r>
            <a:r>
              <a:rPr lang="tr-TR" dirty="0"/>
              <a:t> haberim olmayacaktı. 1984’ün bize tuttuğu aynaya bakmasaydım bu yaşamayla hepimizin nereye gittiğini nasıl kestirirdim ben? </a:t>
            </a:r>
            <a:r>
              <a:rPr lang="tr-TR" b="1" dirty="0" err="1">
                <a:solidFill>
                  <a:srgbClr val="7030A0"/>
                </a:solidFill>
              </a:rPr>
              <a:t>Göste</a:t>
            </a:r>
            <a:r>
              <a:rPr lang="tr-TR" b="1" dirty="0">
                <a:solidFill>
                  <a:srgbClr val="7030A0"/>
                </a:solidFill>
              </a:rPr>
              <a:t> </a:t>
            </a:r>
            <a:r>
              <a:rPr lang="tr-TR" b="1" dirty="0" err="1">
                <a:solidFill>
                  <a:srgbClr val="7030A0"/>
                </a:solidFill>
              </a:rPr>
              <a:t>Berling’le</a:t>
            </a:r>
            <a:r>
              <a:rPr lang="tr-TR" b="1" dirty="0">
                <a:solidFill>
                  <a:srgbClr val="7030A0"/>
                </a:solidFill>
              </a:rPr>
              <a:t> </a:t>
            </a:r>
            <a:r>
              <a:rPr lang="tr-TR" dirty="0"/>
              <a:t>kuzeyi dolaşmasaydım, en soğuk geçen kışları bile sevmez, bahar gelince de toprağın coşkusuna kapılmazdım ki. </a:t>
            </a:r>
            <a:r>
              <a:rPr lang="tr-TR" dirty="0" err="1"/>
              <a:t>Robbe-Grillet</a:t>
            </a:r>
            <a:r>
              <a:rPr lang="tr-TR" dirty="0"/>
              <a:t> ‘Bak’ demeseydi, doğduğum günden beri alışıp kullanageldiğim bin bir nesnenin kendinde bir varlığı olduğunu belki hiç görmeyecektim.» </a:t>
            </a:r>
            <a:r>
              <a:rPr lang="tr-TR" b="1" dirty="0" err="1">
                <a:solidFill>
                  <a:srgbClr val="7030A0"/>
                </a:solidFill>
              </a:rPr>
              <a:t>Nermi</a:t>
            </a:r>
            <a:r>
              <a:rPr lang="tr-TR" b="1" dirty="0">
                <a:solidFill>
                  <a:srgbClr val="7030A0"/>
                </a:solidFill>
              </a:rPr>
              <a:t> Uygur</a:t>
            </a:r>
          </a:p>
          <a:p>
            <a:endParaRPr lang="tr-TR" dirty="0"/>
          </a:p>
        </p:txBody>
      </p:sp>
    </p:spTree>
    <p:extLst>
      <p:ext uri="{BB962C8B-B14F-4D97-AF65-F5344CB8AC3E}">
        <p14:creationId xmlns:p14="http://schemas.microsoft.com/office/powerpoint/2010/main" val="40564410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Karşılaştırma (1)</a:t>
            </a:r>
            <a:endParaRPr lang="tr-TR" dirty="0"/>
          </a:p>
        </p:txBody>
      </p:sp>
      <p:sp>
        <p:nvSpPr>
          <p:cNvPr id="3" name="İçerik Yer Tutucusu 2"/>
          <p:cNvSpPr>
            <a:spLocks noGrp="1"/>
          </p:cNvSpPr>
          <p:nvPr>
            <p:ph idx="1"/>
          </p:nvPr>
        </p:nvSpPr>
        <p:spPr/>
        <p:txBody>
          <a:bodyPr/>
          <a:lstStyle/>
          <a:p>
            <a:r>
              <a:rPr lang="tr-TR" dirty="0"/>
              <a:t>Bir düşünceyi açıklığa kavuşturmak, bir çıkarımı belirginleştirmek amacıyla birden çok varlık ya da kavramı benzer/ karşıt yönleri bakımından bir arada irdelemedir. </a:t>
            </a:r>
            <a:endParaRPr lang="tr-TR" dirty="0" smtClean="0"/>
          </a:p>
          <a:p>
            <a:r>
              <a:rPr lang="tr-TR" dirty="0" smtClean="0"/>
              <a:t>Düşünme </a:t>
            </a:r>
            <a:r>
              <a:rPr lang="tr-TR" dirty="0"/>
              <a:t>eyleminin de en temel gerçekleşme biçimlerinden biri olan karşılaştırma, özellikle bilimsel araştırma ve üretimin bütün süreçleri için geçerli bir yöntemdir. </a:t>
            </a:r>
            <a:endParaRPr lang="tr-TR" dirty="0" smtClean="0"/>
          </a:p>
          <a:p>
            <a:r>
              <a:rPr lang="tr-TR" dirty="0" smtClean="0"/>
              <a:t>İnsanın </a:t>
            </a:r>
            <a:r>
              <a:rPr lang="tr-TR" dirty="0"/>
              <a:t>öğrenme etkinliğinde yadsınamaz bir işlevi olduğu gibi, günlük yaşamımız ve anlatımlarımız içinde de sıkça yer alır. </a:t>
            </a:r>
            <a:endParaRPr lang="tr-TR" dirty="0" smtClean="0"/>
          </a:p>
          <a:p>
            <a:r>
              <a:rPr lang="tr-TR" dirty="0" smtClean="0"/>
              <a:t>Yazıda </a:t>
            </a:r>
            <a:r>
              <a:rPr lang="tr-TR" dirty="0"/>
              <a:t>düşüncenin somutluk kazanarak güçlenmesini, inandırıcı olmasını sağlamada önemli bir yoldur</a:t>
            </a:r>
          </a:p>
        </p:txBody>
      </p:sp>
    </p:spTree>
    <p:extLst>
      <p:ext uri="{BB962C8B-B14F-4D97-AF65-F5344CB8AC3E}">
        <p14:creationId xmlns:p14="http://schemas.microsoft.com/office/powerpoint/2010/main" val="1395722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Karşılaştırma </a:t>
            </a:r>
            <a:r>
              <a:rPr lang="tr-TR" dirty="0" smtClean="0"/>
              <a:t>(2)</a:t>
            </a:r>
            <a:endParaRPr lang="tr-TR" dirty="0"/>
          </a:p>
        </p:txBody>
      </p:sp>
      <p:sp>
        <p:nvSpPr>
          <p:cNvPr id="3" name="İçerik Yer Tutucusu 2"/>
          <p:cNvSpPr>
            <a:spLocks noGrp="1"/>
          </p:cNvSpPr>
          <p:nvPr>
            <p:ph idx="1"/>
          </p:nvPr>
        </p:nvSpPr>
        <p:spPr/>
        <p:txBody>
          <a:bodyPr>
            <a:normAutofit lnSpcReduction="10000"/>
          </a:bodyPr>
          <a:lstStyle/>
          <a:p>
            <a:r>
              <a:rPr lang="tr-TR" dirty="0"/>
              <a:t>Metinde karşılaştırılan özneleri kesin bir biçimde açıklayan bir ya da iki cümle aranır ve karşılaştırılan özneler bulunur.</a:t>
            </a:r>
          </a:p>
          <a:p>
            <a:r>
              <a:rPr lang="tr-TR" b="1" dirty="0">
                <a:solidFill>
                  <a:srgbClr val="7030A0"/>
                </a:solidFill>
              </a:rPr>
              <a:t>Benzerlik gösteren </a:t>
            </a:r>
            <a:r>
              <a:rPr lang="tr-TR" dirty="0"/>
              <a:t>bağlantı sözcükleri ya da söz öbekleri belirlenir: gibi, benzer, ikisi, da, aynı biçimde vb. </a:t>
            </a:r>
          </a:p>
          <a:p>
            <a:r>
              <a:rPr lang="tr-TR" b="1" dirty="0">
                <a:solidFill>
                  <a:srgbClr val="7030A0"/>
                </a:solidFill>
              </a:rPr>
              <a:t>Karşıtlık gösteren </a:t>
            </a:r>
            <a:r>
              <a:rPr lang="tr-TR" dirty="0"/>
              <a:t>bağlantı sözcükleri ya da söz öbekleri belirlenir: oysa, göre, daha, ise, öte yandan, karşıt olarak, -</a:t>
            </a:r>
            <a:r>
              <a:rPr lang="tr-TR" dirty="0" err="1"/>
              <a:t>makla</a:t>
            </a:r>
            <a:r>
              <a:rPr lang="tr-TR" dirty="0"/>
              <a:t> beraber, her ne kadar vb. </a:t>
            </a:r>
          </a:p>
          <a:p>
            <a:r>
              <a:rPr lang="tr-TR" dirty="0"/>
              <a:t>Metni okurken kendimize şu soruları sormalıyız? </a:t>
            </a:r>
          </a:p>
          <a:p>
            <a:pPr lvl="1"/>
            <a:r>
              <a:rPr lang="tr-TR" dirty="0"/>
              <a:t>1. Ne, neyle karşılaştırılıyor? </a:t>
            </a:r>
          </a:p>
          <a:p>
            <a:pPr lvl="1"/>
            <a:r>
              <a:rPr lang="tr-TR" dirty="0"/>
              <a:t>2. Niçin karşılaştırılıyor? </a:t>
            </a:r>
          </a:p>
          <a:p>
            <a:pPr lvl="1"/>
            <a:r>
              <a:rPr lang="tr-TR" dirty="0"/>
              <a:t>3. Bu özneler benzer mi, farklı mı? Benzerlikleri nedir? Farklılıkları nedir?</a:t>
            </a:r>
          </a:p>
          <a:p>
            <a:endParaRPr lang="tr-TR" dirty="0"/>
          </a:p>
        </p:txBody>
      </p:sp>
    </p:spTree>
    <p:extLst>
      <p:ext uri="{BB962C8B-B14F-4D97-AF65-F5344CB8AC3E}">
        <p14:creationId xmlns:p14="http://schemas.microsoft.com/office/powerpoint/2010/main" val="2807234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Karşılaştırma </a:t>
            </a:r>
            <a:r>
              <a:rPr lang="tr-TR" dirty="0" smtClean="0"/>
              <a:t>(3)</a:t>
            </a:r>
            <a:endParaRPr lang="tr-TR" dirty="0"/>
          </a:p>
        </p:txBody>
      </p:sp>
      <p:sp>
        <p:nvSpPr>
          <p:cNvPr id="10" name="İçerik Yer Tutucusu 9"/>
          <p:cNvSpPr>
            <a:spLocks noGrp="1"/>
          </p:cNvSpPr>
          <p:nvPr>
            <p:ph idx="1"/>
          </p:nvPr>
        </p:nvSpPr>
        <p:spPr/>
        <p:txBody>
          <a:bodyPr/>
          <a:lstStyle/>
          <a:p>
            <a:endParaRPr lang="tr-TR" dirty="0"/>
          </a:p>
        </p:txBody>
      </p:sp>
      <p:graphicFrame>
        <p:nvGraphicFramePr>
          <p:cNvPr id="7" name="Diyagram 6"/>
          <p:cNvGraphicFramePr/>
          <p:nvPr>
            <p:extLst>
              <p:ext uri="{D42A27DB-BD31-4B8C-83A1-F6EECF244321}">
                <p14:modId xmlns:p14="http://schemas.microsoft.com/office/powerpoint/2010/main" val="1922914025"/>
              </p:ext>
            </p:extLst>
          </p:nvPr>
        </p:nvGraphicFramePr>
        <p:xfrm>
          <a:off x="704007" y="2031289"/>
          <a:ext cx="10783985" cy="46947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a:extLst>
              <a:ext uri="{FF2B5EF4-FFF2-40B4-BE49-F238E27FC236}">
                <a16:creationId xmlns:a16="http://schemas.microsoft.com/office/drawing/2014/main" id="{A90C2695-6788-D60B-F242-FB630EA5E023}"/>
              </a:ext>
            </a:extLst>
          </p:cNvPr>
          <p:cNvPicPr>
            <a:picLocks noChangeAspect="1"/>
          </p:cNvPicPr>
          <p:nvPr/>
        </p:nvPicPr>
        <p:blipFill>
          <a:blip r:embed="rId7"/>
          <a:stretch>
            <a:fillRect/>
          </a:stretch>
        </p:blipFill>
        <p:spPr>
          <a:xfrm>
            <a:off x="5136266" y="1672840"/>
            <a:ext cx="2498575" cy="1180308"/>
          </a:xfrm>
          <a:prstGeom prst="rect">
            <a:avLst/>
          </a:prstGeom>
        </p:spPr>
      </p:pic>
    </p:spTree>
    <p:extLst>
      <p:ext uri="{BB962C8B-B14F-4D97-AF65-F5344CB8AC3E}">
        <p14:creationId xmlns:p14="http://schemas.microsoft.com/office/powerpoint/2010/main" val="2181235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Karşılaştırma </a:t>
            </a:r>
            <a:r>
              <a:rPr lang="tr-TR" dirty="0" smtClean="0"/>
              <a:t>(4)</a:t>
            </a:r>
            <a:endParaRPr lang="tr-TR" dirty="0"/>
          </a:p>
        </p:txBody>
      </p:sp>
      <p:sp>
        <p:nvSpPr>
          <p:cNvPr id="3" name="İçerik Yer Tutucusu 2"/>
          <p:cNvSpPr>
            <a:spLocks noGrp="1"/>
          </p:cNvSpPr>
          <p:nvPr>
            <p:ph idx="1"/>
          </p:nvPr>
        </p:nvSpPr>
        <p:spPr/>
        <p:txBody>
          <a:bodyPr>
            <a:normAutofit fontScale="92500" lnSpcReduction="10000"/>
          </a:bodyPr>
          <a:lstStyle/>
          <a:p>
            <a:r>
              <a:rPr lang="tr-TR" dirty="0"/>
              <a:t>«Dinsel eğitim, programı ve yöntemiyle, yapısı gereği ‘</a:t>
            </a:r>
            <a:r>
              <a:rPr lang="tr-TR" dirty="0" err="1"/>
              <a:t>inanç’a</a:t>
            </a:r>
            <a:r>
              <a:rPr lang="tr-TR" dirty="0"/>
              <a:t> dayanır. Dinsel eğitimde ‘kuşku’ küfürdür. Oysaki laik eğitimde çıkış noktası ‘bilimsel </a:t>
            </a:r>
            <a:r>
              <a:rPr lang="tr-TR" dirty="0" err="1"/>
              <a:t>kuşku’dur</a:t>
            </a:r>
            <a:r>
              <a:rPr lang="tr-TR" dirty="0"/>
              <a:t>. Bunun için de ister toplumsal bilimlerde ister deneysel bilimlerde olsun yöntem, gözleme, deneye, kanıtlamaya dayalıdır. Laik eğitim, çocukların bilimsel düşünce yeteneklerini geliştirmeyi ister. Bunun sonucu olarak da, sorun çözme, neden-sonuç ilişkilerine varma, yeni durumlara uyma gücünde; yapıcı, yaratıcı, yeniliklere açık kafalar oluşturmayı amaçlamıştır. Dinsel eğitim ise, Tanrı buyruklarını, peygamber sözlerini, hiç tartışmasız, öğrenip saklayıp aktarma görevinde, dolayısıyla </a:t>
            </a:r>
            <a:r>
              <a:rPr lang="tr-TR" dirty="0" err="1"/>
              <a:t>durumkoruyucu</a:t>
            </a:r>
            <a:r>
              <a:rPr lang="tr-TR" dirty="0"/>
              <a:t> (statükocu) kafalar yetiştirir. Laik eğitim, bir düşünce eğitimi, bir ‘us’ eğitimi amaçlarken; dinsel eğitim, bir ‘bellek’ eğitimi yapar.»</a:t>
            </a:r>
          </a:p>
          <a:p>
            <a:pPr lvl="1"/>
            <a:r>
              <a:rPr lang="tr-TR" dirty="0"/>
              <a:t>Satı Erişen</a:t>
            </a:r>
          </a:p>
          <a:p>
            <a:endParaRPr lang="tr-TR" dirty="0"/>
          </a:p>
        </p:txBody>
      </p:sp>
    </p:spTree>
    <p:extLst>
      <p:ext uri="{BB962C8B-B14F-4D97-AF65-F5344CB8AC3E}">
        <p14:creationId xmlns:p14="http://schemas.microsoft.com/office/powerpoint/2010/main" val="505144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Tanık Gösterme ve Alıntı Yapma (1)</a:t>
            </a:r>
            <a:endParaRPr lang="tr-TR" dirty="0"/>
          </a:p>
        </p:txBody>
      </p:sp>
      <p:sp>
        <p:nvSpPr>
          <p:cNvPr id="3" name="İçerik Yer Tutucusu 2"/>
          <p:cNvSpPr>
            <a:spLocks noGrp="1"/>
          </p:cNvSpPr>
          <p:nvPr>
            <p:ph idx="1"/>
          </p:nvPr>
        </p:nvSpPr>
        <p:spPr/>
        <p:txBody>
          <a:bodyPr>
            <a:normAutofit fontScale="92500" lnSpcReduction="10000"/>
          </a:bodyPr>
          <a:lstStyle/>
          <a:p>
            <a:r>
              <a:rPr lang="tr-TR" dirty="0"/>
              <a:t>Yazıda ele alınan konuyla ilgili daha önce yapılmış çalışmalardan, verilmiş bilgilerden, ifade edilmiş düşüncelerden ya da konu gereği incelenen metinlerden bazı kısımlara zaman zaman yer vermedir. </a:t>
            </a:r>
            <a:endParaRPr lang="tr-TR" dirty="0" smtClean="0"/>
          </a:p>
          <a:p>
            <a:r>
              <a:rPr lang="tr-TR" dirty="0" smtClean="0"/>
              <a:t>Ana </a:t>
            </a:r>
            <a:r>
              <a:rPr lang="tr-TR" dirty="0"/>
              <a:t>düşünce ve yan düşüncelerin başka tanıklıklarla işlenmesi hem yazıyı güçlü kılar hem de okur açısından bir bilgi birikiminin oluşmasını sağlar. </a:t>
            </a:r>
          </a:p>
          <a:p>
            <a:r>
              <a:rPr lang="tr-TR" dirty="0"/>
              <a:t>Söz konusu kısımlar ya olduğu gibi alınıp tırnak içinde yazılarak gösterilir ya da bunlara gönderme yapılır. Başkalarına ait düşünce, yargı ya da ifadelerin kaynağı belirtilmediği takdirde etik kurallarının dışına çıkılmış olunur ve bu “intihal” (aşırma) olarak adlandırılır. </a:t>
            </a:r>
            <a:endParaRPr lang="tr-TR" dirty="0" smtClean="0"/>
          </a:p>
          <a:p>
            <a:r>
              <a:rPr lang="tr-TR" dirty="0" smtClean="0"/>
              <a:t>Araştırma </a:t>
            </a:r>
            <a:r>
              <a:rPr lang="tr-TR" dirty="0"/>
              <a:t>ve inceleme yazılarında bunun için izlenmesi gereken yollar kurallara bağlanmıştır. Bu özellikte olmayan yazılarda, yazarın ya da eserinin belirtilmesi yeterlidir. </a:t>
            </a:r>
          </a:p>
          <a:p>
            <a:endParaRPr lang="tr-TR" dirty="0"/>
          </a:p>
        </p:txBody>
      </p:sp>
    </p:spTree>
    <p:extLst>
      <p:ext uri="{BB962C8B-B14F-4D97-AF65-F5344CB8AC3E}">
        <p14:creationId xmlns:p14="http://schemas.microsoft.com/office/powerpoint/2010/main" val="1811453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Tanık Gösterme ve Alıntı Yapma </a:t>
            </a:r>
            <a:r>
              <a:rPr lang="tr-TR" dirty="0" smtClean="0"/>
              <a:t>(2)</a:t>
            </a:r>
            <a:endParaRPr lang="tr-TR" dirty="0"/>
          </a:p>
        </p:txBody>
      </p:sp>
      <p:sp>
        <p:nvSpPr>
          <p:cNvPr id="3" name="İçerik Yer Tutucusu 2"/>
          <p:cNvSpPr>
            <a:spLocks noGrp="1"/>
          </p:cNvSpPr>
          <p:nvPr>
            <p:ph idx="1"/>
          </p:nvPr>
        </p:nvSpPr>
        <p:spPr/>
        <p:txBody>
          <a:bodyPr/>
          <a:lstStyle/>
          <a:p>
            <a:r>
              <a:rPr lang="tr-TR" dirty="0"/>
              <a:t>Tanık gösterilen kişinin görüşünü belirlemek için şu sorulardan yararlanabiliriz: </a:t>
            </a:r>
          </a:p>
          <a:p>
            <a:pPr lvl="1"/>
            <a:r>
              <a:rPr lang="tr-TR" dirty="0"/>
              <a:t>1. Yazar, hangi uzmanın görüşüne yer vermiştir? Bu kişi alanında yetkin bir kişi midir? </a:t>
            </a:r>
          </a:p>
          <a:p>
            <a:pPr lvl="1"/>
            <a:r>
              <a:rPr lang="tr-TR" dirty="0"/>
              <a:t>2. Onu, hangi düşüncesi için tanık göstermiştir? </a:t>
            </a:r>
          </a:p>
          <a:p>
            <a:pPr lvl="1"/>
            <a:r>
              <a:rPr lang="tr-TR" dirty="0"/>
              <a:t>3. Alıntı ile öne sürülen düşünce arasında nasıl bir ilişki bulunmaktadır? vb.</a:t>
            </a:r>
          </a:p>
          <a:p>
            <a:endParaRPr lang="tr-TR" dirty="0"/>
          </a:p>
        </p:txBody>
      </p:sp>
    </p:spTree>
    <p:extLst>
      <p:ext uri="{BB962C8B-B14F-4D97-AF65-F5344CB8AC3E}">
        <p14:creationId xmlns:p14="http://schemas.microsoft.com/office/powerpoint/2010/main" val="7026196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Tanık Gösterme ve Alıntı Yapma </a:t>
            </a:r>
            <a:r>
              <a:rPr lang="tr-TR" dirty="0" smtClean="0"/>
              <a:t>(3) - Örnek</a:t>
            </a:r>
            <a:endParaRPr lang="tr-TR" dirty="0"/>
          </a:p>
        </p:txBody>
      </p:sp>
      <p:sp>
        <p:nvSpPr>
          <p:cNvPr id="4" name="İçerik Yer Tutucusu 3"/>
          <p:cNvSpPr>
            <a:spLocks noGrp="1"/>
          </p:cNvSpPr>
          <p:nvPr>
            <p:ph sz="half" idx="1"/>
          </p:nvPr>
        </p:nvSpPr>
        <p:spPr/>
        <p:txBody>
          <a:bodyPr>
            <a:normAutofit fontScale="92500" lnSpcReduction="20000"/>
          </a:bodyPr>
          <a:lstStyle/>
          <a:p>
            <a:r>
              <a:rPr lang="tr-TR" dirty="0"/>
              <a:t>«‘Beni ilgilendiren bütün insanların mutluluğu değil, her birinin ayrı ayrı mutluluğu’ diyor </a:t>
            </a:r>
            <a:r>
              <a:rPr lang="tr-TR" dirty="0" err="1"/>
              <a:t>Boris</a:t>
            </a:r>
            <a:r>
              <a:rPr lang="tr-TR" dirty="0"/>
              <a:t> </a:t>
            </a:r>
            <a:r>
              <a:rPr lang="tr-TR" dirty="0" err="1"/>
              <a:t>Vian</a:t>
            </a:r>
            <a:r>
              <a:rPr lang="tr-TR" dirty="0"/>
              <a:t>. </a:t>
            </a:r>
            <a:r>
              <a:rPr lang="tr-TR" dirty="0" err="1"/>
              <a:t>Unamuna</a:t>
            </a:r>
            <a:r>
              <a:rPr lang="tr-TR" dirty="0"/>
              <a:t>: ‘Mutluluk nedir, bilen var mı?’ diye sorar Sis romanında. Hep aranan, hep özlenen; ama bir türlü ele geçmeyen bir ‘şey’. Adı var, kendi yok. Öylesine yüceltilmiş bir duygu, öylesine övülmüş, benzersiz bir güzellik, bir üstünlük sayılmış ki, nerde olduğu, tadı, biçimi anlaşılmaz olmuş! Bilen yok gerçek anlamıyla mutluluğu.»</a:t>
            </a:r>
          </a:p>
          <a:p>
            <a:pPr lvl="1"/>
            <a:r>
              <a:rPr lang="tr-TR" dirty="0"/>
              <a:t>Oktay </a:t>
            </a:r>
            <a:r>
              <a:rPr lang="tr-TR" dirty="0" smtClean="0"/>
              <a:t>Akbal</a:t>
            </a:r>
            <a:endParaRPr lang="tr-TR" dirty="0"/>
          </a:p>
        </p:txBody>
      </p:sp>
      <p:sp>
        <p:nvSpPr>
          <p:cNvPr id="5" name="İçerik Yer Tutucusu 4"/>
          <p:cNvSpPr>
            <a:spLocks noGrp="1"/>
          </p:cNvSpPr>
          <p:nvPr>
            <p:ph sz="half" idx="2"/>
          </p:nvPr>
        </p:nvSpPr>
        <p:spPr/>
        <p:txBody>
          <a:bodyPr>
            <a:normAutofit fontScale="92500" lnSpcReduction="20000"/>
          </a:bodyPr>
          <a:lstStyle/>
          <a:p>
            <a:endParaRPr lang="tr-TR"/>
          </a:p>
        </p:txBody>
      </p:sp>
      <p:pic>
        <p:nvPicPr>
          <p:cNvPr id="6" name="İçerik Yer Tutucusu 4">
            <a:extLst>
              <a:ext uri="{FF2B5EF4-FFF2-40B4-BE49-F238E27FC236}">
                <a16:creationId xmlns:a16="http://schemas.microsoft.com/office/drawing/2014/main" id="{CC80D0B8-2A4A-46C4-8F89-CB43E97E0863}"/>
              </a:ext>
            </a:extLst>
          </p:cNvPr>
          <p:cNvPicPr>
            <a:picLocks noChangeAspect="1"/>
          </p:cNvPicPr>
          <p:nvPr/>
        </p:nvPicPr>
        <p:blipFill>
          <a:blip r:embed="rId2"/>
          <a:stretch>
            <a:fillRect/>
          </a:stretch>
        </p:blipFill>
        <p:spPr>
          <a:xfrm>
            <a:off x="7620068" y="1718928"/>
            <a:ext cx="2973766" cy="4564732"/>
          </a:xfrm>
          <a:prstGeom prst="rect">
            <a:avLst/>
          </a:prstGeom>
        </p:spPr>
      </p:pic>
    </p:spTree>
    <p:extLst>
      <p:ext uri="{BB962C8B-B14F-4D97-AF65-F5344CB8AC3E}">
        <p14:creationId xmlns:p14="http://schemas.microsoft.com/office/powerpoint/2010/main" val="2037572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Sayısal Verilerden Yararlanma (1)</a:t>
            </a:r>
            <a:endParaRPr lang="tr-TR" dirty="0"/>
          </a:p>
        </p:txBody>
      </p:sp>
      <p:sp>
        <p:nvSpPr>
          <p:cNvPr id="5" name="İçerik Yer Tutucusu 4"/>
          <p:cNvSpPr>
            <a:spLocks noGrp="1"/>
          </p:cNvSpPr>
          <p:nvPr>
            <p:ph idx="1"/>
          </p:nvPr>
        </p:nvSpPr>
        <p:spPr/>
        <p:txBody>
          <a:bodyPr/>
          <a:lstStyle/>
          <a:p>
            <a:r>
              <a:rPr lang="tr-TR" dirty="0"/>
              <a:t>Sayısal veriler, yazıda öne sürülen teze ya da aktarılmak istenen bilgiye kesinlik kazandırır. </a:t>
            </a:r>
            <a:endParaRPr lang="tr-TR" dirty="0" smtClean="0"/>
          </a:p>
          <a:p>
            <a:r>
              <a:rPr lang="tr-TR" dirty="0" smtClean="0"/>
              <a:t>Okur</a:t>
            </a:r>
            <a:r>
              <a:rPr lang="tr-TR" dirty="0"/>
              <a:t>, bilimsel araştırmalardan elde edilen sayısal sonuçlara her zaman güvenir; bunlarla desteklenen düşünceleri ciddiye alır. </a:t>
            </a:r>
            <a:endParaRPr lang="tr-TR" dirty="0" smtClean="0"/>
          </a:p>
          <a:p>
            <a:r>
              <a:rPr lang="tr-TR" dirty="0" smtClean="0"/>
              <a:t>Anketlerin</a:t>
            </a:r>
            <a:r>
              <a:rPr lang="tr-TR" dirty="0"/>
              <a:t>, deney sonuçlarının, istatistiki bilgilerin kullanıldığı yazılar genellikle bilimsel özelliklidir; ancak, yazıya inandırıcılık kazandırmak amacıyla deneme, köşe yazısı, röportaj gibi türlerde de bunlara yer verilebilir.</a:t>
            </a:r>
          </a:p>
          <a:p>
            <a:endParaRPr lang="tr-TR" dirty="0"/>
          </a:p>
        </p:txBody>
      </p:sp>
    </p:spTree>
    <p:extLst>
      <p:ext uri="{BB962C8B-B14F-4D97-AF65-F5344CB8AC3E}">
        <p14:creationId xmlns:p14="http://schemas.microsoft.com/office/powerpoint/2010/main" val="30011281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Sayısal Verilerden Yararlanma (2)</a:t>
            </a:r>
            <a:endParaRPr lang="tr-TR" dirty="0"/>
          </a:p>
        </p:txBody>
      </p:sp>
      <p:sp>
        <p:nvSpPr>
          <p:cNvPr id="5" name="İçerik Yer Tutucusu 4"/>
          <p:cNvSpPr>
            <a:spLocks noGrp="1"/>
          </p:cNvSpPr>
          <p:nvPr>
            <p:ph idx="1"/>
          </p:nvPr>
        </p:nvSpPr>
        <p:spPr/>
        <p:txBody>
          <a:bodyPr/>
          <a:lstStyle/>
          <a:p>
            <a:r>
              <a:rPr lang="tr-TR" dirty="0">
                <a:solidFill>
                  <a:srgbClr val="000000"/>
                </a:solidFill>
                <a:latin typeface="Helvetica" panose="020B0604020202020204" pitchFamily="34" charset="0"/>
              </a:rPr>
              <a:t>Sayısal verilerle ilgili metni okurken şu sorulardan yararlanabiliriz: </a:t>
            </a:r>
          </a:p>
          <a:p>
            <a:pPr lvl="1"/>
            <a:r>
              <a:rPr lang="tr-TR" dirty="0">
                <a:solidFill>
                  <a:srgbClr val="000000"/>
                </a:solidFill>
                <a:latin typeface="Helvetica" panose="020B0604020202020204" pitchFamily="34" charset="0"/>
              </a:rPr>
              <a:t>1. Metinde sayısal veri ne amaçla kullanılmıştır? </a:t>
            </a:r>
          </a:p>
          <a:p>
            <a:pPr lvl="1"/>
            <a:r>
              <a:rPr lang="tr-TR" dirty="0">
                <a:solidFill>
                  <a:srgbClr val="000000"/>
                </a:solidFill>
                <a:latin typeface="Helvetica" panose="020B0604020202020204" pitchFamily="34" charset="0"/>
              </a:rPr>
              <a:t>2. Verinin alındığı kaynak güvenilir mi? </a:t>
            </a:r>
          </a:p>
          <a:p>
            <a:pPr lvl="1"/>
            <a:r>
              <a:rPr lang="tr-TR" dirty="0">
                <a:solidFill>
                  <a:srgbClr val="000000"/>
                </a:solidFill>
                <a:latin typeface="Helvetica" panose="020B0604020202020204" pitchFamily="34" charset="0"/>
              </a:rPr>
              <a:t>3. Veriler güncel mi?</a:t>
            </a:r>
            <a:endParaRPr lang="tr-TR" dirty="0"/>
          </a:p>
          <a:p>
            <a:endParaRPr lang="tr-TR" dirty="0"/>
          </a:p>
        </p:txBody>
      </p:sp>
    </p:spTree>
    <p:extLst>
      <p:ext uri="{BB962C8B-B14F-4D97-AF65-F5344CB8AC3E}">
        <p14:creationId xmlns:p14="http://schemas.microsoft.com/office/powerpoint/2010/main" val="30021989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Sayısal Verilerden Yararlanma </a:t>
            </a:r>
            <a:r>
              <a:rPr lang="tr-TR" dirty="0" smtClean="0"/>
              <a:t>(3)</a:t>
            </a:r>
            <a:endParaRPr lang="tr-TR" dirty="0"/>
          </a:p>
        </p:txBody>
      </p:sp>
      <p:sp>
        <p:nvSpPr>
          <p:cNvPr id="4" name="İçerik Yer Tutucusu 3"/>
          <p:cNvSpPr>
            <a:spLocks noGrp="1"/>
          </p:cNvSpPr>
          <p:nvPr>
            <p:ph sz="half" idx="1"/>
          </p:nvPr>
        </p:nvSpPr>
        <p:spPr/>
        <p:txBody>
          <a:bodyPr>
            <a:normAutofit fontScale="85000" lnSpcReduction="20000"/>
          </a:bodyPr>
          <a:lstStyle/>
          <a:p>
            <a:r>
              <a:rPr lang="tr-TR" dirty="0"/>
              <a:t>«1729’da ilk basımevimizin kuruluşundan 1928 Harf Devrimine kadar 200 yılda yalnızca 30 bin kadar kitap basabildik. 1928’den 1990 sonuna kadar 70 yılda basılanların toplamı ise 200 bini geçiyor. Cumhuriyet dediğimiz, Atatürk Devrimleri dediğimiz, Harf Devrimi dediğimiz büyük olayların kültür hayatımıza olumlu etkisi, bu sayılarla açıkça görülebiliyor. Gelişme hızı genel dünya durumu ile de, basma tekniğindeki ilerlemelerle de açıklanamayacak kadar büyüktür.»</a:t>
            </a:r>
          </a:p>
          <a:p>
            <a:pPr lvl="1"/>
            <a:r>
              <a:rPr lang="tr-TR" dirty="0" smtClean="0"/>
              <a:t>Jale </a:t>
            </a:r>
            <a:r>
              <a:rPr lang="tr-TR" dirty="0"/>
              <a:t>Baysal</a:t>
            </a:r>
          </a:p>
          <a:p>
            <a:endParaRPr lang="tr-TR" dirty="0"/>
          </a:p>
        </p:txBody>
      </p:sp>
      <p:sp>
        <p:nvSpPr>
          <p:cNvPr id="5" name="İçerik Yer Tutucusu 4"/>
          <p:cNvSpPr>
            <a:spLocks noGrp="1"/>
          </p:cNvSpPr>
          <p:nvPr>
            <p:ph sz="half" idx="2"/>
          </p:nvPr>
        </p:nvSpPr>
        <p:spPr/>
        <p:txBody>
          <a:bodyPr>
            <a:normAutofit fontScale="85000" lnSpcReduction="20000"/>
          </a:bodyPr>
          <a:lstStyle/>
          <a:p>
            <a:endParaRPr lang="tr-TR"/>
          </a:p>
        </p:txBody>
      </p:sp>
      <p:pic>
        <p:nvPicPr>
          <p:cNvPr id="6" name="Picture 2" descr="Şubat 2024 Bandrol Verileri – YAYFED">
            <a:extLst>
              <a:ext uri="{FF2B5EF4-FFF2-40B4-BE49-F238E27FC236}">
                <a16:creationId xmlns:a16="http://schemas.microsoft.com/office/drawing/2014/main" id="{CCC128A4-1D3E-BA38-B6E9-55E3AD5B2A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118251"/>
            <a:ext cx="5292373" cy="34476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1699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 Gösterme ve Dipnot Yazımı (1)</a:t>
            </a:r>
            <a:endParaRPr lang="tr-TR" dirty="0"/>
          </a:p>
        </p:txBody>
      </p:sp>
      <p:sp>
        <p:nvSpPr>
          <p:cNvPr id="5" name="İçerik Yer Tutucusu 4"/>
          <p:cNvSpPr>
            <a:spLocks noGrp="1"/>
          </p:cNvSpPr>
          <p:nvPr>
            <p:ph idx="1"/>
          </p:nvPr>
        </p:nvSpPr>
        <p:spPr/>
        <p:txBody>
          <a:bodyPr/>
          <a:lstStyle/>
          <a:p>
            <a:r>
              <a:rPr lang="tr-TR" dirty="0"/>
              <a:t>Araştırma ve inceleme yazılarında yapılan alıntı ve göndermeler için izlenmesi gereken yol kurallara bağlanmıştır. Günümüzde bunun için en çok tercih edilen, en çok kabul gören </a:t>
            </a:r>
            <a:r>
              <a:rPr lang="tr-TR" dirty="0" err="1"/>
              <a:t>American</a:t>
            </a:r>
            <a:r>
              <a:rPr lang="tr-TR" dirty="0"/>
              <a:t> </a:t>
            </a:r>
            <a:r>
              <a:rPr lang="tr-TR" dirty="0" err="1"/>
              <a:t>Psychological</a:t>
            </a:r>
            <a:r>
              <a:rPr lang="tr-TR" dirty="0"/>
              <a:t> </a:t>
            </a:r>
            <a:r>
              <a:rPr lang="tr-TR" dirty="0" err="1"/>
              <a:t>Association</a:t>
            </a:r>
            <a:r>
              <a:rPr lang="tr-TR" dirty="0"/>
              <a:t> (APA) yöntemine ilişkin örneklerle konuyu </a:t>
            </a:r>
            <a:r>
              <a:rPr lang="tr-TR" dirty="0" smtClean="0"/>
              <a:t>somutlayalım.</a:t>
            </a:r>
            <a:endParaRPr lang="tr-TR" dirty="0"/>
          </a:p>
          <a:p>
            <a:endParaRPr lang="tr-TR" dirty="0"/>
          </a:p>
        </p:txBody>
      </p:sp>
    </p:spTree>
    <p:extLst>
      <p:ext uri="{BB962C8B-B14F-4D97-AF65-F5344CB8AC3E}">
        <p14:creationId xmlns:p14="http://schemas.microsoft.com/office/powerpoint/2010/main" val="304662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(2)</a:t>
            </a:r>
            <a:endParaRPr lang="tr-TR" dirty="0"/>
          </a:p>
        </p:txBody>
      </p:sp>
      <p:sp>
        <p:nvSpPr>
          <p:cNvPr id="3" name="İçerik Yer Tutucusu 2"/>
          <p:cNvSpPr>
            <a:spLocks noGrp="1"/>
          </p:cNvSpPr>
          <p:nvPr>
            <p:ph idx="1"/>
          </p:nvPr>
        </p:nvSpPr>
        <p:spPr/>
        <p:txBody>
          <a:bodyPr>
            <a:normAutofit/>
          </a:bodyPr>
          <a:lstStyle/>
          <a:p>
            <a:r>
              <a:rPr lang="tr-TR" dirty="0"/>
              <a:t>- Metin içinde, doğrudan alıntı yapılan belirli bir ibare, cümle ya da paragraf için: </a:t>
            </a:r>
          </a:p>
          <a:p>
            <a:pPr lvl="1"/>
            <a:r>
              <a:rPr lang="tr-TR" dirty="0"/>
              <a:t>Aristo, öncelikle edebiyat eserinin amacını ve yarattığı etkiyi göz önünde bulundurur. “O, en üstün edebi tür saydığı ve şiir ile tiyatronun buluştuğu tür olarak gördüğü tragedyada amacın korku ve acıma duygularını uyandırmak yoluyla ruhu tutkulardan arındırmak, </a:t>
            </a:r>
            <a:r>
              <a:rPr lang="tr-TR" dirty="0" err="1"/>
              <a:t>katharsis</a:t>
            </a:r>
            <a:r>
              <a:rPr lang="tr-TR" dirty="0"/>
              <a:t> olduğunu belirtir.” (Özlem, 2011: 9). Bu yaklaşıma, Platon’da rastlanmaz. </a:t>
            </a:r>
          </a:p>
          <a:p>
            <a:r>
              <a:rPr lang="tr-TR" dirty="0"/>
              <a:t>Yukarıda görüldüğü gibi, alıntının yapıldığı kaynak; yazarın soyadı, kaynağın yayım yılı ve sayfa numarası sıralamasıyla ayraç içinde belirtilmiştir. Başkalarından aktarılan cümleleri değiştirmemek, yazım ve noktalamalarını olduğu gibi korumak gerektiği de unutulmamalıdır.</a:t>
            </a:r>
          </a:p>
          <a:p>
            <a:endParaRPr lang="tr-TR" dirty="0"/>
          </a:p>
          <a:p>
            <a:endParaRPr lang="tr-TR" dirty="0"/>
          </a:p>
        </p:txBody>
      </p:sp>
    </p:spTree>
    <p:extLst>
      <p:ext uri="{BB962C8B-B14F-4D97-AF65-F5344CB8AC3E}">
        <p14:creationId xmlns:p14="http://schemas.microsoft.com/office/powerpoint/2010/main" val="30025347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(3)</a:t>
            </a:r>
            <a:endParaRPr lang="tr-TR" dirty="0"/>
          </a:p>
        </p:txBody>
      </p:sp>
      <p:sp>
        <p:nvSpPr>
          <p:cNvPr id="3" name="İçerik Yer Tutucusu 2"/>
          <p:cNvSpPr>
            <a:spLocks noGrp="1"/>
          </p:cNvSpPr>
          <p:nvPr>
            <p:ph idx="1"/>
          </p:nvPr>
        </p:nvSpPr>
        <p:spPr/>
        <p:txBody>
          <a:bodyPr>
            <a:normAutofit/>
          </a:bodyPr>
          <a:lstStyle/>
          <a:p>
            <a:r>
              <a:rPr lang="tr-TR" dirty="0"/>
              <a:t>Göndermeler için: </a:t>
            </a:r>
          </a:p>
          <a:p>
            <a:pPr lvl="1"/>
            <a:r>
              <a:rPr lang="tr-TR" dirty="0"/>
              <a:t>Berna </a:t>
            </a:r>
            <a:r>
              <a:rPr lang="tr-TR" dirty="0" err="1"/>
              <a:t>Moran</a:t>
            </a:r>
            <a:r>
              <a:rPr lang="tr-TR" dirty="0"/>
              <a:t>; Roman </a:t>
            </a:r>
            <a:r>
              <a:rPr lang="tr-TR" dirty="0" err="1"/>
              <a:t>Jackobson’un</a:t>
            </a:r>
            <a:r>
              <a:rPr lang="tr-TR" dirty="0"/>
              <a:t>, dilin şiirsel işlevini öbür işlevlerinden ayırarak bu konuyu en iyi işleyen kuramcı olduğunu öne sürer ve söz konusu işlevleri birkaç örnekle açıklamaya çalışır (</a:t>
            </a:r>
            <a:r>
              <a:rPr lang="tr-TR" dirty="0" err="1"/>
              <a:t>Moran</a:t>
            </a:r>
            <a:r>
              <a:rPr lang="tr-TR" dirty="0"/>
              <a:t>, 1999: 180-182). </a:t>
            </a:r>
          </a:p>
          <a:p>
            <a:r>
              <a:rPr lang="tr-TR" dirty="0" smtClean="0"/>
              <a:t>Birden </a:t>
            </a:r>
            <a:r>
              <a:rPr lang="tr-TR" dirty="0"/>
              <a:t>fazla çalışmaya yapılan göndermeler için:</a:t>
            </a:r>
          </a:p>
          <a:p>
            <a:pPr lvl="1"/>
            <a:r>
              <a:rPr lang="tr-TR" dirty="0"/>
              <a:t> </a:t>
            </a:r>
            <a:r>
              <a:rPr lang="tr-TR" dirty="0" smtClean="0"/>
              <a:t>Sapmalar </a:t>
            </a:r>
            <a:r>
              <a:rPr lang="tr-TR" dirty="0"/>
              <a:t>konusunu işleyen çalışmalarda,  </a:t>
            </a:r>
            <a:r>
              <a:rPr lang="tr-TR" dirty="0" err="1"/>
              <a:t>sözcüksel</a:t>
            </a:r>
            <a:r>
              <a:rPr lang="tr-TR" dirty="0"/>
              <a:t> sapma için genellikle aynı örneklerin kullanıldığı dikkati çekmektedir (Aksan, 1995: 166-174; Özünlü, 1997: 135- 137; Toklu, 2003: 32-39).</a:t>
            </a:r>
          </a:p>
        </p:txBody>
      </p:sp>
    </p:spTree>
    <p:extLst>
      <p:ext uri="{BB962C8B-B14F-4D97-AF65-F5344CB8AC3E}">
        <p14:creationId xmlns:p14="http://schemas.microsoft.com/office/powerpoint/2010/main" val="17611819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(4)</a:t>
            </a:r>
            <a:endParaRPr lang="tr-TR" dirty="0"/>
          </a:p>
        </p:txBody>
      </p:sp>
      <p:sp>
        <p:nvSpPr>
          <p:cNvPr id="3" name="İçerik Yer Tutucusu 2"/>
          <p:cNvSpPr>
            <a:spLocks noGrp="1"/>
          </p:cNvSpPr>
          <p:nvPr>
            <p:ph idx="1"/>
          </p:nvPr>
        </p:nvSpPr>
        <p:spPr/>
        <p:txBody>
          <a:bodyPr>
            <a:normAutofit/>
          </a:bodyPr>
          <a:lstStyle/>
          <a:p>
            <a:r>
              <a:rPr lang="tr-TR" dirty="0"/>
              <a:t>- Çok yazarlı çalışmalar için: </a:t>
            </a:r>
          </a:p>
          <a:p>
            <a:pPr lvl="1"/>
            <a:r>
              <a:rPr lang="tr-TR" dirty="0"/>
              <a:t>“Osmanlı Türkçesinin nazım dili çok işlenmiş ve pek çeşitli nazım şekilleri ile yüzlerce eser ortaya konmuştur.” (Korkmaz vd., 2001: 63).</a:t>
            </a:r>
          </a:p>
          <a:p>
            <a:r>
              <a:rPr lang="tr-TR" dirty="0"/>
              <a:t>- Çeviriler için: </a:t>
            </a:r>
          </a:p>
          <a:p>
            <a:pPr lvl="1"/>
            <a:r>
              <a:rPr lang="tr-TR" dirty="0"/>
              <a:t>Jean </a:t>
            </a:r>
            <a:r>
              <a:rPr lang="tr-TR" dirty="0" err="1"/>
              <a:t>Rousset’in</a:t>
            </a:r>
            <a:r>
              <a:rPr lang="tr-TR" dirty="0"/>
              <a:t> de dediği gibi, “Yapıt bir arayıp kurma yolu ve kurma aracı ise, yazar, gerçek ya da anılardan aldığı her türlü öğeyi kullanarak dilediği gibi oluşturabilir onu; ama bunu hep kendi gereksinimlerine ve kendi yaşamına göre yapacaktır.” (</a:t>
            </a:r>
            <a:r>
              <a:rPr lang="tr-TR" dirty="0" err="1"/>
              <a:t>Rousset</a:t>
            </a:r>
            <a:r>
              <a:rPr lang="tr-TR" dirty="0"/>
              <a:t>, 1971: 623).</a:t>
            </a:r>
          </a:p>
        </p:txBody>
      </p:sp>
    </p:spTree>
    <p:extLst>
      <p:ext uri="{BB962C8B-B14F-4D97-AF65-F5344CB8AC3E}">
        <p14:creationId xmlns:p14="http://schemas.microsoft.com/office/powerpoint/2010/main" val="4844183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(5)</a:t>
            </a:r>
            <a:endParaRPr lang="tr-TR" dirty="0"/>
          </a:p>
        </p:txBody>
      </p:sp>
      <p:sp>
        <p:nvSpPr>
          <p:cNvPr id="3" name="İçerik Yer Tutucusu 2"/>
          <p:cNvSpPr>
            <a:spLocks noGrp="1"/>
          </p:cNvSpPr>
          <p:nvPr>
            <p:ph idx="1"/>
          </p:nvPr>
        </p:nvSpPr>
        <p:spPr/>
        <p:txBody>
          <a:bodyPr>
            <a:normAutofit/>
          </a:bodyPr>
          <a:lstStyle/>
          <a:p>
            <a:r>
              <a:rPr lang="tr-TR" dirty="0"/>
              <a:t>Söz konusu alıntı ve göndermelerin, yararlanılan kaynakların künye bilgileri; yazının sonunda, yazarların soyadına göre yapılmış alfabetik bir sıralama ile ve “Kaynakça” (Bibliyografya) başlığı altında açıklanır. Kitap, dergi ve gazete adları eğik (italik) harflerle; yazı başlıkları tırnak içinde yazılır. Bunu, yukarıda yaptığımız alıntı ve göndermeler için düzenleyeceğimiz bir kaynakça örneğiyle </a:t>
            </a:r>
            <a:r>
              <a:rPr lang="tr-TR" dirty="0" smtClean="0"/>
              <a:t>gösterelim.</a:t>
            </a:r>
            <a:endParaRPr lang="tr-TR" dirty="0"/>
          </a:p>
        </p:txBody>
      </p:sp>
    </p:spTree>
    <p:extLst>
      <p:ext uri="{BB962C8B-B14F-4D97-AF65-F5344CB8AC3E}">
        <p14:creationId xmlns:p14="http://schemas.microsoft.com/office/powerpoint/2010/main" val="36303024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(6) – Kaynakça Örneği</a:t>
            </a:r>
            <a:endParaRPr lang="tr-TR" dirty="0"/>
          </a:p>
        </p:txBody>
      </p:sp>
      <p:sp>
        <p:nvSpPr>
          <p:cNvPr id="3" name="İçerik Yer Tutucusu 2"/>
          <p:cNvSpPr>
            <a:spLocks noGrp="1"/>
          </p:cNvSpPr>
          <p:nvPr>
            <p:ph idx="1"/>
          </p:nvPr>
        </p:nvSpPr>
        <p:spPr>
          <a:xfrm>
            <a:off x="838200" y="1825624"/>
            <a:ext cx="10515600" cy="5032375"/>
          </a:xfrm>
        </p:spPr>
        <p:txBody>
          <a:bodyPr>
            <a:normAutofit fontScale="62500" lnSpcReduction="20000"/>
          </a:bodyPr>
          <a:lstStyle/>
          <a:p>
            <a:r>
              <a:rPr lang="tr-TR" dirty="0"/>
              <a:t>Aksan, Doğan (1995). Şiir Dili ve Türk Şiir Dili. Ankara: Engin Yayınları. </a:t>
            </a:r>
          </a:p>
          <a:p>
            <a:r>
              <a:rPr lang="tr-TR" dirty="0"/>
              <a:t>Aksan, D. (1995). Şiir Dili ve Türk Şiir Dili. Ankara: Engin Yayınları. </a:t>
            </a:r>
          </a:p>
          <a:p>
            <a:r>
              <a:rPr lang="tr-TR" dirty="0"/>
              <a:t>Aksan, D. (1995). Şiir dili ve Türk şiir dili. Ankara: Engin Yayınları. </a:t>
            </a:r>
          </a:p>
          <a:p>
            <a:r>
              <a:rPr lang="tr-TR" dirty="0"/>
              <a:t>Korkmaz, Zeynep vd. (2001). Türk Dili ve Kompozisyon Bilgileri. Ankara: Yargı Yayınevi. </a:t>
            </a:r>
          </a:p>
          <a:p>
            <a:r>
              <a:rPr lang="tr-TR" dirty="0"/>
              <a:t>Korkmaz, Z., Zülfikar, H., Parlatır, İ., </a:t>
            </a:r>
            <a:r>
              <a:rPr lang="tr-TR" dirty="0" err="1"/>
              <a:t>Ercilasun</a:t>
            </a:r>
            <a:r>
              <a:rPr lang="tr-TR" dirty="0"/>
              <a:t>, A. B. (2001). Türk Dili ve Kompozisyon Bilgileri. Ankara: Yargı Yayınevi. </a:t>
            </a:r>
          </a:p>
          <a:p>
            <a:r>
              <a:rPr lang="tr-TR" dirty="0"/>
              <a:t>Korkmaz, Z., Zülfikar, H., Parlatır, İ., </a:t>
            </a:r>
            <a:r>
              <a:rPr lang="tr-TR" dirty="0" err="1"/>
              <a:t>Ercilasun</a:t>
            </a:r>
            <a:r>
              <a:rPr lang="tr-TR" dirty="0"/>
              <a:t>, A. B. (2001). Türk dili ve kompozisyon bilgileri, Ankara: Yargı Yayınevi. </a:t>
            </a:r>
          </a:p>
          <a:p>
            <a:r>
              <a:rPr lang="tr-TR" dirty="0" err="1"/>
              <a:t>Moran</a:t>
            </a:r>
            <a:r>
              <a:rPr lang="tr-TR" dirty="0"/>
              <a:t>, Berna (1999). Edebiyat Kuramları ve Eleştiri. İstanbul: İletişim Yayınları. </a:t>
            </a:r>
          </a:p>
          <a:p>
            <a:r>
              <a:rPr lang="tr-TR" dirty="0"/>
              <a:t>Özlem, Doğan (2011). </a:t>
            </a:r>
            <a:r>
              <a:rPr lang="tr-TR" dirty="0" err="1"/>
              <a:t>Hermeneutik</a:t>
            </a:r>
            <a:r>
              <a:rPr lang="tr-TR" dirty="0"/>
              <a:t> ve Şiir. İstanbul: </a:t>
            </a:r>
            <a:r>
              <a:rPr lang="tr-TR" dirty="0" err="1"/>
              <a:t>Notos</a:t>
            </a:r>
            <a:r>
              <a:rPr lang="tr-TR" dirty="0"/>
              <a:t> Kitap. </a:t>
            </a:r>
          </a:p>
          <a:p>
            <a:r>
              <a:rPr lang="tr-TR" dirty="0"/>
              <a:t>Özünlü, Ünsal (1997). Edebiyatta Dil Kullanımları. Ankara: Doruk Yayınevi. </a:t>
            </a:r>
          </a:p>
          <a:p>
            <a:r>
              <a:rPr lang="tr-TR" dirty="0" err="1"/>
              <a:t>Rousset</a:t>
            </a:r>
            <a:r>
              <a:rPr lang="tr-TR" dirty="0"/>
              <a:t>, Jean (1971). “Bir Yapı Araştırması Olarak Eleştiri” (Çev. Tahsin Saraç), Türk Dili, Sayı: 234 (Mart) </a:t>
            </a:r>
          </a:p>
          <a:p>
            <a:r>
              <a:rPr lang="tr-TR" dirty="0" err="1"/>
              <a:t>Rousset</a:t>
            </a:r>
            <a:r>
              <a:rPr lang="tr-TR" dirty="0"/>
              <a:t>, J. (1971). Bir Yapı Araştırması Olarak Eleştiri. (Tahsin Saraç, Çev.). Türk Dili, 28 (234), 79-85.</a:t>
            </a:r>
          </a:p>
          <a:p>
            <a:r>
              <a:rPr lang="tr-TR" dirty="0" err="1"/>
              <a:t>Rousset</a:t>
            </a:r>
            <a:r>
              <a:rPr lang="tr-TR" dirty="0"/>
              <a:t>, J. (1971). Bir yapı araştırması olarak eleştiri. (Tahsin Saraç, Çev.). Türk Dili, 28 (234), 79-85.</a:t>
            </a:r>
          </a:p>
          <a:p>
            <a:r>
              <a:rPr lang="tr-TR" dirty="0"/>
              <a:t>Toklu, Osman (2003). Şiir Dili ve Çevirisi. Ankara: </a:t>
            </a:r>
            <a:r>
              <a:rPr lang="tr-TR" dirty="0" err="1"/>
              <a:t>Akçağ</a:t>
            </a:r>
            <a:r>
              <a:rPr lang="tr-TR" dirty="0"/>
              <a:t> Yayınları. </a:t>
            </a:r>
          </a:p>
        </p:txBody>
      </p:sp>
    </p:spTree>
    <p:extLst>
      <p:ext uri="{BB962C8B-B14F-4D97-AF65-F5344CB8AC3E}">
        <p14:creationId xmlns:p14="http://schemas.microsoft.com/office/powerpoint/2010/main" val="8951684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Kaynak Gösterme ve Dipnot Yazımı </a:t>
            </a:r>
            <a:r>
              <a:rPr lang="tr-TR" dirty="0" smtClean="0"/>
              <a:t>(7) – Kaynakça Örneği</a:t>
            </a:r>
            <a:endParaRPr lang="tr-TR" dirty="0"/>
          </a:p>
        </p:txBody>
      </p:sp>
      <p:sp>
        <p:nvSpPr>
          <p:cNvPr id="3" name="İçerik Yer Tutucusu 2"/>
          <p:cNvSpPr>
            <a:spLocks noGrp="1"/>
          </p:cNvSpPr>
          <p:nvPr>
            <p:ph idx="1"/>
          </p:nvPr>
        </p:nvSpPr>
        <p:spPr>
          <a:xfrm>
            <a:off x="838200" y="1825624"/>
            <a:ext cx="10515600" cy="5032375"/>
          </a:xfrm>
        </p:spPr>
        <p:txBody>
          <a:bodyPr>
            <a:normAutofit/>
          </a:bodyPr>
          <a:lstStyle/>
          <a:p>
            <a:r>
              <a:rPr lang="tr-TR" dirty="0"/>
              <a:t>Kaynaklar şu şekilde de gösterilir:</a:t>
            </a:r>
          </a:p>
          <a:p>
            <a:pPr lvl="1"/>
            <a:r>
              <a:rPr lang="tr-TR" dirty="0"/>
              <a:t>Akbal, Oktay, “Yirmi Beş Kuruşa Amerika”, </a:t>
            </a:r>
            <a:r>
              <a:rPr lang="tr-TR" b="1" dirty="0"/>
              <a:t>Varlık</a:t>
            </a:r>
            <a:r>
              <a:rPr lang="tr-TR" dirty="0"/>
              <a:t>, S. 345, Nisan 1949, s. 13. </a:t>
            </a:r>
          </a:p>
          <a:p>
            <a:pPr lvl="1"/>
            <a:r>
              <a:rPr lang="tr-TR" dirty="0"/>
              <a:t>Mumcu, Uğur, </a:t>
            </a:r>
            <a:r>
              <a:rPr lang="tr-TR" b="1" dirty="0"/>
              <a:t>40’ların Cadı Kazanı</a:t>
            </a:r>
            <a:r>
              <a:rPr lang="tr-TR" dirty="0"/>
              <a:t>, Tekin Yayınevi, İstanbul, 1994.</a:t>
            </a:r>
          </a:p>
          <a:p>
            <a:pPr lvl="1"/>
            <a:r>
              <a:rPr lang="tr-TR" dirty="0" err="1"/>
              <a:t>Ozansoy</a:t>
            </a:r>
            <a:r>
              <a:rPr lang="tr-TR" dirty="0"/>
              <a:t>, Halit Fahri, “Hesap Veriyorum”, </a:t>
            </a:r>
            <a:r>
              <a:rPr lang="tr-TR" b="1" dirty="0"/>
              <a:t>Son Posta</a:t>
            </a:r>
            <a:r>
              <a:rPr lang="tr-TR" dirty="0"/>
              <a:t>, 16 İkinci Kânun 1940, s. 7/10. </a:t>
            </a:r>
          </a:p>
        </p:txBody>
      </p:sp>
    </p:spTree>
    <p:extLst>
      <p:ext uri="{BB962C8B-B14F-4D97-AF65-F5344CB8AC3E}">
        <p14:creationId xmlns:p14="http://schemas.microsoft.com/office/powerpoint/2010/main" val="21821017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Kaynakça</a:t>
            </a:r>
            <a:endParaRPr lang="tr-TR" dirty="0"/>
          </a:p>
        </p:txBody>
      </p:sp>
      <p:sp>
        <p:nvSpPr>
          <p:cNvPr id="3" name="İçerik Yer Tutucusu 2"/>
          <p:cNvSpPr>
            <a:spLocks noGrp="1"/>
          </p:cNvSpPr>
          <p:nvPr>
            <p:ph idx="1"/>
          </p:nvPr>
        </p:nvSpPr>
        <p:spPr/>
        <p:txBody>
          <a:bodyPr/>
          <a:lstStyle/>
          <a:p>
            <a:r>
              <a:rPr lang="tr-TR" dirty="0"/>
              <a:t>Adalı, Oya, Anlamak ve Anlatmak, </a:t>
            </a:r>
            <a:r>
              <a:rPr lang="tr-TR" dirty="0" err="1"/>
              <a:t>Pan</a:t>
            </a:r>
            <a:r>
              <a:rPr lang="tr-TR" dirty="0"/>
              <a:t> Yayıncılık, İstanbul, 2003.</a:t>
            </a:r>
          </a:p>
          <a:p>
            <a:r>
              <a:rPr lang="tr-TR" dirty="0"/>
              <a:t>Adalı, Oya, Etkileşimli ve Eleştirel Okuma Teknikleri, Toroslu Kitaplığı, İstanbul, 2010.</a:t>
            </a:r>
          </a:p>
          <a:p>
            <a:r>
              <a:rPr lang="tr-TR" dirty="0"/>
              <a:t>Asiltürk, Baki, Yazılı Anlatım, </a:t>
            </a:r>
            <a:r>
              <a:rPr lang="tr-TR" dirty="0" err="1"/>
              <a:t>İkaros</a:t>
            </a:r>
            <a:r>
              <a:rPr lang="tr-TR" dirty="0"/>
              <a:t> Yayınları, İstanbul, 2011.</a:t>
            </a:r>
          </a:p>
          <a:p>
            <a:r>
              <a:rPr lang="tr-TR" dirty="0"/>
              <a:t>Bilgin, Muhittin, Anlamdan Anlatıma Türkçemiz, Anı Yayıncılık, Ankara, 2006.</a:t>
            </a:r>
          </a:p>
          <a:p>
            <a:r>
              <a:rPr lang="tr-TR" dirty="0" err="1"/>
              <a:t>Çotuksöken</a:t>
            </a:r>
            <a:r>
              <a:rPr lang="tr-TR" dirty="0"/>
              <a:t>, Yusuf, Uygulamalı Türk Dili II, Papatya Yayıncılık, İstanbul, 2002</a:t>
            </a:r>
            <a:r>
              <a:rPr lang="tr-TR" dirty="0" smtClean="0"/>
              <a:t>.</a:t>
            </a:r>
            <a:endParaRPr lang="tr-TR" dirty="0"/>
          </a:p>
        </p:txBody>
      </p:sp>
    </p:spTree>
    <p:extLst>
      <p:ext uri="{BB962C8B-B14F-4D97-AF65-F5344CB8AC3E}">
        <p14:creationId xmlns:p14="http://schemas.microsoft.com/office/powerpoint/2010/main" val="2538662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SONRAKİ DERS</a:t>
            </a:r>
            <a:endParaRPr lang="tr-TR" dirty="0"/>
          </a:p>
        </p:txBody>
      </p:sp>
      <p:sp>
        <p:nvSpPr>
          <p:cNvPr id="3" name="İçerik Yer Tutucusu 2"/>
          <p:cNvSpPr>
            <a:spLocks noGrp="1"/>
          </p:cNvSpPr>
          <p:nvPr>
            <p:ph idx="1"/>
          </p:nvPr>
        </p:nvSpPr>
        <p:spPr/>
        <p:txBody>
          <a:bodyPr>
            <a:normAutofit/>
          </a:bodyPr>
          <a:lstStyle/>
          <a:p>
            <a:pPr marL="0" indent="0" algn="ctr">
              <a:buNone/>
            </a:pPr>
            <a:endParaRPr lang="tr-TR" sz="4400" dirty="0" smtClean="0"/>
          </a:p>
          <a:p>
            <a:pPr marL="0" indent="0" algn="ctr">
              <a:buNone/>
            </a:pPr>
            <a:endParaRPr lang="tr-TR" sz="4400" dirty="0"/>
          </a:p>
          <a:p>
            <a:pPr marL="0" indent="0" algn="ctr">
              <a:buNone/>
            </a:pPr>
            <a:r>
              <a:rPr lang="tr-TR" sz="4400" smtClean="0"/>
              <a:t>YAZININ TEMEL ÖGELERİ</a:t>
            </a:r>
            <a:endParaRPr lang="tr-TR" sz="4400" dirty="0"/>
          </a:p>
        </p:txBody>
      </p:sp>
    </p:spTree>
    <p:extLst>
      <p:ext uri="{BB962C8B-B14F-4D97-AF65-F5344CB8AC3E}">
        <p14:creationId xmlns:p14="http://schemas.microsoft.com/office/powerpoint/2010/main" val="406949506"/>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2621</Words>
  <Application>Microsoft Office PowerPoint</Application>
  <PresentationFormat>Geniş ekran</PresentationFormat>
  <Paragraphs>141</Paragraphs>
  <Slides>29</Slides>
  <Notes>0</Notes>
  <HiddenSlides>0</HiddenSlides>
  <MMClips>0</MMClips>
  <ScaleCrop>false</ScaleCrop>
  <HeadingPairs>
    <vt:vector size="6" baseType="variant">
      <vt:variant>
        <vt:lpstr>Kullanılan Yazı Tipleri</vt:lpstr>
      </vt:variant>
      <vt:variant>
        <vt:i4>6</vt:i4>
      </vt:variant>
      <vt:variant>
        <vt:lpstr>Tema</vt:lpstr>
      </vt:variant>
      <vt:variant>
        <vt:i4>1</vt:i4>
      </vt:variant>
      <vt:variant>
        <vt:lpstr>Slayt Başlıkları</vt:lpstr>
      </vt:variant>
      <vt:variant>
        <vt:i4>29</vt:i4>
      </vt:variant>
    </vt:vector>
  </HeadingPairs>
  <TitlesOfParts>
    <vt:vector size="36" baseType="lpstr">
      <vt:lpstr>Arial</vt:lpstr>
      <vt:lpstr>Calibri</vt:lpstr>
      <vt:lpstr>Calibri Light</vt:lpstr>
      <vt:lpstr>Helvetica</vt:lpstr>
      <vt:lpstr>Times New Roman</vt:lpstr>
      <vt:lpstr>Wingdings</vt:lpstr>
      <vt:lpstr>Office Teması</vt:lpstr>
      <vt:lpstr>YAZILI ANLATIM 2</vt:lpstr>
      <vt:lpstr>Yazıda Düşünceyi Geliştirme Yolları (1)</vt:lpstr>
      <vt:lpstr>Yazıda Düşünceyi Geliştirme Yolları (2)</vt:lpstr>
      <vt:lpstr>Yazıda Düşünceyi Geliştirme Yolları (3)-Tanımlama</vt:lpstr>
      <vt:lpstr>Yazıda Düşünceyi Geliştirme Yolları (4)-Tanımlama</vt:lpstr>
      <vt:lpstr>Yazıda Düşünceyi Geliştirme Yolları (5)-Tanımlama</vt:lpstr>
      <vt:lpstr>Yazıda Düşünceyi Geliştirme Yolları (5)-Tanımlama- Örnek</vt:lpstr>
      <vt:lpstr>Örnekleme (1)</vt:lpstr>
      <vt:lpstr>Örnekleme (2)</vt:lpstr>
      <vt:lpstr>Örnekleme (3) - Örnek</vt:lpstr>
      <vt:lpstr>Karşılaştırma (1)</vt:lpstr>
      <vt:lpstr>Karşılaştırma (2)</vt:lpstr>
      <vt:lpstr>Karşılaştırma (3)</vt:lpstr>
      <vt:lpstr>Karşılaştırma (4)</vt:lpstr>
      <vt:lpstr>Tanık Gösterme ve Alıntı Yapma (1)</vt:lpstr>
      <vt:lpstr>Tanık Gösterme ve Alıntı Yapma (2)</vt:lpstr>
      <vt:lpstr>Tanık Gösterme ve Alıntı Yapma (3) - Örnek</vt:lpstr>
      <vt:lpstr>Sayısal Verilerden Yararlanma (1)</vt:lpstr>
      <vt:lpstr>Sayısal Verilerden Yararlanma (2)</vt:lpstr>
      <vt:lpstr>Sayısal Verilerden Yararlanma (3)</vt:lpstr>
      <vt:lpstr>Kaynak Gösterme ve Dipnot Yazımı (1)</vt:lpstr>
      <vt:lpstr>Kaynak Gösterme ve Dipnot Yazımı (2)</vt:lpstr>
      <vt:lpstr>Kaynak Gösterme ve Dipnot Yazımı (3)</vt:lpstr>
      <vt:lpstr>Kaynak Gösterme ve Dipnot Yazımı (4)</vt:lpstr>
      <vt:lpstr>Kaynak Gösterme ve Dipnot Yazımı (5)</vt:lpstr>
      <vt:lpstr>Kaynak Gösterme ve Dipnot Yazımı (6) – Kaynakça Örneği</vt:lpstr>
      <vt:lpstr>Kaynak Gösterme ve Dipnot Yazımı (7) – Kaynakça Örneği</vt:lpstr>
      <vt:lpstr>Kaynakça</vt:lpstr>
      <vt:lpstr>SONRAKİ DERS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Konu Başlığı</dc:title>
  <dc:creator>merve</dc:creator>
  <cp:lastModifiedBy>merve</cp:lastModifiedBy>
  <cp:revision>30</cp:revision>
  <dcterms:created xsi:type="dcterms:W3CDTF">2025-02-04T08:28:28Z</dcterms:created>
  <dcterms:modified xsi:type="dcterms:W3CDTF">2025-04-16T11:45:50Z</dcterms:modified>
</cp:coreProperties>
</file>