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78" r:id="rId26"/>
    <p:sldId id="379" r:id="rId27"/>
    <p:sldId id="380" r:id="rId28"/>
    <p:sldId id="381" r:id="rId29"/>
    <p:sldId id="382" r:id="rId30"/>
    <p:sldId id="383" r:id="rId31"/>
    <p:sldId id="384" r:id="rId32"/>
    <p:sldId id="385" r:id="rId33"/>
    <p:sldId id="386" r:id="rId34"/>
    <p:sldId id="387" r:id="rId35"/>
    <p:sldId id="388" r:id="rId36"/>
    <p:sldId id="389" r:id="rId37"/>
    <p:sldId id="390" r:id="rId38"/>
    <p:sldId id="391" r:id="rId39"/>
    <p:sldId id="392" r:id="rId40"/>
    <p:sldId id="393" r:id="rId41"/>
    <p:sldId id="394" r:id="rId42"/>
    <p:sldId id="395" r:id="rId43"/>
    <p:sldId id="354" r:id="rId44"/>
    <p:sldId id="329" r:id="rId4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ANLATIM TÜRLERİ </a:t>
            </a:r>
            <a:r>
              <a:rPr lang="tr-TR" dirty="0" smtClean="0"/>
              <a:t>4</a:t>
            </a:r>
            <a:endParaRPr lang="tr-TR" dirty="0"/>
          </a:p>
        </p:txBody>
      </p:sp>
      <p:sp>
        <p:nvSpPr>
          <p:cNvPr id="5" name="Alt Başlık 4"/>
          <p:cNvSpPr>
            <a:spLocks noGrp="1"/>
          </p:cNvSpPr>
          <p:nvPr>
            <p:ph type="subTitle" idx="1"/>
          </p:nvPr>
        </p:nvSpPr>
        <p:spPr/>
        <p:txBody>
          <a:bodyPr>
            <a:normAutofit/>
          </a:bodyPr>
          <a:lstStyle/>
          <a:p>
            <a:r>
              <a:rPr lang="tr-TR" dirty="0" smtClean="0"/>
              <a:t>DENEME – MAKALE - KÖŞE </a:t>
            </a:r>
            <a:r>
              <a:rPr lang="tr-TR" dirty="0"/>
              <a:t>YAZISI (</a:t>
            </a:r>
            <a:r>
              <a:rPr lang="tr-TR" dirty="0" smtClean="0"/>
              <a:t>FIKRA)</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Deneme (1)</a:t>
            </a:r>
            <a:endParaRPr lang="tr-TR" dirty="0"/>
          </a:p>
        </p:txBody>
      </p:sp>
      <p:sp>
        <p:nvSpPr>
          <p:cNvPr id="3" name="İçerik Yer Tutucusu 2"/>
          <p:cNvSpPr>
            <a:spLocks noGrp="1"/>
          </p:cNvSpPr>
          <p:nvPr>
            <p:ph idx="1"/>
          </p:nvPr>
        </p:nvSpPr>
        <p:spPr/>
        <p:txBody>
          <a:bodyPr>
            <a:normAutofit lnSpcReduction="10000"/>
          </a:bodyPr>
          <a:lstStyle/>
          <a:p>
            <a:r>
              <a:rPr lang="tr-TR" dirty="0"/>
              <a:t>Bir konunun, yeni ve kişisel görüşlerle, önceden belirlenmiş kural ya da ölçütlere bağlı olmaksızın ele alınıp işlendiği düzyazı türüne </a:t>
            </a:r>
            <a:r>
              <a:rPr lang="tr-TR" dirty="0">
                <a:solidFill>
                  <a:srgbClr val="C00000"/>
                </a:solidFill>
              </a:rPr>
              <a:t>deneme </a:t>
            </a:r>
            <a:r>
              <a:rPr lang="tr-TR" dirty="0"/>
              <a:t>denir. </a:t>
            </a:r>
          </a:p>
          <a:p>
            <a:r>
              <a:rPr lang="tr-TR" dirty="0"/>
              <a:t>Deneme, özgürce seçilen bir konuda gelişen, düşünsel boyutlar içeren, bir konuşma havası içinde biçimlenen, genellikle orta uzunlukta bir düzyazı türüdür.</a:t>
            </a:r>
          </a:p>
          <a:p>
            <a:r>
              <a:rPr lang="tr-TR" dirty="0"/>
              <a:t>Başka bir deyişle deneme birey ya da toplum yaşamının bilimsel ya da güncel bir konusu üzerine anlaşılması kolay, ancak sanat ve bilgi düzeyi bakımından derinlikli, düşünce boyutuyla olduğu kadar duygu ve estetik yönden de doyurucu, bilinçli bir öznellikle kaleme alınmış bir yazınsal türdür.</a:t>
            </a:r>
          </a:p>
          <a:p>
            <a:endParaRPr lang="tr-TR" dirty="0"/>
          </a:p>
        </p:txBody>
      </p:sp>
    </p:spTree>
    <p:extLst>
      <p:ext uri="{BB962C8B-B14F-4D97-AF65-F5344CB8AC3E}">
        <p14:creationId xmlns:p14="http://schemas.microsoft.com/office/powerpoint/2010/main" val="293848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Deneme </a:t>
            </a:r>
            <a:r>
              <a:rPr lang="tr-TR" dirty="0" smtClean="0"/>
              <a:t>(2)</a:t>
            </a:r>
            <a:endParaRPr lang="tr-TR" dirty="0"/>
          </a:p>
        </p:txBody>
      </p:sp>
      <p:sp>
        <p:nvSpPr>
          <p:cNvPr id="3" name="İçerik Yer Tutucusu 2"/>
          <p:cNvSpPr>
            <a:spLocks noGrp="1"/>
          </p:cNvSpPr>
          <p:nvPr>
            <p:ph idx="1"/>
          </p:nvPr>
        </p:nvSpPr>
        <p:spPr/>
        <p:txBody>
          <a:bodyPr/>
          <a:lstStyle/>
          <a:p>
            <a:r>
              <a:rPr lang="tr-TR" dirty="0"/>
              <a:t>Sanatsal, düşünsel, bilimsel konularda yazılabileceği gibi herhangi bir kavramdan yola çıkılarak da yazılabilir. Başka bir deyişle, insanla ilgili ya da insanın düşünme alanına giren her şey, denemenin konusu olabilir. </a:t>
            </a:r>
          </a:p>
          <a:p>
            <a:r>
              <a:rPr lang="tr-TR" dirty="0"/>
              <a:t>Ölüm, aşk, düşünce, özgürlük, doğa sevgisinden alışkanlıklarımıza, davranışlarımıza, giyim kuşama, kadınların saç tuvaletine değin her şey denemeye konu olabilir.</a:t>
            </a:r>
          </a:p>
          <a:p>
            <a:pPr marL="0" indent="0">
              <a:buNone/>
            </a:pPr>
            <a:endParaRPr lang="tr-TR" dirty="0"/>
          </a:p>
        </p:txBody>
      </p:sp>
    </p:spTree>
    <p:extLst>
      <p:ext uri="{BB962C8B-B14F-4D97-AF65-F5344CB8AC3E}">
        <p14:creationId xmlns:p14="http://schemas.microsoft.com/office/powerpoint/2010/main" val="4120778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Deneme (3)</a:t>
            </a:r>
            <a:endParaRPr lang="tr-TR" dirty="0"/>
          </a:p>
        </p:txBody>
      </p:sp>
      <p:sp>
        <p:nvSpPr>
          <p:cNvPr id="3" name="İçerik Yer Tutucusu 2"/>
          <p:cNvSpPr>
            <a:spLocks noGrp="1"/>
          </p:cNvSpPr>
          <p:nvPr>
            <p:ph idx="1"/>
          </p:nvPr>
        </p:nvSpPr>
        <p:spPr/>
        <p:txBody>
          <a:bodyPr>
            <a:normAutofit fontScale="92500"/>
          </a:bodyPr>
          <a:lstStyle/>
          <a:p>
            <a:r>
              <a:rPr lang="tr-TR" dirty="0"/>
              <a:t>Denemenin tür özelliklerini keskin çizgilerle belirlemek, makale ve eleştiriye göre daha zordur. </a:t>
            </a:r>
            <a:endParaRPr lang="tr-TR" dirty="0" smtClean="0"/>
          </a:p>
          <a:p>
            <a:r>
              <a:rPr lang="tr-TR" dirty="0" smtClean="0"/>
              <a:t>Bunun </a:t>
            </a:r>
            <a:r>
              <a:rPr lang="tr-TR" dirty="0"/>
              <a:t>nedeni de tamamen öznel bir tutuma dayanması, konu seçimi ve konunun işlenişi bakımından yazara daha fazla serbestlik tanımasıdır. </a:t>
            </a:r>
            <a:endParaRPr lang="tr-TR" dirty="0" smtClean="0"/>
          </a:p>
          <a:p>
            <a:r>
              <a:rPr lang="tr-TR" dirty="0" smtClean="0"/>
              <a:t>Bu </a:t>
            </a:r>
            <a:r>
              <a:rPr lang="tr-TR" dirty="0"/>
              <a:t>nedenle kimi yazarlar, başka bir türe dâhil edemedikleri yazılar için deneme demeyi tercih ederler. </a:t>
            </a:r>
            <a:endParaRPr lang="tr-TR" dirty="0" smtClean="0"/>
          </a:p>
          <a:p>
            <a:r>
              <a:rPr lang="tr-TR" dirty="0" smtClean="0"/>
              <a:t>Bu </a:t>
            </a:r>
            <a:r>
              <a:rPr lang="tr-TR" dirty="0"/>
              <a:t>doğru bir yaklaşım değildir; o takdirde, denemeyi “tür dışı” tutmamız, “türler” kategorisine de almamamız gerekirdi. </a:t>
            </a:r>
            <a:endParaRPr lang="tr-TR" dirty="0" smtClean="0"/>
          </a:p>
          <a:p>
            <a:r>
              <a:rPr lang="tr-TR" dirty="0" smtClean="0"/>
              <a:t>Oysa</a:t>
            </a:r>
            <a:r>
              <a:rPr lang="tr-TR" dirty="0"/>
              <a:t>, örneğin, biçim ya da içerik ögelerine ilişkin kesin kurallardan söz edilmemesi, onun türsel özelliklerinden biridir. </a:t>
            </a:r>
          </a:p>
          <a:p>
            <a:endParaRPr lang="tr-TR" dirty="0"/>
          </a:p>
        </p:txBody>
      </p:sp>
    </p:spTree>
    <p:extLst>
      <p:ext uri="{BB962C8B-B14F-4D97-AF65-F5344CB8AC3E}">
        <p14:creationId xmlns:p14="http://schemas.microsoft.com/office/powerpoint/2010/main" val="1915741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Deneme (4)</a:t>
            </a:r>
            <a:endParaRPr lang="tr-TR" dirty="0"/>
          </a:p>
        </p:txBody>
      </p:sp>
      <p:sp>
        <p:nvSpPr>
          <p:cNvPr id="3" name="İçerik Yer Tutucusu 2"/>
          <p:cNvSpPr>
            <a:spLocks noGrp="1"/>
          </p:cNvSpPr>
          <p:nvPr>
            <p:ph idx="1"/>
          </p:nvPr>
        </p:nvSpPr>
        <p:spPr/>
        <p:txBody>
          <a:bodyPr>
            <a:normAutofit/>
          </a:bodyPr>
          <a:lstStyle/>
          <a:p>
            <a:r>
              <a:rPr lang="tr-TR" dirty="0"/>
              <a:t>Deneme yazarı, okuru inandırma ve yönlendirme gibi bir zorunluluk duymaz; görüşlerini, çıkarımlarını, yargılarını ortaya koyarken baştan belirlediği hedef de bu değildir. </a:t>
            </a:r>
            <a:endParaRPr lang="tr-TR" dirty="0" smtClean="0"/>
          </a:p>
          <a:p>
            <a:r>
              <a:rPr lang="tr-TR" dirty="0" smtClean="0"/>
              <a:t>Yeri </a:t>
            </a:r>
            <a:r>
              <a:rPr lang="tr-TR" dirty="0"/>
              <a:t>geldiğinde bilimsel verilerden, başka çalışmalardan, savunularını güçlendirecek örneklerden yararlansa bile onun açısından önemli olan; bakış açısını kendince temellendirmek, düşüncelerini, izlenimlerini, deneyimlerini okurla paylaşmak ve yazısına bu bakımlardan özgünlük sağlamaktır. </a:t>
            </a:r>
            <a:endParaRPr lang="tr-TR" dirty="0" smtClean="0"/>
          </a:p>
          <a:p>
            <a:r>
              <a:rPr lang="tr-TR" dirty="0" smtClean="0"/>
              <a:t>Denemeler</a:t>
            </a:r>
            <a:r>
              <a:rPr lang="tr-TR" dirty="0"/>
              <a:t>; sıradan, basmakalıp düşüncelerin ardı ardına sıralandığı yazılar değildir. </a:t>
            </a:r>
          </a:p>
          <a:p>
            <a:endParaRPr lang="tr-TR" dirty="0"/>
          </a:p>
        </p:txBody>
      </p:sp>
    </p:spTree>
    <p:extLst>
      <p:ext uri="{BB962C8B-B14F-4D97-AF65-F5344CB8AC3E}">
        <p14:creationId xmlns:p14="http://schemas.microsoft.com/office/powerpoint/2010/main" val="1600254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Deneme (5)</a:t>
            </a:r>
            <a:endParaRPr lang="tr-TR" dirty="0"/>
          </a:p>
        </p:txBody>
      </p:sp>
      <p:sp>
        <p:nvSpPr>
          <p:cNvPr id="3" name="İçerik Yer Tutucusu 2"/>
          <p:cNvSpPr>
            <a:spLocks noGrp="1"/>
          </p:cNvSpPr>
          <p:nvPr>
            <p:ph idx="1"/>
          </p:nvPr>
        </p:nvSpPr>
        <p:spPr/>
        <p:txBody>
          <a:bodyPr>
            <a:normAutofit/>
          </a:bodyPr>
          <a:lstStyle/>
          <a:p>
            <a:r>
              <a:rPr lang="tr-TR" dirty="0"/>
              <a:t>Deneme, </a:t>
            </a:r>
            <a:r>
              <a:rPr lang="tr-TR" dirty="0">
                <a:solidFill>
                  <a:srgbClr val="C00000"/>
                </a:solidFill>
              </a:rPr>
              <a:t>ben</a:t>
            </a:r>
            <a:r>
              <a:rPr lang="tr-TR" dirty="0"/>
              <a:t> temeli üzerine kurulur. Ataç’ın dediği gibi, «</a:t>
            </a:r>
            <a:r>
              <a:rPr lang="tr-TR" dirty="0">
                <a:solidFill>
                  <a:srgbClr val="7030A0"/>
                </a:solidFill>
              </a:rPr>
              <a:t>Deneme</a:t>
            </a:r>
            <a:r>
              <a:rPr lang="tr-TR" dirty="0"/>
              <a:t> </a:t>
            </a:r>
            <a:r>
              <a:rPr lang="tr-TR" dirty="0" err="1">
                <a:solidFill>
                  <a:srgbClr val="C00000"/>
                </a:solidFill>
              </a:rPr>
              <a:t>ben</a:t>
            </a:r>
            <a:r>
              <a:rPr lang="tr-TR" dirty="0" err="1"/>
              <a:t>’</a:t>
            </a:r>
            <a:r>
              <a:rPr lang="tr-TR" dirty="0" err="1">
                <a:solidFill>
                  <a:srgbClr val="7030A0"/>
                </a:solidFill>
              </a:rPr>
              <a:t>in</a:t>
            </a:r>
            <a:r>
              <a:rPr lang="tr-TR" dirty="0"/>
              <a:t> </a:t>
            </a:r>
            <a:r>
              <a:rPr lang="tr-TR" dirty="0">
                <a:solidFill>
                  <a:srgbClr val="7030A0"/>
                </a:solidFill>
              </a:rPr>
              <a:t>ülkesidir</a:t>
            </a:r>
            <a:r>
              <a:rPr lang="tr-TR" dirty="0"/>
              <a:t>.» Denemeyi ilginç kılan da bu </a:t>
            </a:r>
            <a:r>
              <a:rPr lang="tr-TR" dirty="0" err="1">
                <a:solidFill>
                  <a:srgbClr val="C00000"/>
                </a:solidFill>
              </a:rPr>
              <a:t>ben</a:t>
            </a:r>
            <a:r>
              <a:rPr lang="tr-TR" dirty="0" err="1"/>
              <a:t>’in</a:t>
            </a:r>
            <a:r>
              <a:rPr lang="tr-TR" dirty="0"/>
              <a:t> özgünlüğüdür. Bu nedenle denemeci genel düşünceleri değil, genelden ayrılan düşünceleri anlatır.</a:t>
            </a:r>
          </a:p>
        </p:txBody>
      </p:sp>
    </p:spTree>
    <p:extLst>
      <p:ext uri="{BB962C8B-B14F-4D97-AF65-F5344CB8AC3E}">
        <p14:creationId xmlns:p14="http://schemas.microsoft.com/office/powerpoint/2010/main" val="305310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Deneme </a:t>
            </a:r>
            <a:r>
              <a:rPr lang="tr-TR" dirty="0" smtClean="0"/>
              <a:t>(6)</a:t>
            </a:r>
            <a:endParaRPr lang="tr-TR" dirty="0"/>
          </a:p>
        </p:txBody>
      </p:sp>
      <p:sp>
        <p:nvSpPr>
          <p:cNvPr id="3" name="İçerik Yer Tutucusu 2"/>
          <p:cNvSpPr>
            <a:spLocks noGrp="1"/>
          </p:cNvSpPr>
          <p:nvPr>
            <p:ph idx="1"/>
          </p:nvPr>
        </p:nvSpPr>
        <p:spPr/>
        <p:txBody>
          <a:bodyPr>
            <a:normAutofit lnSpcReduction="10000"/>
          </a:bodyPr>
          <a:lstStyle/>
          <a:p>
            <a:r>
              <a:rPr lang="tr-TR" dirty="0"/>
              <a:t>Denemede özgünlük, yalnızca savunulan düşünce ve yapılan çıkarımlarla sağlanmaz; gözden kaçmış bir soruna dikkati çekmek, kuşku ve merak uyandırıcı farklı sorular yöneltmek de metne bu özelliği kazandırır. </a:t>
            </a:r>
          </a:p>
          <a:p>
            <a:r>
              <a:rPr lang="tr-TR" dirty="0"/>
              <a:t>Deneme yazmak, bir birikim işidir. Üzerine söz söylenen konuda; özgün düşünceler geliştirecek, onu yeni ve farklı bir bakış açısı ile ele alma gereği duyacak denli birikim sahibi olmadan yazılacak deneme örneklerinin ne denli sığ kalacağı ortadadır. Denemecinin, dili de aynı yetkinlikte kullanması gerekir. </a:t>
            </a:r>
          </a:p>
          <a:p>
            <a:pPr lvl="1"/>
            <a:r>
              <a:rPr lang="tr-TR" dirty="0"/>
              <a:t>Birsel’in dediği gibi deneme tıpkı şiir gibidir, ona fazladan tek bir sözcük bile eklenemez. </a:t>
            </a:r>
          </a:p>
          <a:p>
            <a:endParaRPr lang="tr-TR" dirty="0"/>
          </a:p>
        </p:txBody>
      </p:sp>
    </p:spTree>
    <p:extLst>
      <p:ext uri="{BB962C8B-B14F-4D97-AF65-F5344CB8AC3E}">
        <p14:creationId xmlns:p14="http://schemas.microsoft.com/office/powerpoint/2010/main" val="4101673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Deneme </a:t>
            </a:r>
            <a:r>
              <a:rPr lang="tr-TR" dirty="0" smtClean="0"/>
              <a:t>(7)</a:t>
            </a:r>
            <a:endParaRPr lang="tr-TR" dirty="0"/>
          </a:p>
        </p:txBody>
      </p:sp>
      <p:sp>
        <p:nvSpPr>
          <p:cNvPr id="3" name="İçerik Yer Tutucusu 2"/>
          <p:cNvSpPr>
            <a:spLocks noGrp="1"/>
          </p:cNvSpPr>
          <p:nvPr>
            <p:ph idx="1"/>
          </p:nvPr>
        </p:nvSpPr>
        <p:spPr>
          <a:xfrm>
            <a:off x="838200" y="1825625"/>
            <a:ext cx="10515600" cy="4773958"/>
          </a:xfrm>
        </p:spPr>
        <p:txBody>
          <a:bodyPr>
            <a:normAutofit fontScale="77500" lnSpcReduction="20000"/>
          </a:bodyPr>
          <a:lstStyle/>
          <a:p>
            <a:r>
              <a:rPr lang="tr-TR" dirty="0"/>
              <a:t>Konularına göre denemeleri beşe ayırabiliriz: </a:t>
            </a:r>
          </a:p>
          <a:p>
            <a:r>
              <a:rPr lang="tr-TR" dirty="0">
                <a:solidFill>
                  <a:srgbClr val="C00000"/>
                </a:solidFill>
              </a:rPr>
              <a:t>1. Saf/Klasik Deneme</a:t>
            </a:r>
            <a:r>
              <a:rPr lang="tr-TR" dirty="0"/>
              <a:t>: Klasik denemede yazar, herhangi bir konudaki bakış açısını ve dünya görüşünü içten bir üslupla okuyucuyla paylaşırken zevk alarak öğrenme sonucuna varılır. Montaigne, Nurullah Ataç, </a:t>
            </a:r>
            <a:r>
              <a:rPr lang="tr-TR" dirty="0" err="1"/>
              <a:t>Suut</a:t>
            </a:r>
            <a:r>
              <a:rPr lang="tr-TR" dirty="0"/>
              <a:t> Kemal Yetkin…</a:t>
            </a:r>
          </a:p>
          <a:p>
            <a:r>
              <a:rPr lang="tr-TR" dirty="0">
                <a:solidFill>
                  <a:srgbClr val="C00000"/>
                </a:solidFill>
              </a:rPr>
              <a:t>2. Edebî Deneme</a:t>
            </a:r>
            <a:r>
              <a:rPr lang="tr-TR" dirty="0"/>
              <a:t>: Bu türden denemelerde daha çok edebiyat üzerine konulara yer verilerek okuyucuya yeni kapıların aralanması sağlanır. Salâh Birsel,  Enis Batur, Emin Özdemir…</a:t>
            </a:r>
          </a:p>
          <a:p>
            <a:r>
              <a:rPr lang="tr-TR" dirty="0">
                <a:solidFill>
                  <a:srgbClr val="C00000"/>
                </a:solidFill>
              </a:rPr>
              <a:t>3. Felsefî Deneme: </a:t>
            </a:r>
            <a:r>
              <a:rPr lang="tr-TR" dirty="0"/>
              <a:t>Bu denemeler birer felsefe yazısı değildir; ancak yazar, farklı bakış açıları ve yorumlar getirerek dünya görüşüyle okuyucuyu düşünmeye yönlendirerek  yeniliklere kapılar aralar. </a:t>
            </a:r>
            <a:r>
              <a:rPr lang="tr-TR" dirty="0" err="1"/>
              <a:t>Nermi</a:t>
            </a:r>
            <a:r>
              <a:rPr lang="tr-TR" dirty="0"/>
              <a:t> Uygur, Füsun Akatlı, Melih Cevdet Anday...</a:t>
            </a:r>
          </a:p>
          <a:p>
            <a:r>
              <a:rPr lang="tr-TR" dirty="0">
                <a:solidFill>
                  <a:srgbClr val="C00000"/>
                </a:solidFill>
              </a:rPr>
              <a:t>4. Eleştirel Deneme: </a:t>
            </a:r>
            <a:r>
              <a:rPr lang="tr-TR" dirty="0"/>
              <a:t>Eleştirel deneme de bir eleştiri yazısı değildir. Ele alınan konunun iyi ve kötü yanlarını ortaya koyarak okuyucuyu düşündürür. </a:t>
            </a:r>
            <a:r>
              <a:rPr lang="tr-TR" dirty="0" err="1"/>
              <a:t>Roland</a:t>
            </a:r>
            <a:r>
              <a:rPr lang="tr-TR" dirty="0"/>
              <a:t> </a:t>
            </a:r>
            <a:r>
              <a:rPr lang="tr-TR" dirty="0" err="1"/>
              <a:t>Barthes</a:t>
            </a:r>
            <a:r>
              <a:rPr lang="tr-TR" dirty="0"/>
              <a:t>, Ahmet Cemal, </a:t>
            </a:r>
            <a:r>
              <a:rPr lang="tr-TR" dirty="0" err="1"/>
              <a:t>Memet</a:t>
            </a:r>
            <a:r>
              <a:rPr lang="tr-TR" dirty="0"/>
              <a:t> Fuat…</a:t>
            </a:r>
          </a:p>
          <a:p>
            <a:r>
              <a:rPr lang="tr-TR" dirty="0">
                <a:solidFill>
                  <a:srgbClr val="C00000"/>
                </a:solidFill>
              </a:rPr>
              <a:t>5. </a:t>
            </a:r>
            <a:r>
              <a:rPr lang="tr-TR" dirty="0" err="1">
                <a:solidFill>
                  <a:srgbClr val="C00000"/>
                </a:solidFill>
              </a:rPr>
              <a:t>İzlenimsel</a:t>
            </a:r>
            <a:r>
              <a:rPr lang="tr-TR" dirty="0">
                <a:solidFill>
                  <a:srgbClr val="C00000"/>
                </a:solidFill>
              </a:rPr>
              <a:t> Eleştirel Deneme: </a:t>
            </a:r>
            <a:r>
              <a:rPr lang="tr-TR" dirty="0"/>
              <a:t>Bu denemede yazar özellikle kendi bakış açısı ve deneyimleri sonucunda elde ettiği tespitlerden hareket ederek deneyimlerini okuyucuyla paylaşır. Nurullah Ataç, Cemal </a:t>
            </a:r>
            <a:r>
              <a:rPr lang="tr-TR" dirty="0" err="1"/>
              <a:t>Süreya</a:t>
            </a:r>
            <a:r>
              <a:rPr lang="tr-TR" dirty="0" smtClean="0"/>
              <a:t>…</a:t>
            </a:r>
            <a:endParaRPr lang="tr-TR" dirty="0"/>
          </a:p>
        </p:txBody>
      </p:sp>
    </p:spTree>
    <p:extLst>
      <p:ext uri="{BB962C8B-B14F-4D97-AF65-F5344CB8AC3E}">
        <p14:creationId xmlns:p14="http://schemas.microsoft.com/office/powerpoint/2010/main" val="1770014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Deneme (8)</a:t>
            </a:r>
            <a:endParaRPr lang="tr-TR" dirty="0"/>
          </a:p>
        </p:txBody>
      </p:sp>
      <p:sp>
        <p:nvSpPr>
          <p:cNvPr id="3" name="İçerik Yer Tutucusu 2"/>
          <p:cNvSpPr>
            <a:spLocks noGrp="1"/>
          </p:cNvSpPr>
          <p:nvPr>
            <p:ph idx="1"/>
          </p:nvPr>
        </p:nvSpPr>
        <p:spPr/>
        <p:txBody>
          <a:bodyPr/>
          <a:lstStyle/>
          <a:p>
            <a:r>
              <a:rPr lang="tr-TR" dirty="0"/>
              <a:t>Bu türün, Fransız yazar </a:t>
            </a:r>
            <a:r>
              <a:rPr lang="tr-TR" dirty="0" err="1"/>
              <a:t>Michel</a:t>
            </a:r>
            <a:r>
              <a:rPr lang="tr-TR" dirty="0"/>
              <a:t> de </a:t>
            </a:r>
            <a:r>
              <a:rPr lang="tr-TR" dirty="0" err="1"/>
              <a:t>Monteigne’nin</a:t>
            </a:r>
            <a:r>
              <a:rPr lang="tr-TR" dirty="0"/>
              <a:t> 16. yüzyılda yayımlanan </a:t>
            </a:r>
            <a:r>
              <a:rPr lang="tr-TR" dirty="0" err="1"/>
              <a:t>Essais</a:t>
            </a:r>
            <a:r>
              <a:rPr lang="tr-TR" dirty="0"/>
              <a:t> (Denemeler) adlı eseriyle başladığı kabul edilmektedir. Türk edebiyatında ise Ahmet Haşim, Ahmet Rasim, Refik Halit Karay, Falih Rıfkı Atay, Nurullah Ataç, Sabahattin Eyuboğlu, </a:t>
            </a:r>
            <a:r>
              <a:rPr lang="tr-TR" dirty="0" err="1"/>
              <a:t>Suut</a:t>
            </a:r>
            <a:r>
              <a:rPr lang="tr-TR" dirty="0"/>
              <a:t> Kemal Yetkin, Vedat </a:t>
            </a:r>
            <a:r>
              <a:rPr lang="tr-TR" dirty="0" err="1"/>
              <a:t>Günyol</a:t>
            </a:r>
            <a:r>
              <a:rPr lang="tr-TR" dirty="0"/>
              <a:t>, Ahmet Hamdi Tanpınar, Mehmet Kaplan, Cemil Meriç, Nurettin Topçu, Oktay Akbal, </a:t>
            </a:r>
            <a:r>
              <a:rPr lang="tr-TR" dirty="0" err="1"/>
              <a:t>Nermi</a:t>
            </a:r>
            <a:r>
              <a:rPr lang="tr-TR" dirty="0"/>
              <a:t> Uygur, İlhan Selçuk, Melih Cevdet Anday, Cemal </a:t>
            </a:r>
            <a:r>
              <a:rPr lang="tr-TR" dirty="0" err="1"/>
              <a:t>Süreya</a:t>
            </a:r>
            <a:r>
              <a:rPr lang="tr-TR" dirty="0"/>
              <a:t>, Salâh Birsel, Adnan </a:t>
            </a:r>
            <a:r>
              <a:rPr lang="tr-TR" dirty="0" err="1"/>
              <a:t>Binyazar</a:t>
            </a:r>
            <a:r>
              <a:rPr lang="tr-TR" dirty="0"/>
              <a:t>, Orhan </a:t>
            </a:r>
            <a:r>
              <a:rPr lang="tr-TR" dirty="0" err="1"/>
              <a:t>Burian</a:t>
            </a:r>
            <a:r>
              <a:rPr lang="tr-TR" dirty="0"/>
              <a:t>, Oğuz Demiralp, </a:t>
            </a:r>
            <a:r>
              <a:rPr lang="tr-TR" dirty="0" err="1"/>
              <a:t>Memet</a:t>
            </a:r>
            <a:r>
              <a:rPr lang="tr-TR" dirty="0"/>
              <a:t> Fuat, Füsun Akatlı, İsmet Özel, Enis Batur gibi yazarlar bu türde başarılı örnekler vermişlerdir.</a:t>
            </a:r>
          </a:p>
          <a:p>
            <a:endParaRPr lang="tr-TR" dirty="0"/>
          </a:p>
        </p:txBody>
      </p:sp>
    </p:spTree>
    <p:extLst>
      <p:ext uri="{BB962C8B-B14F-4D97-AF65-F5344CB8AC3E}">
        <p14:creationId xmlns:p14="http://schemas.microsoft.com/office/powerpoint/2010/main" val="302960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Deneme (9) - Örnek</a:t>
            </a:r>
            <a:endParaRPr lang="tr-TR" dirty="0"/>
          </a:p>
        </p:txBody>
      </p:sp>
      <p:sp>
        <p:nvSpPr>
          <p:cNvPr id="3" name="İçerik Yer Tutucusu 2"/>
          <p:cNvSpPr>
            <a:spLocks noGrp="1"/>
          </p:cNvSpPr>
          <p:nvPr>
            <p:ph idx="1"/>
          </p:nvPr>
        </p:nvSpPr>
        <p:spPr/>
        <p:txBody>
          <a:bodyPr/>
          <a:lstStyle/>
          <a:p>
            <a:endParaRPr lang="tr-TR"/>
          </a:p>
        </p:txBody>
      </p:sp>
      <p:pic>
        <p:nvPicPr>
          <p:cNvPr id="4" name="İçerik Yer Tutucusu 3">
            <a:extLst>
              <a:ext uri="{FF2B5EF4-FFF2-40B4-BE49-F238E27FC236}">
                <a16:creationId xmlns:a16="http://schemas.microsoft.com/office/drawing/2014/main" id="{C9A36C67-FEBB-A9CE-D867-60B381728A74}"/>
              </a:ext>
            </a:extLst>
          </p:cNvPr>
          <p:cNvPicPr>
            <a:picLocks noChangeAspect="1"/>
          </p:cNvPicPr>
          <p:nvPr/>
        </p:nvPicPr>
        <p:blipFill>
          <a:blip r:embed="rId2"/>
          <a:stretch>
            <a:fillRect/>
          </a:stretch>
        </p:blipFill>
        <p:spPr>
          <a:xfrm>
            <a:off x="2854155" y="1825625"/>
            <a:ext cx="6999129" cy="5032375"/>
          </a:xfrm>
          <a:prstGeom prst="rect">
            <a:avLst/>
          </a:prstGeom>
        </p:spPr>
      </p:pic>
    </p:spTree>
    <p:extLst>
      <p:ext uri="{BB962C8B-B14F-4D97-AF65-F5344CB8AC3E}">
        <p14:creationId xmlns:p14="http://schemas.microsoft.com/office/powerpoint/2010/main" val="1203754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TUNCAY </a:t>
            </a:r>
            <a:r>
              <a:rPr lang="tr-TR" dirty="0" smtClean="0"/>
              <a:t>TERZİHANESİ’NDEN - Merdiven </a:t>
            </a:r>
            <a:r>
              <a:rPr lang="tr-TR" dirty="0"/>
              <a:t>40'a Dayanır</a:t>
            </a:r>
            <a:r>
              <a:rPr lang="tr-TR" dirty="0" smtClean="0"/>
              <a:t>!.. (1)</a:t>
            </a:r>
            <a:endParaRPr lang="tr-TR" dirty="0"/>
          </a:p>
        </p:txBody>
      </p:sp>
      <p:sp>
        <p:nvSpPr>
          <p:cNvPr id="3" name="İçerik Yer Tutucusu 2"/>
          <p:cNvSpPr>
            <a:spLocks noGrp="1"/>
          </p:cNvSpPr>
          <p:nvPr>
            <p:ph idx="1"/>
          </p:nvPr>
        </p:nvSpPr>
        <p:spPr>
          <a:xfrm>
            <a:off x="838200" y="1825625"/>
            <a:ext cx="10515600" cy="4674566"/>
          </a:xfrm>
        </p:spPr>
        <p:txBody>
          <a:bodyPr>
            <a:normAutofit fontScale="92500" lnSpcReduction="10000"/>
          </a:bodyPr>
          <a:lstStyle/>
          <a:p>
            <a:r>
              <a:rPr lang="tr-TR" dirty="0"/>
              <a:t>Merdiven bir kurtarıcıdır her şeyden önce. Öyle olmasaydı, üstünde merdiven taşıyan kırmızı renkli arabalara, trafikte geçiş önceliği tanınır mıydı?</a:t>
            </a:r>
          </a:p>
          <a:p>
            <a:r>
              <a:rPr lang="tr-TR" dirty="0"/>
              <a:t>Harfler ile çıkarız sözcüklerin katına. Oradan da tümcelere... Bu yüzdendir ki, bir merdiven görünümündedir, "Harf" sözcünün ilk harfi.</a:t>
            </a:r>
          </a:p>
          <a:p>
            <a:r>
              <a:rPr lang="tr-TR" dirty="0"/>
              <a:t>Bir oyun alanıdır merdiven. Efendim, basamakları geniş olanlar için bu düşüncemin doğru olduğunu mu söylüyorsunuz? Ama ben, basamaktan değil, tırabzandan söz etmek istiyorum. Tırabzan ki, kaydırağıdır, annelerinin oyun parkına götürmedikleri çocukların... Ve tahta bir merdiven kızak oluverir çocukların altında, karlı bir kış gününde.</a:t>
            </a:r>
          </a:p>
          <a:p>
            <a:r>
              <a:rPr lang="tr-TR" dirty="0"/>
              <a:t>Tırabzandan kayan çocuk neşe içinde gülümserken, yanından hızla geçtiği adam, üç-dört basamakta bir durmakta ve soluklanmaktadır. Ne de olsa çocuk, merdiven dayamamıştır yaşlılığa.</a:t>
            </a:r>
          </a:p>
          <a:p>
            <a:pPr marL="0" indent="0">
              <a:buNone/>
            </a:pPr>
            <a:endParaRPr lang="tr-TR" dirty="0"/>
          </a:p>
        </p:txBody>
      </p:sp>
    </p:spTree>
    <p:extLst>
      <p:ext uri="{BB962C8B-B14F-4D97-AF65-F5344CB8AC3E}">
        <p14:creationId xmlns:p14="http://schemas.microsoft.com/office/powerpoint/2010/main" val="3299581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TUNCAY TERZİHANESİ’NDEN - Merdiven 40'a Dayanır!.. </a:t>
            </a:r>
            <a:r>
              <a:rPr lang="tr-TR" dirty="0" smtClean="0"/>
              <a:t>(2)</a:t>
            </a:r>
            <a:endParaRPr lang="tr-TR" dirty="0"/>
          </a:p>
        </p:txBody>
      </p:sp>
      <p:sp>
        <p:nvSpPr>
          <p:cNvPr id="3" name="İçerik Yer Tutucusu 2"/>
          <p:cNvSpPr>
            <a:spLocks noGrp="1"/>
          </p:cNvSpPr>
          <p:nvPr>
            <p:ph idx="1"/>
          </p:nvPr>
        </p:nvSpPr>
        <p:spPr/>
        <p:txBody>
          <a:bodyPr>
            <a:normAutofit fontScale="77500" lnSpcReduction="20000"/>
          </a:bodyPr>
          <a:lstStyle/>
          <a:p>
            <a:r>
              <a:rPr lang="tr-TR" dirty="0"/>
              <a:t>Merdiven dayamak!.. Bir insanın yaşı sorulduğunda yanıt olarak kullanılır bu deyim: "Ellisine merdiven dayadım... "  Yirmisine merdiven dayadım, denmez oysa. Ya da otuzuna!..</a:t>
            </a:r>
          </a:p>
          <a:p>
            <a:r>
              <a:rPr lang="tr-TR" dirty="0"/>
              <a:t>Kırk!.. Evet kırk yaştır, merdiven dayamak deyiminin kullanıldığı alt sınır. Türkçe deyimlerin güzelliğine borçlu olduğumuz şiirlerden biri de,  Ahmet Haşim'in "Merdiven" adlı şiiridir:</a:t>
            </a:r>
          </a:p>
          <a:p>
            <a:pPr marL="457200" lvl="1" indent="0">
              <a:buNone/>
            </a:pPr>
            <a:r>
              <a:rPr lang="tr-TR" sz="2600" dirty="0" smtClean="0"/>
              <a:t>Ağır </a:t>
            </a:r>
            <a:r>
              <a:rPr lang="tr-TR" sz="2600" dirty="0"/>
              <a:t>ağır çıkacaksın bu merdivenlerden </a:t>
            </a:r>
          </a:p>
          <a:p>
            <a:pPr marL="457200" lvl="1" indent="0">
              <a:buNone/>
            </a:pPr>
            <a:r>
              <a:rPr lang="tr-TR" sz="2600" dirty="0" smtClean="0"/>
              <a:t>Eteklerinde </a:t>
            </a:r>
            <a:r>
              <a:rPr lang="tr-TR" sz="2600" dirty="0"/>
              <a:t>güneş rengi bir yığın yaprak </a:t>
            </a:r>
          </a:p>
          <a:p>
            <a:pPr marL="457200" lvl="1" indent="0">
              <a:buNone/>
            </a:pPr>
            <a:r>
              <a:rPr lang="tr-TR" sz="2600" dirty="0" smtClean="0"/>
              <a:t>Ve </a:t>
            </a:r>
            <a:r>
              <a:rPr lang="tr-TR" sz="2600" dirty="0"/>
              <a:t>bir zaman bakacaksın semaya ağlayarak...</a:t>
            </a:r>
          </a:p>
          <a:p>
            <a:r>
              <a:rPr lang="tr-TR" dirty="0" smtClean="0"/>
              <a:t>Son </a:t>
            </a:r>
            <a:r>
              <a:rPr lang="tr-TR" dirty="0"/>
              <a:t>basamağında ölüme çıkılan tek merdiven idam sehpasınınkidir. Amerika'nın </a:t>
            </a:r>
            <a:r>
              <a:rPr lang="tr-TR" dirty="0" err="1"/>
              <a:t>Leavenworth</a:t>
            </a:r>
            <a:r>
              <a:rPr lang="tr-TR" dirty="0"/>
              <a:t> hapishanesindeki bir mahkûm, kaldığı tek kişilik hücrenin penceresinden kendisi için kurulan idam sehpasının yapılışını seyreder. Marangozun birkaç basamaklı merdivenin tırabzanını büyük bir itina ile zımparaladığını görünce de sorar: "Bunu neden yapıyorsun?"... Marangoz alaycı bir şekilde gülümser: "Eline kıymık batmasın diye"... Annesinin çabası sonucu Cumhurbaşkanı tarafından idamdan kurtulan mahkûmun adı Robert </a:t>
            </a:r>
            <a:r>
              <a:rPr lang="tr-TR" dirty="0" err="1"/>
              <a:t>Stroud'dur</a:t>
            </a:r>
            <a:r>
              <a:rPr lang="tr-TR" dirty="0"/>
              <a:t>. Ama siz onu "</a:t>
            </a:r>
            <a:r>
              <a:rPr lang="tr-TR" dirty="0" err="1"/>
              <a:t>Alcatraz</a:t>
            </a:r>
            <a:r>
              <a:rPr lang="tr-TR" dirty="0"/>
              <a:t> Kuşçusu" olarak tanırsınız.</a:t>
            </a:r>
          </a:p>
          <a:p>
            <a:endParaRPr lang="tr-TR" dirty="0"/>
          </a:p>
        </p:txBody>
      </p:sp>
    </p:spTree>
    <p:extLst>
      <p:ext uri="{BB962C8B-B14F-4D97-AF65-F5344CB8AC3E}">
        <p14:creationId xmlns:p14="http://schemas.microsoft.com/office/powerpoint/2010/main" val="3620109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TUNCAY TERZİHANESİ’NDEN - Merdiven 40'a Dayanır!.. </a:t>
            </a:r>
            <a:r>
              <a:rPr lang="tr-TR" dirty="0" smtClean="0"/>
              <a:t>(3)</a:t>
            </a:r>
            <a:endParaRPr lang="tr-TR" dirty="0"/>
          </a:p>
        </p:txBody>
      </p:sp>
      <p:sp>
        <p:nvSpPr>
          <p:cNvPr id="3" name="İçerik Yer Tutucusu 2"/>
          <p:cNvSpPr>
            <a:spLocks noGrp="1"/>
          </p:cNvSpPr>
          <p:nvPr>
            <p:ph sz="half" idx="1"/>
          </p:nvPr>
        </p:nvSpPr>
        <p:spPr/>
        <p:txBody>
          <a:bodyPr>
            <a:normAutofit lnSpcReduction="10000"/>
          </a:bodyPr>
          <a:lstStyle/>
          <a:p>
            <a:r>
              <a:rPr lang="tr-TR" dirty="0"/>
              <a:t>Merdivenli sokakları olan kentleri severim. Çocukluğum Trabzon'un "Merdivenli </a:t>
            </a:r>
            <a:r>
              <a:rPr lang="tr-TR" dirty="0" err="1"/>
              <a:t>Sokağı”nda</a:t>
            </a:r>
            <a:r>
              <a:rPr lang="tr-TR" dirty="0"/>
              <a:t> geçti ne de olsa. Ne de güzel sokak adları var İstanbul'un: Merdiven Sokağı, Merdiven Yokuşu, Merdivenli Bayır, Merdivenli Çeşme, Merdivenli Hamam Çıkmazı... Kocaman bir kasabaya dönüşen İstanbul'un "</a:t>
            </a:r>
            <a:r>
              <a:rPr lang="tr-TR" dirty="0" err="1"/>
              <a:t>Merdivenköy"ü</a:t>
            </a:r>
            <a:r>
              <a:rPr lang="tr-TR" dirty="0"/>
              <a:t> bile var.</a:t>
            </a:r>
          </a:p>
        </p:txBody>
      </p:sp>
      <p:sp>
        <p:nvSpPr>
          <p:cNvPr id="4" name="İçerik Yer Tutucusu 3"/>
          <p:cNvSpPr>
            <a:spLocks noGrp="1"/>
          </p:cNvSpPr>
          <p:nvPr>
            <p:ph sz="half" idx="2"/>
          </p:nvPr>
        </p:nvSpPr>
        <p:spPr/>
        <p:txBody>
          <a:bodyPr>
            <a:normAutofit lnSpcReduction="10000"/>
          </a:bodyPr>
          <a:lstStyle/>
          <a:p>
            <a:endParaRPr lang="tr-TR"/>
          </a:p>
        </p:txBody>
      </p:sp>
      <p:pic>
        <p:nvPicPr>
          <p:cNvPr id="5" name="Picture 2" descr="İstanbul, Üsküdar, Sultantepe Yokuşu. | Abstract artwork, Istanbul, Abstract">
            <a:extLst>
              <a:ext uri="{FF2B5EF4-FFF2-40B4-BE49-F238E27FC236}">
                <a16:creationId xmlns:a16="http://schemas.microsoft.com/office/drawing/2014/main" id="{95CDC1CF-A9C6-6252-BAB1-2C9E8081F2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7586" y="1825625"/>
            <a:ext cx="3903166" cy="3903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243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TUNCAY TERZİHANESİ’NDEN - Merdiven 40'a Dayanır!.. </a:t>
            </a:r>
            <a:r>
              <a:rPr lang="tr-TR" dirty="0" smtClean="0"/>
              <a:t>(4)</a:t>
            </a:r>
            <a:endParaRPr lang="tr-TR" dirty="0"/>
          </a:p>
        </p:txBody>
      </p:sp>
      <p:sp>
        <p:nvSpPr>
          <p:cNvPr id="3" name="İçerik Yer Tutucusu 2"/>
          <p:cNvSpPr>
            <a:spLocks noGrp="1"/>
          </p:cNvSpPr>
          <p:nvPr>
            <p:ph idx="1"/>
          </p:nvPr>
        </p:nvSpPr>
        <p:spPr/>
        <p:txBody>
          <a:bodyPr>
            <a:normAutofit fontScale="85000" lnSpcReduction="20000"/>
          </a:bodyPr>
          <a:lstStyle/>
          <a:p>
            <a:r>
              <a:rPr lang="tr-TR" dirty="0"/>
              <a:t>Ama eski İstanbul kartpostallarında gördüğümüz </a:t>
            </a:r>
            <a:r>
              <a:rPr lang="tr-TR" dirty="0" err="1"/>
              <a:t>Yüksekkaldırım'ın</a:t>
            </a:r>
            <a:r>
              <a:rPr lang="tr-TR" dirty="0"/>
              <a:t> basamakları, dar bir şerit hâlinde, otomobillere açılan yolun iki yanına sıkışıp kalmıştır... Rıfat Ilgaz, çantası dolu olarak </a:t>
            </a:r>
            <a:r>
              <a:rPr lang="tr-TR" dirty="0" err="1"/>
              <a:t>Yüksekkaldırım'ı</a:t>
            </a:r>
            <a:r>
              <a:rPr lang="tr-TR" dirty="0"/>
              <a:t> çıkan Postacı İlhami Efendiyi anlatır "Bu Merdivenlerden" adlı şiirinde:</a:t>
            </a:r>
          </a:p>
          <a:p>
            <a:pPr marL="457200" lvl="1" indent="0">
              <a:buNone/>
            </a:pPr>
            <a:r>
              <a:rPr lang="tr-TR" dirty="0" smtClean="0"/>
              <a:t>Bir </a:t>
            </a:r>
            <a:r>
              <a:rPr lang="tr-TR" dirty="0"/>
              <a:t>düşün, ne demiş Haşim Amcan,</a:t>
            </a:r>
          </a:p>
          <a:p>
            <a:pPr marL="457200" lvl="1" indent="0">
              <a:buNone/>
            </a:pPr>
            <a:r>
              <a:rPr lang="tr-TR" dirty="0" smtClean="0"/>
              <a:t>Vermiş </a:t>
            </a:r>
            <a:r>
              <a:rPr lang="tr-TR" dirty="0"/>
              <a:t>de tatar böreğini gövdeye,</a:t>
            </a:r>
          </a:p>
          <a:p>
            <a:pPr marL="457200" lvl="1" indent="0">
              <a:buNone/>
            </a:pPr>
            <a:r>
              <a:rPr lang="tr-TR" dirty="0" smtClean="0"/>
              <a:t>Ağır </a:t>
            </a:r>
            <a:r>
              <a:rPr lang="tr-TR" dirty="0"/>
              <a:t>ağır çıkacaksın demiş, bu merdivenlerden, </a:t>
            </a:r>
          </a:p>
          <a:p>
            <a:pPr marL="457200" lvl="1" indent="0">
              <a:buNone/>
            </a:pPr>
            <a:r>
              <a:rPr lang="tr-TR" dirty="0" smtClean="0"/>
              <a:t>Böyle </a:t>
            </a:r>
            <a:r>
              <a:rPr lang="tr-TR" dirty="0"/>
              <a:t>soluk soluğa değil!</a:t>
            </a:r>
          </a:p>
          <a:p>
            <a:r>
              <a:rPr lang="tr-TR" dirty="0"/>
              <a:t>Rıfat Hoca'nın, dizelerinde Ahmet Haşim'i alaya aldığı şiirin yanı sıra, İrlandalı yazar Bernard </a:t>
            </a:r>
            <a:r>
              <a:rPr lang="tr-TR" dirty="0" err="1"/>
              <a:t>Shaw'un</a:t>
            </a:r>
            <a:r>
              <a:rPr lang="tr-TR" dirty="0"/>
              <a:t> da, Hollywood filmlerini eleştirirken merdiven kullandığı görülür: "Hollywood'da bir filmin yüzde doksan beşi, merdivenlere tırmanıp inmekten ya da arabalara girip çıkmaktan oluşuyor. Oyunlarım, onların çok ilgi duyduğu merdivenlerde geçmiyor. Böyle olunca da, sinema sanatından anlamadığım söyleniyor."</a:t>
            </a:r>
          </a:p>
          <a:p>
            <a:endParaRPr lang="tr-TR" dirty="0"/>
          </a:p>
        </p:txBody>
      </p:sp>
    </p:spTree>
    <p:extLst>
      <p:ext uri="{BB962C8B-B14F-4D97-AF65-F5344CB8AC3E}">
        <p14:creationId xmlns:p14="http://schemas.microsoft.com/office/powerpoint/2010/main" val="2932943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TUNCAY TERZİHANESİ’NDEN - Merdiven 40'a Dayanır!.. </a:t>
            </a:r>
            <a:r>
              <a:rPr lang="tr-TR" dirty="0" smtClean="0"/>
              <a:t>(5)</a:t>
            </a:r>
            <a:endParaRPr lang="tr-TR" dirty="0"/>
          </a:p>
        </p:txBody>
      </p:sp>
      <p:sp>
        <p:nvSpPr>
          <p:cNvPr id="3" name="İçerik Yer Tutucusu 2"/>
          <p:cNvSpPr>
            <a:spLocks noGrp="1"/>
          </p:cNvSpPr>
          <p:nvPr>
            <p:ph idx="1"/>
          </p:nvPr>
        </p:nvSpPr>
        <p:spPr/>
        <p:txBody>
          <a:bodyPr>
            <a:normAutofit fontScale="92500" lnSpcReduction="10000"/>
          </a:bodyPr>
          <a:lstStyle/>
          <a:p>
            <a:r>
              <a:rPr lang="tr-TR" dirty="0"/>
              <a:t>Merdiven çıkarken bir başkasının önüne geçmek uğursuzluktur. Merdiven altından geçmeye kalkışmak da öyle!.. Bunun nedeni, merdivenlerin Tanrılara uzanan yollar olduğu inancıdır. Bu inançlar günümüzde varlıklarını sürdürseler de, basamakların tahtadan yapılması inancı terk edilmiştir. Demirden basamak yapılmaz. Tanrılar, yeraltından maden çalan insanlara kızabilir ne de olsa!.. "Maazallah" deyip, kulağımızı çekerek tahtaya vurmalı üç kere.</a:t>
            </a:r>
          </a:p>
          <a:p>
            <a:r>
              <a:rPr lang="tr-TR" dirty="0"/>
              <a:t>Ne asansör, ne "</a:t>
            </a:r>
            <a:r>
              <a:rPr lang="tr-TR" dirty="0" err="1"/>
              <a:t>yürüyen"lileri</a:t>
            </a:r>
            <a:r>
              <a:rPr lang="tr-TR" dirty="0"/>
              <a:t> pabucunu dama atabilmiştir merdivenin!.. Daha doğrusu atmıştır da, o kendisini duvara dayayıp çıkıp almıştır her seferinde. Merdiven güvenilir dostlarından biridir insanlığın.</a:t>
            </a:r>
          </a:p>
          <a:p>
            <a:r>
              <a:rPr lang="tr-TR" dirty="0"/>
              <a:t>Başımızın sıkıştığı anda yardımımıza koşar merdiven. Unutmayın, binalarda "Yangın asansörü" değil, "Yangın Merdiveni" vardır</a:t>
            </a:r>
            <a:r>
              <a:rPr lang="tr-TR" dirty="0" smtClean="0"/>
              <a:t>!..</a:t>
            </a:r>
            <a:endParaRPr lang="tr-TR" dirty="0"/>
          </a:p>
        </p:txBody>
      </p:sp>
    </p:spTree>
    <p:extLst>
      <p:ext uri="{BB962C8B-B14F-4D97-AF65-F5344CB8AC3E}">
        <p14:creationId xmlns:p14="http://schemas.microsoft.com/office/powerpoint/2010/main" val="2542868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TUNCAY TERZİHANESİ’NDEN - Merdiven 40'a Dayanır!.. </a:t>
            </a:r>
            <a:r>
              <a:rPr lang="tr-TR" dirty="0" smtClean="0"/>
              <a:t>(6)</a:t>
            </a:r>
            <a:endParaRPr lang="tr-TR" dirty="0"/>
          </a:p>
        </p:txBody>
      </p:sp>
      <p:sp>
        <p:nvSpPr>
          <p:cNvPr id="3" name="İçerik Yer Tutucusu 2"/>
          <p:cNvSpPr>
            <a:spLocks noGrp="1"/>
          </p:cNvSpPr>
          <p:nvPr>
            <p:ph idx="1"/>
          </p:nvPr>
        </p:nvSpPr>
        <p:spPr/>
        <p:txBody>
          <a:bodyPr>
            <a:normAutofit/>
          </a:bodyPr>
          <a:lstStyle/>
          <a:p>
            <a:r>
              <a:rPr lang="tr-TR" dirty="0"/>
              <a:t>Bu yazının sonuna da Sunay Akın'ın şu dizeleri ne de yakışır:</a:t>
            </a:r>
          </a:p>
          <a:p>
            <a:pPr marL="457200" lvl="1" indent="0">
              <a:buNone/>
            </a:pPr>
            <a:r>
              <a:rPr lang="tr-TR" dirty="0" smtClean="0"/>
              <a:t>Ah</a:t>
            </a:r>
            <a:r>
              <a:rPr lang="tr-TR" dirty="0"/>
              <a:t>! Şu benim şair yalnızlığım </a:t>
            </a:r>
          </a:p>
          <a:p>
            <a:pPr marL="457200" lvl="1" indent="0">
              <a:buNone/>
            </a:pPr>
            <a:r>
              <a:rPr lang="tr-TR" dirty="0" smtClean="0"/>
              <a:t>bir </a:t>
            </a:r>
            <a:r>
              <a:rPr lang="tr-TR" dirty="0"/>
              <a:t>yangın merdiveni gibidir </a:t>
            </a:r>
          </a:p>
          <a:p>
            <a:pPr marL="457200" lvl="1" indent="0">
              <a:buNone/>
            </a:pPr>
            <a:r>
              <a:rPr lang="tr-TR" dirty="0" smtClean="0"/>
              <a:t>umut </a:t>
            </a:r>
            <a:r>
              <a:rPr lang="tr-TR" dirty="0"/>
              <a:t>apartmanının arkasında </a:t>
            </a:r>
          </a:p>
          <a:p>
            <a:pPr marL="457200" lvl="1" indent="0">
              <a:buNone/>
            </a:pPr>
            <a:r>
              <a:rPr lang="tr-TR" dirty="0" smtClean="0"/>
              <a:t>pas </a:t>
            </a:r>
            <a:r>
              <a:rPr lang="tr-TR" dirty="0"/>
              <a:t>tutarken yüreğim </a:t>
            </a:r>
          </a:p>
          <a:p>
            <a:pPr marL="457200" lvl="1" indent="0">
              <a:buNone/>
            </a:pPr>
            <a:r>
              <a:rPr lang="tr-TR" dirty="0" smtClean="0"/>
              <a:t>ayakta </a:t>
            </a:r>
            <a:r>
              <a:rPr lang="tr-TR" dirty="0"/>
              <a:t>duruyorum yıkılmadan</a:t>
            </a:r>
          </a:p>
          <a:p>
            <a:pPr marL="457200" lvl="1" indent="0">
              <a:buNone/>
            </a:pPr>
            <a:r>
              <a:rPr lang="tr-TR" dirty="0" smtClean="0"/>
              <a:t>çocukların </a:t>
            </a:r>
            <a:r>
              <a:rPr lang="tr-TR" dirty="0"/>
              <a:t>kayacağı bir tırabzanım olmasa da</a:t>
            </a:r>
          </a:p>
          <a:p>
            <a:r>
              <a:rPr lang="tr-TR" dirty="0"/>
              <a:t>(Akın, Sunay (2007), </a:t>
            </a:r>
            <a:r>
              <a:rPr lang="tr-TR" dirty="0">
                <a:solidFill>
                  <a:srgbClr val="C00000"/>
                </a:solidFill>
              </a:rPr>
              <a:t>Tuncay Terzihanesi</a:t>
            </a:r>
            <a:r>
              <a:rPr lang="tr-TR" dirty="0"/>
              <a:t>, İstanbul: Çınar Yayınları, 51-54.)</a:t>
            </a:r>
          </a:p>
        </p:txBody>
      </p:sp>
    </p:spTree>
    <p:extLst>
      <p:ext uri="{BB962C8B-B14F-4D97-AF65-F5344CB8AC3E}">
        <p14:creationId xmlns:p14="http://schemas.microsoft.com/office/powerpoint/2010/main" val="3041547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Makale (1)</a:t>
            </a:r>
            <a:endParaRPr lang="tr-TR" dirty="0"/>
          </a:p>
        </p:txBody>
      </p:sp>
      <p:sp>
        <p:nvSpPr>
          <p:cNvPr id="3" name="İçerik Yer Tutucusu 2"/>
          <p:cNvSpPr>
            <a:spLocks noGrp="1"/>
          </p:cNvSpPr>
          <p:nvPr>
            <p:ph idx="1"/>
          </p:nvPr>
        </p:nvSpPr>
        <p:spPr/>
        <p:txBody>
          <a:bodyPr/>
          <a:lstStyle/>
          <a:p>
            <a:r>
              <a:rPr lang="tr-TR" dirty="0"/>
              <a:t>Gözlem, deney, araştırma, inceleme süreçlerine bağlı olarak bilim alanlarından biriyle ilgili konularda yazılan, içerdiği bulgu ve yorumlarla alanına katkı sağlayan yazılara </a:t>
            </a:r>
            <a:r>
              <a:rPr lang="tr-TR" dirty="0">
                <a:solidFill>
                  <a:srgbClr val="C00000"/>
                </a:solidFill>
              </a:rPr>
              <a:t>makale</a:t>
            </a:r>
            <a:r>
              <a:rPr lang="tr-TR" dirty="0"/>
              <a:t> denir. </a:t>
            </a:r>
            <a:endParaRPr lang="tr-TR" dirty="0" smtClean="0"/>
          </a:p>
          <a:p>
            <a:r>
              <a:rPr lang="tr-TR" dirty="0" smtClean="0"/>
              <a:t>Genellikle </a:t>
            </a:r>
            <a:r>
              <a:rPr lang="tr-TR" dirty="0"/>
              <a:t>alan dergilerinde, kitap bölümlerinde, bazen de gazetelerde yayımlanır. </a:t>
            </a:r>
          </a:p>
          <a:p>
            <a:endParaRPr lang="tr-TR" dirty="0"/>
          </a:p>
        </p:txBody>
      </p:sp>
    </p:spTree>
    <p:extLst>
      <p:ext uri="{BB962C8B-B14F-4D97-AF65-F5344CB8AC3E}">
        <p14:creationId xmlns:p14="http://schemas.microsoft.com/office/powerpoint/2010/main" val="1303382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Makale (2)</a:t>
            </a:r>
            <a:endParaRPr lang="tr-TR" dirty="0"/>
          </a:p>
        </p:txBody>
      </p:sp>
      <p:sp>
        <p:nvSpPr>
          <p:cNvPr id="3" name="İçerik Yer Tutucusu 2"/>
          <p:cNvSpPr>
            <a:spLocks noGrp="1"/>
          </p:cNvSpPr>
          <p:nvPr>
            <p:ph idx="1"/>
          </p:nvPr>
        </p:nvSpPr>
        <p:spPr/>
        <p:txBody>
          <a:bodyPr>
            <a:normAutofit fontScale="92500" lnSpcReduction="20000"/>
          </a:bodyPr>
          <a:lstStyle/>
          <a:p>
            <a:r>
              <a:rPr lang="tr-TR" dirty="0"/>
              <a:t>Makalede, üzerinde araştırma ve inceleme yapılan konu; giriş, gelişme, sonuç bölümlendirmelerine uygun bir düzenleniş içinde ve ayrıntılı olarak işlenir. </a:t>
            </a:r>
            <a:endParaRPr lang="tr-TR" dirty="0" smtClean="0"/>
          </a:p>
          <a:p>
            <a:r>
              <a:rPr lang="tr-TR" dirty="0" smtClean="0"/>
              <a:t>Makale</a:t>
            </a:r>
            <a:r>
              <a:rPr lang="tr-TR" dirty="0"/>
              <a:t>, yöntemli ve sistemli bir çalışmanın ürünüdür. </a:t>
            </a:r>
            <a:endParaRPr lang="tr-TR" dirty="0" smtClean="0"/>
          </a:p>
          <a:p>
            <a:r>
              <a:rPr lang="tr-TR" dirty="0" smtClean="0"/>
              <a:t>O </a:t>
            </a:r>
            <a:r>
              <a:rPr lang="tr-TR" dirty="0"/>
              <a:t>nedenle, biçim ve içerikte, bilimsel bir yazının gereklerine uygun bir düzene sahiptir. </a:t>
            </a:r>
            <a:endParaRPr lang="tr-TR" dirty="0" smtClean="0"/>
          </a:p>
          <a:p>
            <a:r>
              <a:rPr lang="tr-TR" dirty="0" smtClean="0"/>
              <a:t>Dili </a:t>
            </a:r>
            <a:r>
              <a:rPr lang="tr-TR" dirty="0"/>
              <a:t>ve anlatımı da bilimsel söyleyişe uygundur. </a:t>
            </a:r>
            <a:endParaRPr lang="tr-TR" dirty="0" smtClean="0"/>
          </a:p>
          <a:p>
            <a:r>
              <a:rPr lang="tr-TR" dirty="0" smtClean="0"/>
              <a:t>Bilgiyi </a:t>
            </a:r>
            <a:r>
              <a:rPr lang="tr-TR" dirty="0"/>
              <a:t>doğrudan aktarma amacını gölgeleyen ifade biçimlerine kesinlikle yer verilmez. </a:t>
            </a:r>
            <a:endParaRPr lang="tr-TR" dirty="0" smtClean="0"/>
          </a:p>
          <a:p>
            <a:r>
              <a:rPr lang="tr-TR" dirty="0" smtClean="0"/>
              <a:t>Açıklama</a:t>
            </a:r>
            <a:r>
              <a:rPr lang="tr-TR" dirty="0"/>
              <a:t>, görüş ve yorumlar; günlük konuşma dilinin sözcükleri çerçevesinde değil, ilgili alanın terimleri üzerinden yapılır. </a:t>
            </a:r>
            <a:endParaRPr lang="tr-TR" dirty="0" smtClean="0"/>
          </a:p>
          <a:p>
            <a:r>
              <a:rPr lang="tr-TR" dirty="0" smtClean="0"/>
              <a:t>Zaten </a:t>
            </a:r>
            <a:r>
              <a:rPr lang="tr-TR" dirty="0"/>
              <a:t>bu yazıların hedef kitlesi de o alanın uzmanları ya da yakın ilgilileridir. </a:t>
            </a:r>
          </a:p>
          <a:p>
            <a:endParaRPr lang="tr-TR" dirty="0"/>
          </a:p>
        </p:txBody>
      </p:sp>
    </p:spTree>
    <p:extLst>
      <p:ext uri="{BB962C8B-B14F-4D97-AF65-F5344CB8AC3E}">
        <p14:creationId xmlns:p14="http://schemas.microsoft.com/office/powerpoint/2010/main" val="1585309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Makale (3)</a:t>
            </a:r>
            <a:endParaRPr lang="tr-TR" dirty="0"/>
          </a:p>
        </p:txBody>
      </p:sp>
      <p:sp>
        <p:nvSpPr>
          <p:cNvPr id="3" name="İçerik Yer Tutucusu 2"/>
          <p:cNvSpPr>
            <a:spLocks noGrp="1"/>
          </p:cNvSpPr>
          <p:nvPr>
            <p:ph idx="1"/>
          </p:nvPr>
        </p:nvSpPr>
        <p:spPr/>
        <p:txBody>
          <a:bodyPr>
            <a:normAutofit/>
          </a:bodyPr>
          <a:lstStyle/>
          <a:p>
            <a:r>
              <a:rPr lang="tr-TR" dirty="0"/>
              <a:t>Makale yazarı, nesnel bir bakış açısı içinde, öne sürdüğü düşünceleri ve savunduğu tezi kanıtlarla desteklemelidir. </a:t>
            </a:r>
            <a:endParaRPr lang="tr-TR" dirty="0" smtClean="0"/>
          </a:p>
          <a:p>
            <a:r>
              <a:rPr lang="tr-TR" dirty="0" smtClean="0"/>
              <a:t>Bunun </a:t>
            </a:r>
            <a:r>
              <a:rPr lang="tr-TR" dirty="0"/>
              <a:t>için her türlü belge, sayısal veri, grafik gibi gereçleri kullanır. </a:t>
            </a:r>
          </a:p>
          <a:p>
            <a:r>
              <a:rPr lang="tr-TR" dirty="0"/>
              <a:t>Makaleler, bilgi birikimi yanında yöntem bilgisine de dayanan yazılardır. </a:t>
            </a:r>
            <a:endParaRPr lang="tr-TR" dirty="0" smtClean="0"/>
          </a:p>
          <a:p>
            <a:r>
              <a:rPr lang="tr-TR" dirty="0" smtClean="0"/>
              <a:t>Ele </a:t>
            </a:r>
            <a:r>
              <a:rPr lang="tr-TR" dirty="0"/>
              <a:t>alınan konuyla ilgili geniş bir araştırma yapmayı gerektirdiği kadar bunlardan yola çıkılarak varılacak sonuçları, </a:t>
            </a:r>
            <a:r>
              <a:rPr lang="tr-TR" dirty="0" err="1"/>
              <a:t>yanlışlanacak</a:t>
            </a:r>
            <a:r>
              <a:rPr lang="tr-TR" dirty="0"/>
              <a:t> ya da doğrulanacak yargıları, savunulacak tezi bilimsel düşünüşe özgü yöntemler izleyerek vermeyi de gerektirir. </a:t>
            </a:r>
          </a:p>
        </p:txBody>
      </p:sp>
    </p:spTree>
    <p:extLst>
      <p:ext uri="{BB962C8B-B14F-4D97-AF65-F5344CB8AC3E}">
        <p14:creationId xmlns:p14="http://schemas.microsoft.com/office/powerpoint/2010/main" val="4144803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Makale (4)</a:t>
            </a:r>
            <a:endParaRPr lang="tr-TR" dirty="0"/>
          </a:p>
        </p:txBody>
      </p:sp>
      <p:sp>
        <p:nvSpPr>
          <p:cNvPr id="3" name="İçerik Yer Tutucusu 2"/>
          <p:cNvSpPr>
            <a:spLocks noGrp="1"/>
          </p:cNvSpPr>
          <p:nvPr>
            <p:ph idx="1"/>
          </p:nvPr>
        </p:nvSpPr>
        <p:spPr/>
        <p:txBody>
          <a:bodyPr>
            <a:normAutofit/>
          </a:bodyPr>
          <a:lstStyle/>
          <a:p>
            <a:r>
              <a:rPr lang="tr-TR" dirty="0"/>
              <a:t>Gazetelerde yer alan günübirlik yazılara makale denmesi yanlıştır. Bunlar, köşe yazısı (fıkra) türüne girer. </a:t>
            </a:r>
            <a:endParaRPr lang="tr-TR" dirty="0" smtClean="0"/>
          </a:p>
          <a:p>
            <a:r>
              <a:rPr lang="tr-TR" dirty="0" smtClean="0"/>
              <a:t>Makaleler</a:t>
            </a:r>
            <a:r>
              <a:rPr lang="tr-TR" dirty="0"/>
              <a:t>, gazetelerde de yayımlanabilir; ama bu, her gazete yazısının makale olduğu anlamına gelmez.</a:t>
            </a:r>
          </a:p>
        </p:txBody>
      </p:sp>
    </p:spTree>
    <p:extLst>
      <p:ext uri="{BB962C8B-B14F-4D97-AF65-F5344CB8AC3E}">
        <p14:creationId xmlns:p14="http://schemas.microsoft.com/office/powerpoint/2010/main" val="2565620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Makale (5) - Örnek</a:t>
            </a:r>
            <a:endParaRPr lang="tr-TR" dirty="0"/>
          </a:p>
        </p:txBody>
      </p:sp>
      <p:sp>
        <p:nvSpPr>
          <p:cNvPr id="3" name="İçerik Yer Tutucusu 2"/>
          <p:cNvSpPr>
            <a:spLocks noGrp="1"/>
          </p:cNvSpPr>
          <p:nvPr>
            <p:ph idx="1"/>
          </p:nvPr>
        </p:nvSpPr>
        <p:spPr/>
        <p:txBody>
          <a:bodyPr>
            <a:normAutofit/>
          </a:bodyPr>
          <a:lstStyle/>
          <a:p>
            <a:r>
              <a:rPr lang="tr-TR" dirty="0"/>
              <a:t>BİR ÖZEL İLGİ TURİZMİ OLARAK EDEBİYAT TURİZMİ VE TÜRKİYE’NİN EDEBİYAT TURİZMİ POTANSİYELİ </a:t>
            </a:r>
          </a:p>
          <a:p>
            <a:pPr marL="0" indent="0">
              <a:buNone/>
            </a:pPr>
            <a:r>
              <a:rPr lang="tr-TR" dirty="0"/>
              <a:t>                                                                            Alpay TIRIL</a:t>
            </a:r>
          </a:p>
          <a:p>
            <a:endParaRPr lang="tr-TR" dirty="0"/>
          </a:p>
          <a:p>
            <a:r>
              <a:rPr lang="tr-TR" dirty="0"/>
              <a:t>https://dergipark.org.tr/tr/download/article-file/591985</a:t>
            </a:r>
          </a:p>
        </p:txBody>
      </p:sp>
    </p:spTree>
    <p:extLst>
      <p:ext uri="{BB962C8B-B14F-4D97-AF65-F5344CB8AC3E}">
        <p14:creationId xmlns:p14="http://schemas.microsoft.com/office/powerpoint/2010/main" val="2383652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81373" y="-49030"/>
            <a:ext cx="9610627" cy="1325563"/>
          </a:xfrm>
        </p:spPr>
        <p:txBody>
          <a:bodyPr/>
          <a:lstStyle/>
          <a:p>
            <a:r>
              <a:rPr lang="tr-TR" dirty="0"/>
              <a:t>DİJİTAL TASARIM SÜREÇLERİNDE AGİLE YÖNTEMLERİNİN ROLÜ </a:t>
            </a:r>
            <a:br>
              <a:rPr lang="tr-TR" dirty="0"/>
            </a:br>
            <a:r>
              <a:rPr lang="tr-TR" dirty="0" err="1"/>
              <a:t>The</a:t>
            </a:r>
            <a:r>
              <a:rPr lang="tr-TR" dirty="0"/>
              <a:t> Role Of </a:t>
            </a:r>
            <a:r>
              <a:rPr lang="tr-TR" dirty="0" err="1"/>
              <a:t>Agile</a:t>
            </a:r>
            <a:r>
              <a:rPr lang="tr-TR" dirty="0"/>
              <a:t> </a:t>
            </a:r>
            <a:r>
              <a:rPr lang="tr-TR" dirty="0" err="1"/>
              <a:t>Methods</a:t>
            </a:r>
            <a:r>
              <a:rPr lang="tr-TR" dirty="0"/>
              <a:t> İn </a:t>
            </a:r>
            <a:r>
              <a:rPr lang="tr-TR" dirty="0" err="1"/>
              <a:t>Digital</a:t>
            </a:r>
            <a:r>
              <a:rPr lang="tr-TR" dirty="0"/>
              <a:t> Design </a:t>
            </a:r>
            <a:r>
              <a:rPr lang="tr-TR" dirty="0" err="1"/>
              <a:t>Process</a:t>
            </a:r>
            <a:r>
              <a:rPr lang="tr-TR" dirty="0"/>
              <a:t> </a:t>
            </a:r>
          </a:p>
        </p:txBody>
      </p:sp>
      <p:sp>
        <p:nvSpPr>
          <p:cNvPr id="3" name="İçerik Yer Tutucusu 2"/>
          <p:cNvSpPr>
            <a:spLocks noGrp="1"/>
          </p:cNvSpPr>
          <p:nvPr>
            <p:ph idx="1"/>
          </p:nvPr>
        </p:nvSpPr>
        <p:spPr/>
        <p:txBody>
          <a:bodyPr/>
          <a:lstStyle/>
          <a:p>
            <a:endParaRPr lang="tr-TR"/>
          </a:p>
        </p:txBody>
      </p:sp>
      <p:sp>
        <p:nvSpPr>
          <p:cNvPr id="5" name="İçerik Yer Tutucusu 2">
            <a:extLst>
              <a:ext uri="{FF2B5EF4-FFF2-40B4-BE49-F238E27FC236}">
                <a16:creationId xmlns:a16="http://schemas.microsoft.com/office/drawing/2014/main" id="{E64F901F-A850-8FC2-C8C5-D33DFDB63909}"/>
              </a:ext>
            </a:extLst>
          </p:cNvPr>
          <p:cNvSpPr txBox="1">
            <a:spLocks/>
          </p:cNvSpPr>
          <p:nvPr/>
        </p:nvSpPr>
        <p:spPr>
          <a:xfrm>
            <a:off x="2743402" y="1418050"/>
            <a:ext cx="3780991" cy="52565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000" smtClean="0"/>
              <a:t>ÖZET </a:t>
            </a:r>
          </a:p>
          <a:p>
            <a:pPr algn="just"/>
            <a:r>
              <a:rPr lang="tr-TR" sz="1000" smtClean="0"/>
              <a:t>Toplum yaşamında derinlemesine tutum ve davranış değişikliklerinin gerçekleşmesine neden olan teknolojik devrimlerin tam da içinde yaşamaktayız. Bu durum günlük yaşamımızı derinden etkilemekle kalmamakta, iş yapış biçimlerimizi de büyük bir hızla dönüştürmektedir. Değişim hızla devam ederken, dijital mecralar ile dünyanın en ücra köşelerine dahi artan bir hızla ulaşılmıştır. Böylelikle dijital mecralar, çağdaş yaşamın hemen hemen her alanında başrole yerleşmiştir. Dijital teknoloji, hem olumlu hem de olumsuz etkilerle, günlük yaşamın dönüşümünde önemli bir rol oynamaktadır. Bu dönüşüm her ne kadar teknolojik yenilikler ile meydana geliyor olsa da dönüşümün kendisi sosyal, kültürel ve ekonomik alanlarda olmaktadır. Günlük yaşam pratiklerinde meydana gelmekte olan sürekli değişim ve dönüşüm, iş yapış biçimlerimizi de köklü biçimde değiştirmektedir. Pandemi sürecinde hızla artan teknoloji kullanımı ile pandemi sonrası dönemde de dijital mecraların hayatımızdaki yerlerini koruyacağı öngörülmektedir. Kullanıcı rolünde bulunan dijital mecralardaki hedef kitleleri ve dijital iş süreçlerini düşünmeden tasarım yapmak, günümüz koşullarında gerçekçi değildir. Bu çalışmada, dijital tasarım süreçlerinde agile süreçlerinin rolünün ne olduğu sorusuna cevap aranmıştır. Çalışma kapsamında dijital tasarım süreçlerinde agile yöntemlerin rolü nicel araştırma yöntemi ile incelenmiştir. Araştırma için yapılan literatür çalışması ile ulaşılan kaynaklardan yola çıkarak hazırlanan anket soruları, genç tasarımcılara sorulmuştur. Genç tasarımcıların bakış açısı ile agile yöntemlerinin, dijital tasarım süreçlerindeki rolünün bulgulanması hedeflenmiştir. </a:t>
            </a:r>
          </a:p>
          <a:p>
            <a:pPr algn="just"/>
            <a:r>
              <a:rPr lang="tr-TR" sz="1000" smtClean="0"/>
              <a:t>Anahtar Kelimeler: Dijital, tasarım, agile</a:t>
            </a:r>
            <a:endParaRPr lang="tr-TR" sz="1000" dirty="0"/>
          </a:p>
        </p:txBody>
      </p:sp>
      <p:sp>
        <p:nvSpPr>
          <p:cNvPr id="6" name="İçerik Yer Tutucusu 3">
            <a:extLst>
              <a:ext uri="{FF2B5EF4-FFF2-40B4-BE49-F238E27FC236}">
                <a16:creationId xmlns:a16="http://schemas.microsoft.com/office/drawing/2014/main" id="{747790AC-9EC6-F2BB-0929-24C93CE1B32F}"/>
              </a:ext>
            </a:extLst>
          </p:cNvPr>
          <p:cNvSpPr txBox="1">
            <a:spLocks/>
          </p:cNvSpPr>
          <p:nvPr/>
        </p:nvSpPr>
        <p:spPr>
          <a:xfrm>
            <a:off x="6973672" y="1418050"/>
            <a:ext cx="3593592" cy="5256584"/>
          </a:xfrm>
          <a:prstGeom prst="rect">
            <a:avLst/>
          </a:prstGeom>
        </p:spPr>
        <p:txBody>
          <a:bodyPr>
            <a:normAutofit fontScale="40000" lnSpcReduction="20000"/>
          </a:bodyPr>
          <a:lst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mtClean="0"/>
              <a:t>ABSTRACT </a:t>
            </a:r>
            <a:endParaRPr lang="tr-TR" smtClean="0"/>
          </a:p>
          <a:p>
            <a:pPr algn="just"/>
            <a:r>
              <a:rPr lang="en-US" smtClean="0"/>
              <a:t>We live in technological revolutions that cause profound attitude and behaviour changes in social life. This situation not only affects our daily life deeply, but also rapidly transforms our way of doing business. While the change continues rapidly, even the most remote corners of the world have reached increasing speed through digital media. Thus, digital media have taken the leading role in almost every aspect of contemporary life. Digital technology plays a significant role in the transformation of daily life, with both positive and negative effects. Although this transformation occurs with technological innovations, the transformation itself takes place in social, cultural and economic fields. The constant change and transformation that takes place in daily life practices also radically changes our way of doing business. With the rapidly increasing use of technology during the pandemic digital media maintains its place in our lives in the post-pandemic period. It is not realistic today to design without considering the target audiences and digital business processes in digital media that play the role of users. In this study, an answer has been sought to the role of agile methods in digital design processes. In this research, the role of agile methods in digital design processes is examined by the quantitative research method. The survey questions prepared based on the sources reached through the literature study for the research were asked to the young designers. It is aimed to discover the role of agile methods in digital design processes from the perspective of young designers. </a:t>
            </a:r>
            <a:endParaRPr lang="tr-TR" smtClean="0"/>
          </a:p>
          <a:p>
            <a:pPr algn="just"/>
            <a:r>
              <a:rPr lang="en-US" smtClean="0"/>
              <a:t>Keywords: Digital, design, agile</a:t>
            </a:r>
            <a:endParaRPr lang="tr-TR" dirty="0"/>
          </a:p>
        </p:txBody>
      </p:sp>
    </p:spTree>
    <p:extLst>
      <p:ext uri="{BB962C8B-B14F-4D97-AF65-F5344CB8AC3E}">
        <p14:creationId xmlns:p14="http://schemas.microsoft.com/office/powerpoint/2010/main" val="1994795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a:t>
            </a:r>
            <a:endParaRPr lang="tr-TR" dirty="0"/>
          </a:p>
        </p:txBody>
      </p:sp>
      <p:sp>
        <p:nvSpPr>
          <p:cNvPr id="3" name="İçerik Yer Tutucusu 2"/>
          <p:cNvSpPr>
            <a:spLocks noGrp="1"/>
          </p:cNvSpPr>
          <p:nvPr>
            <p:ph idx="1"/>
          </p:nvPr>
        </p:nvSpPr>
        <p:spPr/>
        <p:txBody>
          <a:bodyPr>
            <a:normAutofit fontScale="77500" lnSpcReduction="20000"/>
          </a:bodyPr>
          <a:lstStyle/>
          <a:p>
            <a:r>
              <a:rPr lang="tr-TR" dirty="0"/>
              <a:t>Yaşantımızın ayrılmaz bir parçası haline gelen, iş yapış biçimleri ile ilgili konuşulan her konuda kendine yer bulan bir kavram olarak “dijitalleşme” ile sürekli karşılaşmaktayız. Her geçen gün daha fazla dijital içerik ile karşılaşan kişilerin, maruz kalınan enformasyon yoğunluğundan dolayı doğru bilgiye daha hızlı erişmek istediği söylenebilir. Öte yandan yeni sosyalleşme biçimlerinin başında gelen sosyal mecralarda ise dikkatimizi sürekli dağıtmaya kadar giden bir akış söz konusu olabilmektedir. </a:t>
            </a:r>
            <a:r>
              <a:rPr lang="tr-TR" dirty="0" err="1"/>
              <a:t>Pettman’ın</a:t>
            </a:r>
            <a:r>
              <a:rPr lang="tr-TR" dirty="0"/>
              <a:t> (2021) deyimiyle dijital nehirlerin akıntısında sürüklenirken gerçekten odaklanmamız gerekenlerle bir tür irade savaşına girmekteyiz. Dijitalle gerçek arasında gidip gelen yaşantımızdaki iş yapış biçimlerini, sürekli yenilik isteyerek, sektör yeniliklerini ön plana çıkartarak, iş ortakları ile yeni projeler geliştirerek çağa ayak uyduran hale getirmek gerekmektedir. Burada asıl konunun hız olduğunu söylemek doğru olmayacaktır. Odaklanılması gereken temel konu, yeniliklerin döngüsel bir şekilde uygulanabilmesidir. Bu yapıya uygun stratejileri geliştirmek için </a:t>
            </a:r>
            <a:r>
              <a:rPr lang="tr-TR" dirty="0" err="1"/>
              <a:t>agile</a:t>
            </a:r>
            <a:r>
              <a:rPr lang="tr-TR" dirty="0"/>
              <a:t> yöntemler, her geçen gün daha fazla kişi ve kurum tarafından kullanılmaktadır. </a:t>
            </a:r>
          </a:p>
          <a:p>
            <a:r>
              <a:rPr lang="tr-TR" dirty="0"/>
              <a:t>Bu çalışmada </a:t>
            </a:r>
            <a:r>
              <a:rPr lang="tr-TR" dirty="0" err="1"/>
              <a:t>agile</a:t>
            </a:r>
            <a:r>
              <a:rPr lang="tr-TR" dirty="0"/>
              <a:t> kavramı ve </a:t>
            </a:r>
            <a:r>
              <a:rPr lang="tr-TR" dirty="0" err="1"/>
              <a:t>agile</a:t>
            </a:r>
            <a:r>
              <a:rPr lang="tr-TR" dirty="0"/>
              <a:t> pazarlama manifestosuna kısaca değinildikten sonra dijital tasarım süreçlerindeki yerine ilişkin yapılan araştırmanın bulguları paylaşılmıştır</a:t>
            </a:r>
            <a:r>
              <a:rPr lang="tr-TR" dirty="0" smtClean="0"/>
              <a:t>.</a:t>
            </a:r>
            <a:endParaRPr lang="tr-TR" dirty="0"/>
          </a:p>
        </p:txBody>
      </p:sp>
    </p:spTree>
    <p:extLst>
      <p:ext uri="{BB962C8B-B14F-4D97-AF65-F5344CB8AC3E}">
        <p14:creationId xmlns:p14="http://schemas.microsoft.com/office/powerpoint/2010/main" val="4007095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 </a:t>
            </a:r>
            <a:r>
              <a:rPr lang="tr-TR" dirty="0" err="1" smtClean="0"/>
              <a:t>Agile</a:t>
            </a:r>
            <a:r>
              <a:rPr lang="tr-TR" dirty="0" smtClean="0"/>
              <a:t> Kavramı</a:t>
            </a:r>
            <a:endParaRPr lang="tr-TR" dirty="0"/>
          </a:p>
        </p:txBody>
      </p:sp>
      <p:sp>
        <p:nvSpPr>
          <p:cNvPr id="3" name="İçerik Yer Tutucusu 2"/>
          <p:cNvSpPr>
            <a:spLocks noGrp="1"/>
          </p:cNvSpPr>
          <p:nvPr>
            <p:ph idx="1"/>
          </p:nvPr>
        </p:nvSpPr>
        <p:spPr/>
        <p:txBody>
          <a:bodyPr>
            <a:normAutofit fontScale="70000" lnSpcReduction="20000"/>
          </a:bodyPr>
          <a:lstStyle/>
          <a:p>
            <a:r>
              <a:rPr lang="tr-TR" dirty="0" err="1"/>
              <a:t>Agile</a:t>
            </a:r>
            <a:r>
              <a:rPr lang="tr-TR" dirty="0"/>
              <a:t> (çevik), hem yazılım geliştirmede hem de proje yönetiminde, süreç geliştirme ve yönetme için kullanılan bir yöntembilimdir (</a:t>
            </a:r>
            <a:r>
              <a:rPr lang="tr-TR" dirty="0" err="1"/>
              <a:t>Keskinkılıç</a:t>
            </a:r>
            <a:r>
              <a:rPr lang="tr-TR" dirty="0"/>
              <a:t>, Kahveci, 2019: 1069). Kavram olarak yazılım sektöründe ortaya çıkmıştır. Yönetilen bir organizasyonun dönemsel gelişmelere, değişimlere ve yeniliklere açık olabilmesine, yeni fırsatlar için yön değiştirebilmesine ve bunun için yeteneklerini ön plana koyabilmesine ilişkindir. </a:t>
            </a:r>
            <a:r>
              <a:rPr lang="tr-TR" dirty="0" err="1"/>
              <a:t>Backlog</a:t>
            </a:r>
            <a:r>
              <a:rPr lang="tr-TR" dirty="0"/>
              <a:t>, sprint, </a:t>
            </a:r>
            <a:r>
              <a:rPr lang="tr-TR" dirty="0" err="1"/>
              <a:t>scrum</a:t>
            </a:r>
            <a:r>
              <a:rPr lang="tr-TR" dirty="0"/>
              <a:t> kavramları, </a:t>
            </a:r>
            <a:r>
              <a:rPr lang="tr-TR" dirty="0" err="1"/>
              <a:t>agile</a:t>
            </a:r>
            <a:r>
              <a:rPr lang="tr-TR" dirty="0"/>
              <a:t> çalışmaları içerisinde önemli bir yere sahiptir. </a:t>
            </a:r>
            <a:r>
              <a:rPr lang="tr-TR" dirty="0" err="1"/>
              <a:t>Backlog</a:t>
            </a:r>
            <a:r>
              <a:rPr lang="tr-TR" dirty="0"/>
              <a:t>, iş akışı veya iş yığını olarak Türkçeleştirilebilir. Ürüne ilişkin yapılması gerekenler ve üründe olması gereken özellikler olarak tanımlanabilir. Planlı çalışmak, iş akışını netleştirerek yeni fikirler geliştirmek için önemlidir. Başka bir deyişle ilgili ögelerin öncelik sıralamasının doğru yapılmasını ve buna göre doğru iş akışı planlaması yapılmasını hedefler (URL 1). Sprint, zamanının belirli bir iş için sınırlandığı dönemi anlatır. Bir hafta kadar kısa bir zamanı işaret edebilir. </a:t>
            </a:r>
            <a:r>
              <a:rPr lang="tr-TR" dirty="0" err="1"/>
              <a:t>Sprint'te</a:t>
            </a:r>
            <a:r>
              <a:rPr lang="tr-TR" dirty="0"/>
              <a:t> olumlu ve olumsuz deneyimleri; dolayısıyla bir sonraki </a:t>
            </a:r>
            <a:r>
              <a:rPr lang="tr-TR" dirty="0" err="1"/>
              <a:t>Sprint'te</a:t>
            </a:r>
            <a:r>
              <a:rPr lang="tr-TR" dirty="0"/>
              <a:t> nasıl daha iyiye gidilebileceğini belirlemek için Retrospektif veya Retro adı verilen son toplantılar yapılır. </a:t>
            </a:r>
            <a:r>
              <a:rPr lang="tr-TR" dirty="0" err="1"/>
              <a:t>Scrum</a:t>
            </a:r>
            <a:r>
              <a:rPr lang="tr-TR" dirty="0"/>
              <a:t>, proje yönetimi sürecinde yapılan, konuya odaklı ve kısa süren toplantılar olarak özetlenebilir. Bu toplantılarda konu ile ilgili başarılar, sonraki adımlar ve geleceğe ilişkin öngörülere odaklanmak önemlidir. Bu kavramlar ışığında </a:t>
            </a:r>
            <a:r>
              <a:rPr lang="tr-TR" dirty="0" err="1"/>
              <a:t>agile</a:t>
            </a:r>
            <a:r>
              <a:rPr lang="tr-TR" dirty="0"/>
              <a:t> yöntemlerinde sürekli geri bildirimler ile sürekli iyileştirmenin yapılmasının esas olduğu söylenebilir.</a:t>
            </a:r>
          </a:p>
          <a:p>
            <a:r>
              <a:rPr lang="tr-TR" dirty="0" smtClean="0"/>
              <a:t>(…)</a:t>
            </a:r>
            <a:endParaRPr lang="tr-TR" dirty="0"/>
          </a:p>
        </p:txBody>
      </p:sp>
    </p:spTree>
    <p:extLst>
      <p:ext uri="{BB962C8B-B14F-4D97-AF65-F5344CB8AC3E}">
        <p14:creationId xmlns:p14="http://schemas.microsoft.com/office/powerpoint/2010/main" val="3939168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1. </a:t>
            </a:r>
            <a:r>
              <a:rPr lang="tr-TR" dirty="0" err="1"/>
              <a:t>Agile</a:t>
            </a:r>
            <a:r>
              <a:rPr lang="tr-TR" dirty="0"/>
              <a:t> Kavramı Manifestosu</a:t>
            </a:r>
          </a:p>
        </p:txBody>
      </p:sp>
      <p:sp>
        <p:nvSpPr>
          <p:cNvPr id="3" name="İçerik Yer Tutucusu 2"/>
          <p:cNvSpPr>
            <a:spLocks noGrp="1"/>
          </p:cNvSpPr>
          <p:nvPr>
            <p:ph idx="1"/>
          </p:nvPr>
        </p:nvSpPr>
        <p:spPr/>
        <p:txBody>
          <a:bodyPr>
            <a:normAutofit fontScale="92500" lnSpcReduction="10000"/>
          </a:bodyPr>
          <a:lstStyle/>
          <a:p>
            <a:r>
              <a:rPr lang="tr-TR" dirty="0" err="1"/>
              <a:t>Agile</a:t>
            </a:r>
            <a:r>
              <a:rPr lang="tr-TR" dirty="0"/>
              <a:t> pazarlama, kendi kendini organize edebilen, sık yinelemelerle çalışan ve müşteriye en iyi değeri en kısa yoldan sunmayı hedefleyen bir strateji olarak tanımlanabilir (</a:t>
            </a:r>
            <a:r>
              <a:rPr lang="tr-TR" dirty="0" err="1"/>
              <a:t>Arora</a:t>
            </a:r>
            <a:r>
              <a:rPr lang="tr-TR" dirty="0"/>
              <a:t>, </a:t>
            </a:r>
            <a:r>
              <a:rPr lang="tr-TR" dirty="0" err="1"/>
              <a:t>Gera</a:t>
            </a:r>
            <a:r>
              <a:rPr lang="tr-TR" dirty="0"/>
              <a:t>, </a:t>
            </a:r>
            <a:r>
              <a:rPr lang="tr-TR" dirty="0" err="1"/>
              <a:t>Mishra</a:t>
            </a:r>
            <a:r>
              <a:rPr lang="tr-TR" dirty="0"/>
              <a:t>, 2019: 40; URL 4). Bu stratejide ekip çalışması çok değerlidir. Bu nedenle bu stratejide ekipler birlikte çaba gösterir. Eylemlerin tamamı bir iş birliği içinde tamamlanır, etkileri ölçülür, analiz edilir ve alınan sonuçlar doğrultusunda sürekli tekrarlanan bir yenileme döngüsü oluşturulur. Her döngüde yenilikler ve geliştirmeler yapılması hedeflenir. Böylece gerek sürece gerekse sonuca değer katılır. </a:t>
            </a:r>
          </a:p>
          <a:p>
            <a:r>
              <a:rPr lang="tr-TR" dirty="0" err="1"/>
              <a:t>Agile</a:t>
            </a:r>
            <a:r>
              <a:rPr lang="tr-TR" dirty="0"/>
              <a:t> pazarlama manifestosunda (URL 5) yedi temel değer bulunmaktadır. Bu değerler, stratejiyi uygulamak isteyenin izleyecekleri yol hakkında fikirler vermektedir. Bu yönden rehber niteliği taşıdığı söylenebilir. Bu değerler şu şekildedir</a:t>
            </a:r>
            <a:r>
              <a:rPr lang="tr-TR" dirty="0" smtClean="0"/>
              <a:t>:</a:t>
            </a:r>
            <a:endParaRPr lang="tr-TR" dirty="0"/>
          </a:p>
        </p:txBody>
      </p:sp>
    </p:spTree>
    <p:extLst>
      <p:ext uri="{BB962C8B-B14F-4D97-AF65-F5344CB8AC3E}">
        <p14:creationId xmlns:p14="http://schemas.microsoft.com/office/powerpoint/2010/main" val="2161205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fontScale="92500" lnSpcReduction="20000"/>
          </a:bodyPr>
          <a:lstStyle/>
          <a:p>
            <a:r>
              <a:rPr lang="tr-TR" dirty="0"/>
              <a:t>1. Fikirler ve gelenekler üzerinden doğrulanmış öğrenme; çevik pazarlamanın doğasının doğrusal olmadığından bahseder. Bu değer, neyin daha iyi olduğuna karar vermek için fikirlere veya alışılagelmiş uygulamalara değil, geri bildirimlere önem vermeyi önerir. Bu geri bildirimler ile “uygula-ölç-öğren-uygula” döngüsü kullanılabilir. </a:t>
            </a:r>
          </a:p>
          <a:p>
            <a:r>
              <a:rPr lang="tr-TR" dirty="0"/>
              <a:t>2. Ekipler (silolar) ve hiyerarşi üzerinden müşteri odaklı iş birliği; başta müşteriler olmak üzere organizasyonda rol alan ve bu sürece etki eden tüm ekiplerin ve bireylerin iş birliği içinde olması gerektiğini vurgular. </a:t>
            </a:r>
          </a:p>
          <a:p>
            <a:r>
              <a:rPr lang="tr-TR" dirty="0"/>
              <a:t>3. </a:t>
            </a:r>
            <a:r>
              <a:rPr lang="tr-TR" dirty="0" err="1"/>
              <a:t>Big-Bang</a:t>
            </a:r>
            <a:r>
              <a:rPr lang="tr-TR" dirty="0"/>
              <a:t> kampanyaları üzerinden uyarlanabilir ve yinelemeli kampanyalar; stratejilerin geleneksel “</a:t>
            </a:r>
            <a:r>
              <a:rPr lang="tr-TR" dirty="0" err="1"/>
              <a:t>BigBang</a:t>
            </a:r>
            <a:r>
              <a:rPr lang="tr-TR" dirty="0"/>
              <a:t>” tarzında değil; küçük, etkili, hızlı ve yenilenebilir olması gerektiğini savunur. Kısa vadeli kampanyaların sık sık yenilenerek yinelenmesinin, başarısız olan fikirlerin elenmesine, başarılı olanların ise geliştirilmesine yardımcı olduğunu vurgular. </a:t>
            </a:r>
          </a:p>
          <a:p>
            <a:endParaRPr lang="tr-TR" dirty="0"/>
          </a:p>
        </p:txBody>
      </p:sp>
    </p:spTree>
    <p:extLst>
      <p:ext uri="{BB962C8B-B14F-4D97-AF65-F5344CB8AC3E}">
        <p14:creationId xmlns:p14="http://schemas.microsoft.com/office/powerpoint/2010/main" val="3655102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a:t>4. Statik tahmin üzerinden müşteri keşfetme süreci; pazarlamanın müşteri keşfetme eylemi olduğunu savunarak müşteri analizinin önemini vurgular. Müşteriyi projeye beklemek yerine dengesiz ve belirsiz eylemler gösteren müşteri grupları arasında doğru keşfin yapılıp projenin müşteriye götürülmesini önerir. </a:t>
            </a:r>
          </a:p>
          <a:p>
            <a:r>
              <a:rPr lang="tr-TR" dirty="0"/>
              <a:t>5. Esnek ve katı planlama; yapılan planlamaların değişime uygun olması gerektiğini vurgular. Her yönü ile sağlam bir plan önemlidir ancak bu plan, farklı değişkenlere göre esneyebilmelidir. </a:t>
            </a:r>
          </a:p>
          <a:p>
            <a:r>
              <a:rPr lang="tr-TR" dirty="0"/>
              <a:t>6. Bir planı takip ederek değişime yanıt verme; yazılım geliştirme konusundaki </a:t>
            </a:r>
            <a:r>
              <a:rPr lang="tr-TR" dirty="0" err="1"/>
              <a:t>agile</a:t>
            </a:r>
            <a:r>
              <a:rPr lang="tr-TR" dirty="0"/>
              <a:t> hareketinden olduğu gibi alınmış bir değerdir. Sabit bir plana bağlı kalırken aynı zamanda yeniliğe açık olmayı ve değişen düzenlere ayak uydurabilmeyi vurgular. </a:t>
            </a:r>
          </a:p>
          <a:p>
            <a:r>
              <a:rPr lang="tr-TR" dirty="0"/>
              <a:t>7. Birkaç büyük konu üzerinde birçok küçük deney; büyük hedefleri küçük hedefler bütününe dönüştürmeyi önerir. Yapılan küçük girişimlerin, sonuçta büyük bir hedefe ulaşmayı sağladığını ifade eder. </a:t>
            </a:r>
          </a:p>
        </p:txBody>
      </p:sp>
    </p:spTree>
    <p:extLst>
      <p:ext uri="{BB962C8B-B14F-4D97-AF65-F5344CB8AC3E}">
        <p14:creationId xmlns:p14="http://schemas.microsoft.com/office/powerpoint/2010/main" val="2826443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3. Yöntem</a:t>
            </a:r>
            <a:endParaRPr lang="tr-TR" dirty="0"/>
          </a:p>
        </p:txBody>
      </p:sp>
      <p:sp>
        <p:nvSpPr>
          <p:cNvPr id="3" name="İçerik Yer Tutucusu 2"/>
          <p:cNvSpPr>
            <a:spLocks noGrp="1"/>
          </p:cNvSpPr>
          <p:nvPr>
            <p:ph idx="1"/>
          </p:nvPr>
        </p:nvSpPr>
        <p:spPr/>
        <p:txBody>
          <a:bodyPr/>
          <a:lstStyle/>
          <a:p>
            <a:r>
              <a:rPr lang="tr-TR" dirty="0"/>
              <a:t>Bu araştırmada, dijital tasarım süreçlerinde </a:t>
            </a:r>
            <a:r>
              <a:rPr lang="tr-TR" dirty="0" err="1"/>
              <a:t>agile</a:t>
            </a:r>
            <a:r>
              <a:rPr lang="tr-TR" dirty="0"/>
              <a:t> yöntemlerin rolü nicel araştırma yöntemi ile incelenmiştir. Araştırma için yapılan literatür çalışması ile ulaşılan kaynaklardan ve özellikle de </a:t>
            </a:r>
            <a:r>
              <a:rPr lang="tr-TR" dirty="0" err="1"/>
              <a:t>Agile</a:t>
            </a:r>
            <a:r>
              <a:rPr lang="tr-TR" dirty="0"/>
              <a:t> Pazarlama Manifestosundan yola çıkarak hazırlanan on bir adet anket sorusu, beşli </a:t>
            </a:r>
            <a:r>
              <a:rPr lang="tr-TR" dirty="0" err="1"/>
              <a:t>likert</a:t>
            </a:r>
            <a:r>
              <a:rPr lang="tr-TR" dirty="0"/>
              <a:t> ölçek ile genç tasarımcılara sorulmuştur. Tasarımcıların tamamı görsel iletişim tasarımcısıdır. Genç tasarımcıların bakış açısı ile </a:t>
            </a:r>
            <a:r>
              <a:rPr lang="tr-TR" dirty="0" err="1"/>
              <a:t>agile</a:t>
            </a:r>
            <a:r>
              <a:rPr lang="tr-TR" dirty="0"/>
              <a:t> yöntemlerin, dijital tasarım süreçlerindeki rolüne ilişkin görüşlerin </a:t>
            </a:r>
            <a:r>
              <a:rPr lang="tr-TR" dirty="0" err="1"/>
              <a:t>bulgulanması</a:t>
            </a:r>
            <a:r>
              <a:rPr lang="tr-TR" dirty="0"/>
              <a:t> hedeflenmiştir. </a:t>
            </a:r>
          </a:p>
          <a:p>
            <a:pPr marL="0" indent="0">
              <a:buNone/>
            </a:pPr>
            <a:endParaRPr lang="tr-TR" dirty="0"/>
          </a:p>
        </p:txBody>
      </p:sp>
    </p:spTree>
    <p:extLst>
      <p:ext uri="{BB962C8B-B14F-4D97-AF65-F5344CB8AC3E}">
        <p14:creationId xmlns:p14="http://schemas.microsoft.com/office/powerpoint/2010/main" val="3065143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4. Bulgular</a:t>
            </a:r>
            <a:endParaRPr lang="tr-TR" dirty="0"/>
          </a:p>
        </p:txBody>
      </p:sp>
      <p:sp>
        <p:nvSpPr>
          <p:cNvPr id="3" name="İçerik Yer Tutucusu 2"/>
          <p:cNvSpPr>
            <a:spLocks noGrp="1"/>
          </p:cNvSpPr>
          <p:nvPr>
            <p:ph idx="1"/>
          </p:nvPr>
        </p:nvSpPr>
        <p:spPr/>
        <p:txBody>
          <a:bodyPr/>
          <a:lstStyle/>
          <a:p>
            <a:r>
              <a:rPr lang="tr-TR" dirty="0"/>
              <a:t>Bu araştırma, 18-35 yaş arası on yedi tasarımcı ile yapılmıştır. Bulgular bölümünde tarafımca oluşturulmuş olan grafiklerde, çalışmanın sonucunda ortaya çıkan verilerden yararlanılmıştır. </a:t>
            </a:r>
          </a:p>
          <a:p>
            <a:endParaRPr lang="tr-TR" dirty="0"/>
          </a:p>
        </p:txBody>
      </p:sp>
    </p:spTree>
    <p:extLst>
      <p:ext uri="{BB962C8B-B14F-4D97-AF65-F5344CB8AC3E}">
        <p14:creationId xmlns:p14="http://schemas.microsoft.com/office/powerpoint/2010/main" val="3858794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Grafik 1’de görüldüğü gibi tasarımcıların %17.6sı 18-20 yaş; %70.6sı 20-25 yaş; %11.8i 25-30 yaş; %5.9u ise 30- 35 yaş aralığındadır. </a:t>
            </a:r>
          </a:p>
        </p:txBody>
      </p:sp>
      <p:pic>
        <p:nvPicPr>
          <p:cNvPr id="5" name="İçerik Yer Tutucusu 5">
            <a:extLst>
              <a:ext uri="{FF2B5EF4-FFF2-40B4-BE49-F238E27FC236}">
                <a16:creationId xmlns:a16="http://schemas.microsoft.com/office/drawing/2014/main" id="{8EDFC77C-86F6-BC20-F8C0-EA3C7A5917C2}"/>
              </a:ext>
            </a:extLst>
          </p:cNvPr>
          <p:cNvPicPr>
            <a:picLocks noChangeAspect="1"/>
          </p:cNvPicPr>
          <p:nvPr/>
        </p:nvPicPr>
        <p:blipFill>
          <a:blip r:embed="rId2"/>
          <a:stretch>
            <a:fillRect/>
          </a:stretch>
        </p:blipFill>
        <p:spPr>
          <a:xfrm>
            <a:off x="3296410" y="2907642"/>
            <a:ext cx="6428522" cy="2835078"/>
          </a:xfrm>
          <a:prstGeom prst="rect">
            <a:avLst/>
          </a:prstGeom>
        </p:spPr>
      </p:pic>
      <p:sp>
        <p:nvSpPr>
          <p:cNvPr id="6" name="Metin Yer Tutucusu 3">
            <a:extLst>
              <a:ext uri="{FF2B5EF4-FFF2-40B4-BE49-F238E27FC236}">
                <a16:creationId xmlns:a16="http://schemas.microsoft.com/office/drawing/2014/main" id="{B7B79411-FE6E-68A7-C812-D1F7B6A8A0B5}"/>
              </a:ext>
            </a:extLst>
          </p:cNvPr>
          <p:cNvSpPr txBox="1">
            <a:spLocks/>
          </p:cNvSpPr>
          <p:nvPr/>
        </p:nvSpPr>
        <p:spPr>
          <a:xfrm>
            <a:off x="4608090" y="5708671"/>
            <a:ext cx="4718992" cy="468292"/>
          </a:xfrm>
          <a:prstGeom prst="rect">
            <a:avLst/>
          </a:prstGeom>
        </p:spPr>
        <p:txBody>
          <a:bodyPr>
            <a:normAutofit/>
          </a:bodyPr>
          <a:lst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400" b="1" dirty="0" smtClean="0">
                <a:solidFill>
                  <a:srgbClr val="000000"/>
                </a:solidFill>
                <a:latin typeface="Times New Roman" panose="02020603050405020304" pitchFamily="18" charset="0"/>
              </a:rPr>
              <a:t>Grafik 1: Tasarımcıların yaş dağılımı </a:t>
            </a:r>
            <a:r>
              <a:rPr lang="tr-TR" sz="1400" dirty="0" smtClean="0">
                <a:solidFill>
                  <a:srgbClr val="000000"/>
                </a:solidFill>
                <a:latin typeface="Times New Roman" panose="02020603050405020304" pitchFamily="18" charset="0"/>
              </a:rPr>
              <a:t>	</a:t>
            </a:r>
            <a:endParaRPr lang="tr-TR" sz="1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929315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Çalışmanın yapıldığı grubun tamamı lisans öğrencisidir. Ancak Grafik 2’de de görüldüğü gibi %88.2si sadece lisans öğrencisi olduğunu; % 11.8i ise kendisini aynı zamanda </a:t>
            </a:r>
            <a:r>
              <a:rPr lang="tr-TR" dirty="0" err="1"/>
              <a:t>freelance</a:t>
            </a:r>
            <a:r>
              <a:rPr lang="tr-TR" dirty="0"/>
              <a:t> tasarımcı olduğunu belirtmiştir. </a:t>
            </a:r>
          </a:p>
          <a:p>
            <a:endParaRPr lang="tr-TR" dirty="0"/>
          </a:p>
        </p:txBody>
      </p:sp>
      <p:pic>
        <p:nvPicPr>
          <p:cNvPr id="4" name="İçerik Yer Tutucusu 5">
            <a:extLst>
              <a:ext uri="{FF2B5EF4-FFF2-40B4-BE49-F238E27FC236}">
                <a16:creationId xmlns:a16="http://schemas.microsoft.com/office/drawing/2014/main" id="{F04C8A44-4E92-02AD-814F-96C79FF67683}"/>
              </a:ext>
            </a:extLst>
          </p:cNvPr>
          <p:cNvPicPr>
            <a:picLocks noChangeAspect="1"/>
          </p:cNvPicPr>
          <p:nvPr/>
        </p:nvPicPr>
        <p:blipFill>
          <a:blip r:embed="rId2"/>
          <a:stretch>
            <a:fillRect/>
          </a:stretch>
        </p:blipFill>
        <p:spPr>
          <a:xfrm>
            <a:off x="3118858" y="3705470"/>
            <a:ext cx="6138561" cy="3020585"/>
          </a:xfrm>
          <a:prstGeom prst="rect">
            <a:avLst/>
          </a:prstGeom>
        </p:spPr>
      </p:pic>
    </p:spTree>
    <p:extLst>
      <p:ext uri="{BB962C8B-B14F-4D97-AF65-F5344CB8AC3E}">
        <p14:creationId xmlns:p14="http://schemas.microsoft.com/office/powerpoint/2010/main" val="1058945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997226" y="1925016"/>
            <a:ext cx="10515600" cy="4351338"/>
          </a:xfrm>
        </p:spPr>
        <p:txBody>
          <a:bodyPr/>
          <a:lstStyle/>
          <a:p>
            <a:r>
              <a:rPr lang="tr-TR" dirty="0"/>
              <a:t>Tasarımcılara ilk olarak “Tasarım çalışmalarında dönemsel gelişmelere uyum sağlama” durumları sorulmuştur. Grafik 3’te de görüldüğü gibi tasarımcıların %23.5i kesinlikle katılmış; %23.5i ise kararsız kalmıştır. %52.9 oranında ise katıldıklarını belirtmişlerdir. </a:t>
            </a:r>
          </a:p>
          <a:p>
            <a:endParaRPr lang="tr-TR" dirty="0"/>
          </a:p>
        </p:txBody>
      </p:sp>
      <p:pic>
        <p:nvPicPr>
          <p:cNvPr id="4" name="İçerik Yer Tutucusu 5">
            <a:extLst>
              <a:ext uri="{FF2B5EF4-FFF2-40B4-BE49-F238E27FC236}">
                <a16:creationId xmlns:a16="http://schemas.microsoft.com/office/drawing/2014/main" id="{DAB4E11E-DBF8-343A-101D-9E6DAF50E9DB}"/>
              </a:ext>
            </a:extLst>
          </p:cNvPr>
          <p:cNvPicPr>
            <a:picLocks noChangeAspect="1"/>
          </p:cNvPicPr>
          <p:nvPr/>
        </p:nvPicPr>
        <p:blipFill>
          <a:blip r:embed="rId2"/>
          <a:stretch>
            <a:fillRect/>
          </a:stretch>
        </p:blipFill>
        <p:spPr>
          <a:xfrm>
            <a:off x="1922116" y="3724943"/>
            <a:ext cx="8441227" cy="2735492"/>
          </a:xfrm>
          <a:prstGeom prst="rect">
            <a:avLst/>
          </a:prstGeom>
        </p:spPr>
      </p:pic>
    </p:spTree>
    <p:extLst>
      <p:ext uri="{BB962C8B-B14F-4D97-AF65-F5344CB8AC3E}">
        <p14:creationId xmlns:p14="http://schemas.microsoft.com/office/powerpoint/2010/main" val="2280553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Sonuç</a:t>
            </a:r>
            <a:endParaRPr lang="tr-TR" dirty="0"/>
          </a:p>
        </p:txBody>
      </p:sp>
      <p:sp>
        <p:nvSpPr>
          <p:cNvPr id="3" name="İçerik Yer Tutucusu 2"/>
          <p:cNvSpPr>
            <a:spLocks noGrp="1"/>
          </p:cNvSpPr>
          <p:nvPr>
            <p:ph idx="1"/>
          </p:nvPr>
        </p:nvSpPr>
        <p:spPr>
          <a:xfrm>
            <a:off x="838200" y="1825624"/>
            <a:ext cx="10515600" cy="5032375"/>
          </a:xfrm>
        </p:spPr>
        <p:txBody>
          <a:bodyPr>
            <a:normAutofit fontScale="70000" lnSpcReduction="20000"/>
          </a:bodyPr>
          <a:lstStyle/>
          <a:p>
            <a:r>
              <a:rPr lang="tr-TR" dirty="0"/>
              <a:t>Gerek gündelik hayatta gerekse iş yapış biçimlerimizde dijital ortamların artık başrolde olduğu söylenebilir. Özellikle de tasarımcılar için, dijital ortamlarda bugüne kadar deneyimlenen tüm zamanlardan daha akışkan süreçler yaşanmaktadır. Bu gerçekten yola çıkarak tüm zamanlardan daha çevik süreç yönetimi yapılması gerektiği bir gerçektir. Literatürde çevik olarak Türkçeleştirilmiş olan ancak uluslararası literatürdeki gibi “</a:t>
            </a:r>
            <a:r>
              <a:rPr lang="tr-TR" dirty="0" err="1"/>
              <a:t>agile</a:t>
            </a:r>
            <a:r>
              <a:rPr lang="tr-TR" dirty="0"/>
              <a:t>” olarak da kullanılan kavram, yazılım ve pazarlama alanlarında sıklıkla kullanılmaktadır. </a:t>
            </a:r>
            <a:r>
              <a:rPr lang="tr-TR" dirty="0" err="1"/>
              <a:t>Agile</a:t>
            </a:r>
            <a:r>
              <a:rPr lang="tr-TR" dirty="0"/>
              <a:t>, dönemsel gelişmelere, değişimlere ve yeniliklere açık olma ile yeni fırsatlar için yön değiştirebilme yeteneklerini ön plana alan bir kavramdır. Dijital tasarımın, ortaya çıkışından sonraki dijital yolculuğunda da takip edilebiliyor oluşu, </a:t>
            </a:r>
            <a:r>
              <a:rPr lang="tr-TR" dirty="0" err="1"/>
              <a:t>agile</a:t>
            </a:r>
            <a:r>
              <a:rPr lang="tr-TR" dirty="0"/>
              <a:t> yöntemlerinin tasarım süreçlerinde de göz önüne alınması gerektiğini düşündürmektedir. Bu bağlamda tasarımcılara yapılan ankete ilişkin yanıtlar incelenmiş ve elde edilen bulgular ışığında, bu araştırma sonucunda tasarımcıların dijital tasarım çalışmalarında; </a:t>
            </a:r>
          </a:p>
          <a:p>
            <a:pPr lvl="1"/>
            <a:r>
              <a:rPr lang="tr-TR" dirty="0" smtClean="0"/>
              <a:t>dönemsel </a:t>
            </a:r>
            <a:r>
              <a:rPr lang="tr-TR" dirty="0"/>
              <a:t>gelişmelere uyum sağladıkları, </a:t>
            </a:r>
          </a:p>
          <a:p>
            <a:pPr lvl="1"/>
            <a:r>
              <a:rPr lang="tr-TR" dirty="0" smtClean="0"/>
              <a:t>değişimlere </a:t>
            </a:r>
            <a:r>
              <a:rPr lang="tr-TR" dirty="0"/>
              <a:t>ve yeniliklere açık oldukları, </a:t>
            </a:r>
          </a:p>
          <a:p>
            <a:pPr lvl="1"/>
            <a:r>
              <a:rPr lang="tr-TR" dirty="0" smtClean="0"/>
              <a:t>sadece </a:t>
            </a:r>
            <a:r>
              <a:rPr lang="tr-TR" dirty="0"/>
              <a:t>bildiği ve iyi olduğu belli alanlarda çalışma eğilimi gösterdiği, ancak küçük bir grubun bilmediği alanlarda risk almaya açık olduğu, </a:t>
            </a:r>
          </a:p>
          <a:p>
            <a:pPr lvl="1"/>
            <a:r>
              <a:rPr lang="tr-TR" dirty="0" smtClean="0"/>
              <a:t>yeni </a:t>
            </a:r>
            <a:r>
              <a:rPr lang="tr-TR" dirty="0"/>
              <a:t>fırsatlar için kolaylıkla ve hızla yön değiştirebilen tasarımcılar bulunmasına rağmen çoğunluğun kararsız olduğu</a:t>
            </a:r>
            <a:r>
              <a:rPr lang="tr-TR" dirty="0" smtClean="0"/>
              <a:t>,</a:t>
            </a:r>
          </a:p>
          <a:p>
            <a:pPr lvl="1"/>
            <a:r>
              <a:rPr lang="tr-TR" dirty="0" smtClean="0"/>
              <a:t>sektörün </a:t>
            </a:r>
            <a:r>
              <a:rPr lang="tr-TR" dirty="0"/>
              <a:t>yeni taleplerine yeni çözüm önerileri geliştirebildikleri, </a:t>
            </a:r>
          </a:p>
          <a:p>
            <a:pPr lvl="1"/>
            <a:r>
              <a:rPr lang="tr-TR" dirty="0" smtClean="0"/>
              <a:t>hedef </a:t>
            </a:r>
            <a:r>
              <a:rPr lang="tr-TR" dirty="0"/>
              <a:t>kitlenin geri dönütlerine göre iyileştirme yaptıkları, </a:t>
            </a:r>
          </a:p>
          <a:p>
            <a:pPr lvl="1"/>
            <a:r>
              <a:rPr lang="tr-TR" dirty="0" smtClean="0"/>
              <a:t>uygula-ölç-öğren-uygula</a:t>
            </a:r>
            <a:r>
              <a:rPr lang="tr-TR" dirty="0"/>
              <a:t>’ yaklaşımını benimseyen tasarımcıların yanı sıra kararsız kalan ve bu yaklaşımı benimsemeyenlerin olduğu, </a:t>
            </a:r>
          </a:p>
        </p:txBody>
      </p:sp>
    </p:spTree>
    <p:extLst>
      <p:ext uri="{BB962C8B-B14F-4D97-AF65-F5344CB8AC3E}">
        <p14:creationId xmlns:p14="http://schemas.microsoft.com/office/powerpoint/2010/main" val="3550000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pPr lvl="1"/>
            <a:r>
              <a:rPr lang="tr-TR" dirty="0" smtClean="0"/>
              <a:t>gerekli </a:t>
            </a:r>
            <a:r>
              <a:rPr lang="tr-TR" dirty="0"/>
              <a:t>tüm ekiplerle ve bireylerle işbirliği içinde çalışan çoğunluğun yanı sıra kararsız kalan ve olumsuz yanıt verenlerin olduğu, </a:t>
            </a:r>
          </a:p>
          <a:p>
            <a:pPr lvl="1"/>
            <a:r>
              <a:rPr lang="tr-TR" dirty="0" smtClean="0"/>
              <a:t>tasarım </a:t>
            </a:r>
            <a:r>
              <a:rPr lang="tr-TR" dirty="0"/>
              <a:t>çalışmalarının küçük, etkili, hızlı, yenilenebilir olduğu, </a:t>
            </a:r>
          </a:p>
          <a:p>
            <a:pPr lvl="1"/>
            <a:r>
              <a:rPr lang="tr-TR" dirty="0" smtClean="0"/>
              <a:t>tasarım </a:t>
            </a:r>
            <a:r>
              <a:rPr lang="tr-TR" dirty="0"/>
              <a:t>çalışmalarının geleneksel stratejilere odaklanması konusunda çoğunluğun kararsız olduğu, olumlu ve olumsuz cevap verenlerin oranlarının ise birbirine çok yakın olduğu, </a:t>
            </a:r>
          </a:p>
          <a:p>
            <a:pPr lvl="1"/>
            <a:r>
              <a:rPr lang="tr-TR" dirty="0" smtClean="0"/>
              <a:t>büyük </a:t>
            </a:r>
            <a:r>
              <a:rPr lang="tr-TR" dirty="0"/>
              <a:t>hedeflere ulaşmak için küçük ve ulaşılabilir hedefler belirledikleri </a:t>
            </a:r>
          </a:p>
          <a:p>
            <a:pPr lvl="1"/>
            <a:r>
              <a:rPr lang="tr-TR" dirty="0"/>
              <a:t>söylenebilir. </a:t>
            </a:r>
          </a:p>
          <a:p>
            <a:r>
              <a:rPr lang="tr-TR" dirty="0"/>
              <a:t>Tasarımcıların, soruların tamamında kararsız kaldığı oranların yüksek olduğu görülmektedir. Bu durumu, tasarıma ilişkin süreçlerin, maliyetlerin ve taleplerin değişkenliğinin etkilediği düşünülmektedir. </a:t>
            </a:r>
          </a:p>
          <a:p>
            <a:r>
              <a:rPr lang="tr-TR" dirty="0" err="1"/>
              <a:t>Agile</a:t>
            </a:r>
            <a:r>
              <a:rPr lang="tr-TR" dirty="0"/>
              <a:t> yöntemlerin dijital tasarım süreçlerinde kullanılması ile kısa vadeli ve sağlam adımların atılması kolaylaşabilir. Kampanyaların sürekli olarak yenilenmesi ile deneyimin artması mümkün olabilir. Değişime ve yeniliğe açık bir anlayış ile sektördeki hareketliliğe daha çabuk uyum sağlanabilir. Böylece uzun vadede başarı oranının artması, başarısızlık oranının düşmesi; verimliliğin ve rekabet gücünün artması söz konusu olabilir.</a:t>
            </a:r>
          </a:p>
          <a:p>
            <a:endParaRPr lang="tr-TR" dirty="0"/>
          </a:p>
        </p:txBody>
      </p:sp>
    </p:spTree>
    <p:extLst>
      <p:ext uri="{BB962C8B-B14F-4D97-AF65-F5344CB8AC3E}">
        <p14:creationId xmlns:p14="http://schemas.microsoft.com/office/powerpoint/2010/main" val="2344122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fontScale="55000" lnSpcReduction="20000"/>
          </a:bodyPr>
          <a:lstStyle/>
          <a:p>
            <a:r>
              <a:rPr lang="tr-TR" dirty="0" err="1"/>
              <a:t>Arora</a:t>
            </a:r>
            <a:r>
              <a:rPr lang="tr-TR" dirty="0"/>
              <a:t>, G., </a:t>
            </a:r>
            <a:r>
              <a:rPr lang="tr-TR" dirty="0" err="1"/>
              <a:t>Gera</a:t>
            </a:r>
            <a:r>
              <a:rPr lang="tr-TR" dirty="0"/>
              <a:t>, B., </a:t>
            </a:r>
            <a:r>
              <a:rPr lang="tr-TR" dirty="0" err="1"/>
              <a:t>Mishra</a:t>
            </a:r>
            <a:r>
              <a:rPr lang="tr-TR" dirty="0"/>
              <a:t>, A. (2019). Role of </a:t>
            </a:r>
            <a:r>
              <a:rPr lang="tr-TR" dirty="0" err="1"/>
              <a:t>Agile</a:t>
            </a:r>
            <a:r>
              <a:rPr lang="tr-TR" dirty="0"/>
              <a:t> Marketing in </a:t>
            </a:r>
            <a:r>
              <a:rPr lang="tr-TR" dirty="0" err="1"/>
              <a:t>The</a:t>
            </a:r>
            <a:r>
              <a:rPr lang="tr-TR" dirty="0"/>
              <a:t> </a:t>
            </a:r>
            <a:r>
              <a:rPr lang="tr-TR" dirty="0" err="1"/>
              <a:t>Present</a:t>
            </a:r>
            <a:r>
              <a:rPr lang="tr-TR" dirty="0"/>
              <a:t> </a:t>
            </a:r>
            <a:r>
              <a:rPr lang="tr-TR" dirty="0" err="1"/>
              <a:t>Era</a:t>
            </a:r>
            <a:r>
              <a:rPr lang="tr-TR" dirty="0"/>
              <a:t>. International </a:t>
            </a:r>
            <a:r>
              <a:rPr lang="tr-TR" dirty="0" err="1"/>
              <a:t>Journal</a:t>
            </a:r>
            <a:r>
              <a:rPr lang="tr-TR" dirty="0"/>
              <a:t> of Technical </a:t>
            </a:r>
            <a:r>
              <a:rPr lang="tr-TR" dirty="0" err="1"/>
              <a:t>Research</a:t>
            </a:r>
            <a:r>
              <a:rPr lang="tr-TR" dirty="0"/>
              <a:t> &amp; </a:t>
            </a:r>
            <a:r>
              <a:rPr lang="tr-TR" dirty="0" err="1"/>
              <a:t>Science</a:t>
            </a:r>
            <a:r>
              <a:rPr lang="tr-TR" dirty="0"/>
              <a:t>. 4. 40-44. 10.30780/IJTRS.V04.I05.006.</a:t>
            </a:r>
          </a:p>
          <a:p>
            <a:r>
              <a:rPr lang="tr-TR" dirty="0" err="1"/>
              <a:t>Keskinkılıç</a:t>
            </a:r>
            <a:r>
              <a:rPr lang="tr-TR" dirty="0"/>
              <a:t>, M, Kahveci, F. (2019). Yazılım Mühendisliğinde Çevik Yöntemler Üzerine Kavramsal Bir İnceleme ve Sınıflandırma. Atatürk Üniversitesi Sosyal Bilimler Enstitüsü Dergisi, 23 (3) , 1067-1091.</a:t>
            </a:r>
          </a:p>
          <a:p>
            <a:r>
              <a:rPr lang="tr-TR" dirty="0" err="1"/>
              <a:t>Pettman</a:t>
            </a:r>
            <a:r>
              <a:rPr lang="tr-TR" dirty="0"/>
              <a:t>, D. (2021). Sonsuz Dikkat Dağınıklığı: Gündelik Yaşamda Sosyal Medyaya Odaklanmak. (Çeviri: Yunus Çetin). İstanbul: Sel Yayıncılık</a:t>
            </a:r>
          </a:p>
          <a:p>
            <a:r>
              <a:rPr lang="tr-TR" dirty="0"/>
              <a:t>URL 1: </a:t>
            </a:r>
            <a:r>
              <a:rPr lang="tr-TR" dirty="0" err="1"/>
              <a:t>Obergfell</a:t>
            </a:r>
            <a:r>
              <a:rPr lang="tr-TR" dirty="0"/>
              <a:t>, Y. (2022). </a:t>
            </a:r>
            <a:r>
              <a:rPr lang="tr-TR" dirty="0" err="1"/>
              <a:t>The</a:t>
            </a:r>
            <a:r>
              <a:rPr lang="tr-TR" dirty="0"/>
              <a:t> </a:t>
            </a:r>
            <a:r>
              <a:rPr lang="tr-TR" dirty="0" err="1"/>
              <a:t>Scrum</a:t>
            </a:r>
            <a:r>
              <a:rPr lang="tr-TR" dirty="0"/>
              <a:t> Framework. International </a:t>
            </a:r>
            <a:r>
              <a:rPr lang="tr-TR" dirty="0" err="1"/>
              <a:t>Scrum</a:t>
            </a:r>
            <a:r>
              <a:rPr lang="tr-TR" dirty="0"/>
              <a:t> </a:t>
            </a:r>
            <a:r>
              <a:rPr lang="tr-TR" dirty="0" err="1"/>
              <a:t>Institute</a:t>
            </a:r>
            <a:r>
              <a:rPr lang="tr-TR" dirty="0"/>
              <a:t>. Third Edition. &lt; https://www.scruminstitute.org/contents/The_Scrum_Framework_by_International_Scrum_Institute.pdf&gt; Erişim tarihi: 01.10.2022</a:t>
            </a:r>
          </a:p>
          <a:p>
            <a:r>
              <a:rPr lang="tr-TR" dirty="0"/>
              <a:t>URL 2: </a:t>
            </a:r>
            <a:r>
              <a:rPr lang="tr-TR" dirty="0" err="1"/>
              <a:t>Beck</a:t>
            </a:r>
            <a:r>
              <a:rPr lang="tr-TR" dirty="0"/>
              <a:t>, K., </a:t>
            </a:r>
            <a:r>
              <a:rPr lang="tr-TR" dirty="0" err="1"/>
              <a:t>Beedle</a:t>
            </a:r>
            <a:r>
              <a:rPr lang="tr-TR" dirty="0"/>
              <a:t>, M., </a:t>
            </a:r>
            <a:r>
              <a:rPr lang="tr-TR" dirty="0" err="1"/>
              <a:t>Bennekum</a:t>
            </a:r>
            <a:r>
              <a:rPr lang="tr-TR" dirty="0"/>
              <a:t>, A., </a:t>
            </a:r>
            <a:r>
              <a:rPr lang="tr-TR" dirty="0" err="1"/>
              <a:t>Cockburn</a:t>
            </a:r>
            <a:r>
              <a:rPr lang="tr-TR" dirty="0"/>
              <a:t>, A., </a:t>
            </a:r>
            <a:r>
              <a:rPr lang="tr-TR" dirty="0" err="1"/>
              <a:t>Cunningham</a:t>
            </a:r>
            <a:r>
              <a:rPr lang="tr-TR" dirty="0"/>
              <a:t>, W., </a:t>
            </a:r>
            <a:r>
              <a:rPr lang="tr-TR" dirty="0" err="1"/>
              <a:t>Fowler,M</a:t>
            </a:r>
            <a:r>
              <a:rPr lang="tr-TR" dirty="0"/>
              <a:t>., </a:t>
            </a:r>
            <a:r>
              <a:rPr lang="tr-TR" dirty="0" err="1"/>
              <a:t>Grenning</a:t>
            </a:r>
            <a:r>
              <a:rPr lang="tr-TR" dirty="0"/>
              <a:t>, J., </a:t>
            </a:r>
            <a:r>
              <a:rPr lang="tr-TR" dirty="0" err="1"/>
              <a:t>Highsmith</a:t>
            </a:r>
            <a:r>
              <a:rPr lang="tr-TR" dirty="0"/>
              <a:t>, J., </a:t>
            </a:r>
            <a:r>
              <a:rPr lang="tr-TR" dirty="0" err="1"/>
              <a:t>Hunt</a:t>
            </a:r>
            <a:r>
              <a:rPr lang="tr-TR" dirty="0"/>
              <a:t>, A., </a:t>
            </a:r>
            <a:r>
              <a:rPr lang="tr-TR" dirty="0" err="1"/>
              <a:t>Jeffries</a:t>
            </a:r>
            <a:r>
              <a:rPr lang="tr-TR" dirty="0"/>
              <a:t>, R., </a:t>
            </a:r>
            <a:r>
              <a:rPr lang="tr-TR" dirty="0" err="1"/>
              <a:t>Kern</a:t>
            </a:r>
            <a:r>
              <a:rPr lang="tr-TR" dirty="0"/>
              <a:t>, J., </a:t>
            </a:r>
            <a:r>
              <a:rPr lang="tr-TR" dirty="0" err="1"/>
              <a:t>Marick</a:t>
            </a:r>
            <a:r>
              <a:rPr lang="tr-TR" dirty="0"/>
              <a:t>, B., Martin, R., </a:t>
            </a:r>
            <a:r>
              <a:rPr lang="tr-TR" dirty="0" err="1"/>
              <a:t>Mellor</a:t>
            </a:r>
            <a:r>
              <a:rPr lang="tr-TR" dirty="0"/>
              <a:t>, S., </a:t>
            </a:r>
            <a:r>
              <a:rPr lang="tr-TR" dirty="0" err="1"/>
              <a:t>Schwaber</a:t>
            </a:r>
            <a:r>
              <a:rPr lang="tr-TR" dirty="0"/>
              <a:t>, K., </a:t>
            </a:r>
            <a:r>
              <a:rPr lang="tr-TR" dirty="0" err="1"/>
              <a:t>Sutherland</a:t>
            </a:r>
            <a:r>
              <a:rPr lang="tr-TR" dirty="0"/>
              <a:t>, J., Thomas, D. (2001). </a:t>
            </a:r>
            <a:r>
              <a:rPr lang="tr-TR" dirty="0" err="1"/>
              <a:t>Agile</a:t>
            </a:r>
            <a:r>
              <a:rPr lang="tr-TR" dirty="0"/>
              <a:t> Manifestosu. &lt;</a:t>
            </a:r>
            <a:r>
              <a:rPr lang="tr-TR" dirty="0" err="1"/>
              <a:t>Agilemanifesto.Org</a:t>
            </a:r>
            <a:r>
              <a:rPr lang="tr-TR" dirty="0"/>
              <a:t>&gt; Erişim tarihi: 13.05.2022</a:t>
            </a:r>
          </a:p>
          <a:p>
            <a:r>
              <a:rPr lang="tr-TR" dirty="0"/>
              <a:t>URL 3: 2017 Küresel CEO Araştırması Türkiye Sonuçları. &lt;https://home.kpmg/tr/tr/home/gorusler/2018/01/2017-kuresel-ceoarastirmasi.html&gt; Erişim tarihi: 28.01.2018</a:t>
            </a:r>
          </a:p>
          <a:p>
            <a:r>
              <a:rPr lang="tr-TR" dirty="0"/>
              <a:t>URL 4: </a:t>
            </a:r>
            <a:r>
              <a:rPr lang="tr-TR" dirty="0" err="1"/>
              <a:t>Ewel</a:t>
            </a:r>
            <a:r>
              <a:rPr lang="tr-TR" dirty="0"/>
              <a:t>, J., </a:t>
            </a:r>
            <a:r>
              <a:rPr lang="tr-TR" dirty="0" err="1"/>
              <a:t>Cass</a:t>
            </a:r>
            <a:r>
              <a:rPr lang="tr-TR" dirty="0"/>
              <a:t>, J. (2022). </a:t>
            </a:r>
            <a:r>
              <a:rPr lang="tr-TR" dirty="0" err="1"/>
              <a:t>Agile</a:t>
            </a:r>
            <a:r>
              <a:rPr lang="tr-TR" dirty="0"/>
              <a:t> Marketing Manifesto. &lt;https://agilemarketingmanifesto.org/&gt; Erişim tarihi: 27.01.2022</a:t>
            </a:r>
          </a:p>
          <a:p>
            <a:r>
              <a:rPr lang="tr-TR" dirty="0"/>
              <a:t>URL 5: </a:t>
            </a:r>
            <a:r>
              <a:rPr lang="tr-TR" dirty="0" err="1"/>
              <a:t>Travis</a:t>
            </a:r>
            <a:r>
              <a:rPr lang="tr-TR" dirty="0"/>
              <a:t>, A. (2022). Roundup: </a:t>
            </a:r>
            <a:r>
              <a:rPr lang="tr-TR" dirty="0" err="1"/>
              <a:t>Agile</a:t>
            </a:r>
            <a:r>
              <a:rPr lang="tr-TR" dirty="0"/>
              <a:t> Marketing </a:t>
            </a:r>
            <a:r>
              <a:rPr lang="tr-TR" dirty="0" err="1"/>
              <a:t>Manifestos</a:t>
            </a:r>
            <a:r>
              <a:rPr lang="tr-TR" dirty="0"/>
              <a:t>. </a:t>
            </a:r>
            <a:r>
              <a:rPr lang="tr-TR" dirty="0" err="1"/>
              <a:t>Gathering</a:t>
            </a:r>
            <a:r>
              <a:rPr lang="tr-TR" dirty="0"/>
              <a:t> </a:t>
            </a:r>
            <a:r>
              <a:rPr lang="tr-TR" dirty="0" err="1"/>
              <a:t>and</a:t>
            </a:r>
            <a:r>
              <a:rPr lang="tr-TR" dirty="0"/>
              <a:t> Analysis of </a:t>
            </a:r>
            <a:r>
              <a:rPr lang="tr-TR" dirty="0" err="1"/>
              <a:t>Disparate</a:t>
            </a:r>
            <a:r>
              <a:rPr lang="tr-TR" dirty="0"/>
              <a:t> </a:t>
            </a:r>
            <a:r>
              <a:rPr lang="tr-TR" dirty="0" err="1"/>
              <a:t>Agile</a:t>
            </a:r>
            <a:r>
              <a:rPr lang="tr-TR" dirty="0"/>
              <a:t> Marketing </a:t>
            </a:r>
            <a:r>
              <a:rPr lang="tr-TR" dirty="0" err="1"/>
              <a:t>Manifestos</a:t>
            </a:r>
            <a:r>
              <a:rPr lang="tr-TR" dirty="0"/>
              <a:t>. &lt;https://travisarnold.com/writing/agile-marketing-manifestos/&gt; Erişim tarihi: </a:t>
            </a:r>
            <a:r>
              <a:rPr lang="tr-TR" dirty="0" smtClean="0"/>
              <a:t>24.04.2022</a:t>
            </a:r>
            <a:endParaRPr lang="tr-TR" dirty="0"/>
          </a:p>
        </p:txBody>
      </p:sp>
    </p:spTree>
    <p:extLst>
      <p:ext uri="{BB962C8B-B14F-4D97-AF65-F5344CB8AC3E}">
        <p14:creationId xmlns:p14="http://schemas.microsoft.com/office/powerpoint/2010/main" val="932061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Köşe Yazısı (Fıkra) (1)</a:t>
            </a:r>
            <a:endParaRPr lang="tr-TR" dirty="0"/>
          </a:p>
        </p:txBody>
      </p:sp>
      <p:sp>
        <p:nvSpPr>
          <p:cNvPr id="3" name="İçerik Yer Tutucusu 2"/>
          <p:cNvSpPr>
            <a:spLocks noGrp="1"/>
          </p:cNvSpPr>
          <p:nvPr>
            <p:ph idx="1"/>
          </p:nvPr>
        </p:nvSpPr>
        <p:spPr/>
        <p:txBody>
          <a:bodyPr/>
          <a:lstStyle/>
          <a:p>
            <a:r>
              <a:rPr lang="tr-TR" dirty="0"/>
              <a:t>Gazete ve dergilerin değişik sayfalarında, özel başlıklar altında çıkan, güncel bir konunun belli bakış açılarından irdelendiği, yorumlandığı kısa yazılara </a:t>
            </a:r>
            <a:r>
              <a:rPr lang="tr-TR" dirty="0">
                <a:solidFill>
                  <a:srgbClr val="C00000"/>
                </a:solidFill>
              </a:rPr>
              <a:t>köşe yazısı </a:t>
            </a:r>
            <a:r>
              <a:rPr lang="tr-TR" dirty="0"/>
              <a:t>denir. </a:t>
            </a:r>
          </a:p>
          <a:p>
            <a:r>
              <a:rPr lang="tr-TR" dirty="0"/>
              <a:t>Eşanlamlısı olan “fıkra” sözcüğü, bugün pek tercih edilmemektedir. Geçmişte hem güldürücü kısa öyküleri hem de bu yazı türünü adlandırmak için kullanılan “</a:t>
            </a:r>
            <a:r>
              <a:rPr lang="tr-TR" dirty="0" err="1"/>
              <a:t>fıkra”nın</a:t>
            </a:r>
            <a:r>
              <a:rPr lang="tr-TR" dirty="0"/>
              <a:t>, artık, yalnızca ilk değindiğimiz anlamıyla kullanıldığı görülmektedir</a:t>
            </a:r>
          </a:p>
        </p:txBody>
      </p:sp>
    </p:spTree>
    <p:extLst>
      <p:ext uri="{BB962C8B-B14F-4D97-AF65-F5344CB8AC3E}">
        <p14:creationId xmlns:p14="http://schemas.microsoft.com/office/powerpoint/2010/main" val="1566893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Köşe Yazısı (Fıkra) </a:t>
            </a:r>
            <a:r>
              <a:rPr lang="tr-TR" dirty="0" smtClean="0"/>
              <a:t>(2)</a:t>
            </a:r>
            <a:endParaRPr lang="tr-TR" dirty="0"/>
          </a:p>
        </p:txBody>
      </p:sp>
      <p:sp>
        <p:nvSpPr>
          <p:cNvPr id="3" name="İçerik Yer Tutucusu 2"/>
          <p:cNvSpPr>
            <a:spLocks noGrp="1"/>
          </p:cNvSpPr>
          <p:nvPr>
            <p:ph idx="1"/>
          </p:nvPr>
        </p:nvSpPr>
        <p:spPr/>
        <p:txBody>
          <a:bodyPr/>
          <a:lstStyle/>
          <a:p>
            <a:r>
              <a:rPr lang="tr-TR" dirty="0"/>
              <a:t>Köşe yazarı, kamuoyunun gündeminde olan güncel siyasal ve toplumsal olaylara ilişkin bir sorunu ele alarak bunları belgelere bağlamaksızın, ayrıntıya inmeksizin kendi görüşleri, düşünceleri doğrultusunda açıklar, yorumlar.</a:t>
            </a:r>
          </a:p>
          <a:p>
            <a:r>
              <a:rPr lang="tr-TR" dirty="0"/>
              <a:t>Bazen de yazar, kendisi bir gündem yaratmaya çalışır. </a:t>
            </a:r>
            <a:endParaRPr lang="tr-TR" dirty="0" smtClean="0"/>
          </a:p>
          <a:p>
            <a:r>
              <a:rPr lang="tr-TR" dirty="0" smtClean="0"/>
              <a:t>Her </a:t>
            </a:r>
            <a:r>
              <a:rPr lang="tr-TR" dirty="0"/>
              <a:t>iki durumda da amacı, kamuoyu oluşturmak ve kamuoyunu yönlendirmektir.</a:t>
            </a:r>
          </a:p>
          <a:p>
            <a:pPr marL="0" indent="0">
              <a:buNone/>
            </a:pPr>
            <a:endParaRPr lang="tr-TR" dirty="0"/>
          </a:p>
        </p:txBody>
      </p:sp>
    </p:spTree>
    <p:extLst>
      <p:ext uri="{BB962C8B-B14F-4D97-AF65-F5344CB8AC3E}">
        <p14:creationId xmlns:p14="http://schemas.microsoft.com/office/powerpoint/2010/main" val="2737642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Köşe Yazısı (Fıkra) </a:t>
            </a:r>
            <a:r>
              <a:rPr lang="tr-TR" dirty="0" smtClean="0"/>
              <a:t>(3)</a:t>
            </a:r>
            <a:endParaRPr lang="tr-TR" dirty="0"/>
          </a:p>
        </p:txBody>
      </p:sp>
      <p:sp>
        <p:nvSpPr>
          <p:cNvPr id="3" name="İçerik Yer Tutucusu 2"/>
          <p:cNvSpPr>
            <a:spLocks noGrp="1"/>
          </p:cNvSpPr>
          <p:nvPr>
            <p:ph idx="1"/>
          </p:nvPr>
        </p:nvSpPr>
        <p:spPr/>
        <p:txBody>
          <a:bodyPr>
            <a:normAutofit lnSpcReduction="10000"/>
          </a:bodyPr>
          <a:lstStyle/>
          <a:p>
            <a:r>
              <a:rPr lang="tr-TR" dirty="0"/>
              <a:t>Köşe yazıları, yazarın anlatım tutumuna ya da ele aldığı konuya göre ciddi de olabilir eğlenceli de. </a:t>
            </a:r>
            <a:endParaRPr lang="tr-TR" dirty="0" smtClean="0"/>
          </a:p>
          <a:p>
            <a:r>
              <a:rPr lang="tr-TR" dirty="0" smtClean="0"/>
              <a:t>Bunlar</a:t>
            </a:r>
            <a:r>
              <a:rPr lang="tr-TR" dirty="0"/>
              <a:t>, çoğunlukla günübirlik yazılar olduklarından, kolay okunmalarını sağlayacak bir dil ve üslupla yazılırlar. </a:t>
            </a:r>
            <a:endParaRPr lang="tr-TR" dirty="0" smtClean="0"/>
          </a:p>
          <a:p>
            <a:r>
              <a:rPr lang="tr-TR" dirty="0" smtClean="0"/>
              <a:t>Okuru </a:t>
            </a:r>
            <a:r>
              <a:rPr lang="tr-TR" dirty="0"/>
              <a:t>yazıya çekebilecek fıkralara, ilginç anekdotlara, özlü sözlere, kısa ve çarpıcı alıntılara sık sık yer verilir. </a:t>
            </a:r>
            <a:endParaRPr lang="tr-TR" dirty="0" smtClean="0"/>
          </a:p>
          <a:p>
            <a:r>
              <a:rPr lang="tr-TR" dirty="0" smtClean="0"/>
              <a:t>Ayrıca</a:t>
            </a:r>
            <a:r>
              <a:rPr lang="tr-TR" dirty="0"/>
              <a:t>, yazının belli bir uzunluğu aşmamasına da özen gösterilir. </a:t>
            </a:r>
            <a:endParaRPr lang="tr-TR" dirty="0" smtClean="0"/>
          </a:p>
          <a:p>
            <a:r>
              <a:rPr lang="tr-TR" dirty="0" smtClean="0"/>
              <a:t>Geniş </a:t>
            </a:r>
            <a:r>
              <a:rPr lang="tr-TR" dirty="0"/>
              <a:t>okur kitlelerine seslenme amacı güdüldüğü için, konu seçimi kadar konunun işleniş biçimi de buna uygun olur. </a:t>
            </a:r>
            <a:endParaRPr lang="tr-TR" dirty="0" smtClean="0"/>
          </a:p>
          <a:p>
            <a:r>
              <a:rPr lang="tr-TR" dirty="0" smtClean="0"/>
              <a:t>Konuşma </a:t>
            </a:r>
            <a:r>
              <a:rPr lang="tr-TR" dirty="0"/>
              <a:t>üslubuna yakın bir anlatımı vardır.</a:t>
            </a:r>
          </a:p>
          <a:p>
            <a:pPr marL="0" indent="0">
              <a:buNone/>
            </a:pPr>
            <a:endParaRPr lang="tr-TR" dirty="0"/>
          </a:p>
        </p:txBody>
      </p:sp>
    </p:spTree>
    <p:extLst>
      <p:ext uri="{BB962C8B-B14F-4D97-AF65-F5344CB8AC3E}">
        <p14:creationId xmlns:p14="http://schemas.microsoft.com/office/powerpoint/2010/main" val="2965983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Köşe Yazısı (Fıkra) </a:t>
            </a:r>
            <a:r>
              <a:rPr lang="tr-TR" dirty="0" smtClean="0"/>
              <a:t>(4)</a:t>
            </a:r>
            <a:endParaRPr lang="tr-TR" dirty="0"/>
          </a:p>
        </p:txBody>
      </p:sp>
      <p:sp>
        <p:nvSpPr>
          <p:cNvPr id="3" name="İçerik Yer Tutucusu 2"/>
          <p:cNvSpPr>
            <a:spLocks noGrp="1"/>
          </p:cNvSpPr>
          <p:nvPr>
            <p:ph idx="1"/>
          </p:nvPr>
        </p:nvSpPr>
        <p:spPr/>
        <p:txBody>
          <a:bodyPr>
            <a:normAutofit/>
          </a:bodyPr>
          <a:lstStyle/>
          <a:p>
            <a:r>
              <a:rPr lang="tr-TR" dirty="0"/>
              <a:t>Köşe yazarı, öznel bir tutuma sahiptir; öne sürdüğü görüşleri, yaptığı yorumları, vardığı yargıları kanıtlamak zorunda değildir. Bununla birlikte; bilinmeyen, yanlış bilinen ya da gizlenmiş bir gerçeği aydınlığa kavuşturmayı amaçlıyorsa, iddiasını ortaya koymakla yetinmeyip buna ilişkin belgeler de kullanabilir. Uğur Mumcu belgeye dayalı yazılar yazardı. </a:t>
            </a:r>
          </a:p>
          <a:p>
            <a:r>
              <a:rPr lang="tr-TR" dirty="0"/>
              <a:t>Köşe yazıları, gazetenin yazara ayırdığı bölümde (köşede), belirli aralıklarla yayımlanır. Yazarın, köşesine koyduğu sabit bir ad vardır; bu ad, yazının başlığı değildir. Pencere, İlhan Selçuk; Şeytanın Gör Dediği, Çetin Altan…</a:t>
            </a:r>
          </a:p>
        </p:txBody>
      </p:sp>
    </p:spTree>
    <p:extLst>
      <p:ext uri="{BB962C8B-B14F-4D97-AF65-F5344CB8AC3E}">
        <p14:creationId xmlns:p14="http://schemas.microsoft.com/office/powerpoint/2010/main" val="26476149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Köşe Yazısı (Fıkra) </a:t>
            </a:r>
            <a:r>
              <a:rPr lang="tr-TR" dirty="0" smtClean="0"/>
              <a:t>(5) - Örnek</a:t>
            </a:r>
            <a:endParaRPr lang="tr-TR" dirty="0"/>
          </a:p>
        </p:txBody>
      </p:sp>
      <p:sp>
        <p:nvSpPr>
          <p:cNvPr id="3" name="İçerik Yer Tutucusu 2"/>
          <p:cNvSpPr>
            <a:spLocks noGrp="1"/>
          </p:cNvSpPr>
          <p:nvPr>
            <p:ph idx="1"/>
          </p:nvPr>
        </p:nvSpPr>
        <p:spPr>
          <a:xfrm>
            <a:off x="838200" y="1825624"/>
            <a:ext cx="10515600" cy="4873349"/>
          </a:xfrm>
        </p:spPr>
        <p:txBody>
          <a:bodyPr>
            <a:normAutofit fontScale="92500" lnSpcReduction="10000"/>
          </a:bodyPr>
          <a:lstStyle/>
          <a:p>
            <a:pPr marL="0" indent="0">
              <a:buNone/>
            </a:pPr>
            <a:r>
              <a:rPr lang="tr-TR" b="1" dirty="0" smtClean="0"/>
              <a:t>«BİR KADIN GİTTİĞİNDE»</a:t>
            </a:r>
          </a:p>
          <a:p>
            <a:pPr marL="0" indent="0">
              <a:buNone/>
            </a:pPr>
            <a:endParaRPr lang="tr-TR" b="1" dirty="0" smtClean="0"/>
          </a:p>
          <a:p>
            <a:pPr marL="0" indent="0">
              <a:buNone/>
            </a:pPr>
            <a:r>
              <a:rPr lang="tr-TR" dirty="0"/>
              <a:t>Zor günlerde kadınların şefkatini hep hissettim… Bugün kadınların günü… Benim ise onlara bir eski yazımı armağan etmekten başka hiçbir şeyim yok…- KADINLAR gittiklerinde arkalarında daha büyük boşluklar bırakırlar… Onlar bir gün çekip gittiklerinde, peşlerinde “yetim-öksüz” kalan çok olur… Mutfaktaki dolap, perdeler, kavanozun içindeki eski düğmeler, özenle saklanmış küçülmüş giysiler, dolap diplerindeki kurdeleler… Sabah karanlığında mutfaktan gelen tıkırtılar susar, yetim kalmıştır tabaklar… Bir kadın gittiğinde hep suyu unutulur saksıların… Sık sık boynunu büker “sarıkız”… O teki kalmış eski bardağın anlamını bilen olmaz, değerini kimse anlayamaz krom hac tasının… Balkon artık sessizdir, koridor kimsesiz</a:t>
            </a:r>
            <a:r>
              <a:rPr lang="tr-TR" dirty="0" smtClean="0"/>
              <a:t>…</a:t>
            </a:r>
          </a:p>
          <a:p>
            <a:pPr marL="0" indent="0">
              <a:buNone/>
            </a:pPr>
            <a:r>
              <a:rPr lang="tr-TR" dirty="0" smtClean="0"/>
              <a:t>★★★ </a:t>
            </a:r>
            <a:endParaRPr lang="tr-TR" dirty="0"/>
          </a:p>
          <a:p>
            <a:pPr marL="0" indent="0">
              <a:buNone/>
            </a:pPr>
            <a:endParaRPr lang="tr-TR" dirty="0"/>
          </a:p>
        </p:txBody>
      </p:sp>
    </p:spTree>
    <p:extLst>
      <p:ext uri="{BB962C8B-B14F-4D97-AF65-F5344CB8AC3E}">
        <p14:creationId xmlns:p14="http://schemas.microsoft.com/office/powerpoint/2010/main" val="2940654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Köşe Yazısı (Fıkra) </a:t>
            </a:r>
            <a:r>
              <a:rPr lang="tr-TR" dirty="0" smtClean="0"/>
              <a:t>(6) </a:t>
            </a:r>
            <a:r>
              <a:rPr lang="tr-TR" dirty="0"/>
              <a:t>- Örnek</a:t>
            </a:r>
          </a:p>
        </p:txBody>
      </p:sp>
      <p:sp>
        <p:nvSpPr>
          <p:cNvPr id="3" name="İçerik Yer Tutucusu 2"/>
          <p:cNvSpPr>
            <a:spLocks noGrp="1"/>
          </p:cNvSpPr>
          <p:nvPr>
            <p:ph idx="1"/>
          </p:nvPr>
        </p:nvSpPr>
        <p:spPr/>
        <p:txBody>
          <a:bodyPr>
            <a:normAutofit fontScale="92500" lnSpcReduction="10000"/>
          </a:bodyPr>
          <a:lstStyle/>
          <a:p>
            <a:pPr marL="0" indent="0">
              <a:buNone/>
            </a:pPr>
            <a:r>
              <a:rPr lang="tr-TR" b="1" dirty="0"/>
              <a:t>«BİR KADIN GİTTİĞİNDE</a:t>
            </a:r>
            <a:r>
              <a:rPr lang="tr-TR" b="1" dirty="0" smtClean="0"/>
              <a:t>»</a:t>
            </a:r>
          </a:p>
          <a:p>
            <a:pPr marL="0" indent="0">
              <a:buNone/>
            </a:pPr>
            <a:endParaRPr lang="tr-TR" b="1" dirty="0" smtClean="0"/>
          </a:p>
          <a:p>
            <a:pPr marL="0" indent="0">
              <a:buNone/>
            </a:pPr>
            <a:r>
              <a:rPr lang="tr-TR" dirty="0"/>
              <a:t>Bir kadın gittiğinde… Bir kadın gittiğinde ne çok kişi gider aslında; bir ağır işçi, bir temizlikçi, bir bakıcı, bir bahçıvan, bir muhasebeci.. Bir anne gider… Bir dost… Bir arkadaş… Bir sevgili… Ne çok kişi yok olur bir kadın gittiğinde… </a:t>
            </a:r>
          </a:p>
          <a:p>
            <a:pPr marL="0" indent="0">
              <a:buNone/>
            </a:pPr>
            <a:r>
              <a:rPr lang="tr-TR" dirty="0"/>
              <a:t>★★★</a:t>
            </a:r>
          </a:p>
          <a:p>
            <a:pPr marL="0" indent="0">
              <a:buNone/>
            </a:pPr>
            <a:r>
              <a:rPr lang="tr-TR" dirty="0"/>
              <a:t> “Güzin Abla gitti…” dediklerinde, kaç kişinin gittiğini ve arkasında kalan “yetimlerini” düşündüm. O benim dostumdu. Dün Feyza'yı arayıp başsağlığı diledim. O canımın sıkıldığı gün telefonda “Sana gelen bana gelsin” diyen sesini hiç unutmamıştım. Yine ıslandı göz pınarlarım, ben dahi yetim kaldım. Sözcükler yetim kaldı…</a:t>
            </a:r>
          </a:p>
          <a:p>
            <a:pPr marL="0" indent="0">
              <a:buNone/>
            </a:pPr>
            <a:endParaRPr lang="tr-TR" dirty="0"/>
          </a:p>
          <a:p>
            <a:endParaRPr lang="tr-TR" dirty="0"/>
          </a:p>
        </p:txBody>
      </p:sp>
    </p:spTree>
    <p:extLst>
      <p:ext uri="{BB962C8B-B14F-4D97-AF65-F5344CB8AC3E}">
        <p14:creationId xmlns:p14="http://schemas.microsoft.com/office/powerpoint/2010/main" val="17319261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Köşe Yazısı (Fıkra) </a:t>
            </a:r>
            <a:r>
              <a:rPr lang="tr-TR" dirty="0" smtClean="0"/>
              <a:t>(7) </a:t>
            </a:r>
            <a:r>
              <a:rPr lang="tr-TR" dirty="0"/>
              <a:t>- Örnek</a:t>
            </a:r>
          </a:p>
        </p:txBody>
      </p:sp>
      <p:sp>
        <p:nvSpPr>
          <p:cNvPr id="3" name="İçerik Yer Tutucusu 2"/>
          <p:cNvSpPr>
            <a:spLocks noGrp="1"/>
          </p:cNvSpPr>
          <p:nvPr>
            <p:ph idx="1"/>
          </p:nvPr>
        </p:nvSpPr>
        <p:spPr/>
        <p:txBody>
          <a:bodyPr>
            <a:normAutofit fontScale="92500" lnSpcReduction="10000"/>
          </a:bodyPr>
          <a:lstStyle/>
          <a:p>
            <a:pPr marL="0" indent="0">
              <a:buNone/>
            </a:pPr>
            <a:r>
              <a:rPr lang="tr-TR" b="1" dirty="0"/>
              <a:t>«BİR KADIN GİTTİĞİNDE</a:t>
            </a:r>
            <a:r>
              <a:rPr lang="tr-TR" b="1" dirty="0" smtClean="0"/>
              <a:t>»</a:t>
            </a:r>
          </a:p>
          <a:p>
            <a:pPr marL="0" indent="0">
              <a:buNone/>
            </a:pPr>
            <a:endParaRPr lang="tr-TR" b="1" dirty="0" smtClean="0"/>
          </a:p>
          <a:p>
            <a:pPr marL="0" indent="0">
              <a:buNone/>
            </a:pPr>
            <a:r>
              <a:rPr lang="tr-TR" dirty="0"/>
              <a:t>★★★ </a:t>
            </a:r>
          </a:p>
          <a:p>
            <a:pPr marL="0" indent="0">
              <a:buNone/>
            </a:pPr>
            <a:r>
              <a:rPr lang="tr-TR" dirty="0"/>
              <a:t>Hep böyle olur; bir kadın gittiğinde; övgüler, uyarılar, yakınmalar, dualar yetim kalır… Kapı eşiğindeki “Dikkat et…” duyulmaz, annesi gitmiştir “geç </a:t>
            </a:r>
            <a:r>
              <a:rPr lang="tr-TR" dirty="0" err="1"/>
              <a:t>kalma”nın</a:t>
            </a:r>
            <a:r>
              <a:rPr lang="tr-TR" dirty="0"/>
              <a:t>… Kadınlar, arkalarında büyük boşluklar bırakarak giderler…</a:t>
            </a:r>
          </a:p>
          <a:p>
            <a:pPr marL="0" indent="0">
              <a:buNone/>
            </a:pPr>
            <a:r>
              <a:rPr lang="tr-TR" dirty="0"/>
              <a:t>Bir kadın gittiğinde pek çok kişi gitmiştir aslında. Ve bir kadın gittiğinde pek çok “yetim” bırakmıştır arkasında… </a:t>
            </a:r>
          </a:p>
          <a:p>
            <a:pPr marL="0" indent="0">
              <a:buNone/>
            </a:pPr>
            <a:endParaRPr lang="tr-TR" dirty="0"/>
          </a:p>
          <a:p>
            <a:pPr marL="0" indent="0">
              <a:buNone/>
            </a:pPr>
            <a:r>
              <a:rPr lang="tr-TR" dirty="0"/>
              <a:t>(Bekir Coşkun, «Bir Kadın Gittiğinde», Sözcü, 8 Mart 2021)</a:t>
            </a:r>
          </a:p>
          <a:p>
            <a:pPr marL="0" indent="0">
              <a:buNone/>
            </a:pPr>
            <a:endParaRPr lang="tr-TR" dirty="0"/>
          </a:p>
          <a:p>
            <a:endParaRPr lang="tr-TR" dirty="0"/>
          </a:p>
        </p:txBody>
      </p:sp>
    </p:spTree>
    <p:extLst>
      <p:ext uri="{BB962C8B-B14F-4D97-AF65-F5344CB8AC3E}">
        <p14:creationId xmlns:p14="http://schemas.microsoft.com/office/powerpoint/2010/main" val="31338269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fontScale="92500" lnSpcReduction="10000"/>
          </a:bodyPr>
          <a:lstStyle/>
          <a:p>
            <a:r>
              <a:rPr lang="tr-TR" dirty="0"/>
              <a:t>Ders Kitabı</a:t>
            </a:r>
          </a:p>
          <a:p>
            <a:r>
              <a:rPr lang="tr-TR" dirty="0"/>
              <a:t>Adalı, Oya (2009). Anlamak ve  Anlatmak. İstanbul: </a:t>
            </a:r>
            <a:r>
              <a:rPr lang="tr-TR" dirty="0" err="1"/>
              <a:t>Pan</a:t>
            </a:r>
            <a:r>
              <a:rPr lang="tr-TR" dirty="0"/>
              <a:t> Yayıncılık.</a:t>
            </a:r>
          </a:p>
          <a:p>
            <a:r>
              <a:rPr lang="tr-TR" dirty="0"/>
              <a:t>Asiltürk, Bâki (2011). Yazılı Anlatım Metin İnceleme ve Oluşturma. 			İstanbul: </a:t>
            </a:r>
            <a:r>
              <a:rPr lang="tr-TR" dirty="0" err="1"/>
              <a:t>İkaros</a:t>
            </a:r>
            <a:r>
              <a:rPr lang="tr-TR" dirty="0"/>
              <a:t> Yayınları.</a:t>
            </a:r>
          </a:p>
          <a:p>
            <a:r>
              <a:rPr lang="tr-TR" dirty="0"/>
              <a:t>Birsel, </a:t>
            </a:r>
            <a:r>
              <a:rPr lang="tr-TR" dirty="0" err="1"/>
              <a:t>Sâlah</a:t>
            </a:r>
            <a:r>
              <a:rPr lang="tr-TR" dirty="0"/>
              <a:t> (1985). Yapıştırma Bıyık. İstanbul: Özgür Yayın Dağıtım.</a:t>
            </a:r>
          </a:p>
          <a:p>
            <a:r>
              <a:rPr lang="tr-TR" dirty="0"/>
              <a:t>Demir, Nurettin (2009). Türk Dili Yazılı ve Sözlü Anlatım. Ankara: 			Nobel Yayın Dağıtım.</a:t>
            </a:r>
          </a:p>
          <a:p>
            <a:r>
              <a:rPr lang="tr-TR" dirty="0"/>
              <a:t>Mengi, Nesrin (2005). «Bir Edebî Tür Olarak Deneme ve Türk Edebiyatındaki Yeri». ÇÜ Sosyal Bilimler Enstitüsü Dergisi. 14 (2): 353-368. </a:t>
            </a:r>
          </a:p>
          <a:p>
            <a:r>
              <a:rPr lang="tr-TR" dirty="0"/>
              <a:t>Özdemir, Emin (2007). Yazınsal Türler. Ankara: Bilgi Yayınevi.</a:t>
            </a:r>
          </a:p>
        </p:txBody>
      </p:sp>
    </p:spTree>
    <p:extLst>
      <p:ext uri="{BB962C8B-B14F-4D97-AF65-F5344CB8AC3E}">
        <p14:creationId xmlns:p14="http://schemas.microsoft.com/office/powerpoint/2010/main" val="3587143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dirty="0" smtClean="0"/>
              <a:t>Anlatım </a:t>
            </a:r>
            <a:r>
              <a:rPr lang="tr-TR" sz="4400" smtClean="0"/>
              <a:t>Türleri </a:t>
            </a:r>
            <a:r>
              <a:rPr lang="tr-TR" sz="4400" smtClean="0"/>
              <a:t>6</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4723</Words>
  <Application>Microsoft Office PowerPoint</Application>
  <PresentationFormat>Geniş ekran</PresentationFormat>
  <Paragraphs>197</Paragraphs>
  <Slides>44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44</vt:i4>
      </vt:variant>
    </vt:vector>
  </HeadingPairs>
  <TitlesOfParts>
    <vt:vector size="50" baseType="lpstr">
      <vt:lpstr>Arial</vt:lpstr>
      <vt:lpstr>Calibri</vt:lpstr>
      <vt:lpstr>Calibri Light</vt:lpstr>
      <vt:lpstr>Times New Roman</vt:lpstr>
      <vt:lpstr>Wingdings</vt:lpstr>
      <vt:lpstr>Office Teması</vt:lpstr>
      <vt:lpstr>ANLATIM TÜRLERİ 4</vt:lpstr>
      <vt:lpstr>Deneme (1)</vt:lpstr>
      <vt:lpstr>Deneme (2)</vt:lpstr>
      <vt:lpstr>Deneme (3)</vt:lpstr>
      <vt:lpstr>Deneme (4)</vt:lpstr>
      <vt:lpstr>Deneme (5)</vt:lpstr>
      <vt:lpstr>Deneme (6)</vt:lpstr>
      <vt:lpstr>Deneme (7)</vt:lpstr>
      <vt:lpstr>Deneme (8)</vt:lpstr>
      <vt:lpstr>Deneme (9) - Örnek</vt:lpstr>
      <vt:lpstr>TUNCAY TERZİHANESİ’NDEN - Merdiven 40'a Dayanır!.. (1)</vt:lpstr>
      <vt:lpstr>TUNCAY TERZİHANESİ’NDEN - Merdiven 40'a Dayanır!.. (2)</vt:lpstr>
      <vt:lpstr>TUNCAY TERZİHANESİ’NDEN - Merdiven 40'a Dayanır!.. (3)</vt:lpstr>
      <vt:lpstr>TUNCAY TERZİHANESİ’NDEN - Merdiven 40'a Dayanır!.. (4)</vt:lpstr>
      <vt:lpstr>TUNCAY TERZİHANESİ’NDEN - Merdiven 40'a Dayanır!.. (5)</vt:lpstr>
      <vt:lpstr>TUNCAY TERZİHANESİ’NDEN - Merdiven 40'a Dayanır!.. (6)</vt:lpstr>
      <vt:lpstr>Makale (1)</vt:lpstr>
      <vt:lpstr>Makale (2)</vt:lpstr>
      <vt:lpstr>Makale (3)</vt:lpstr>
      <vt:lpstr>Makale (4)</vt:lpstr>
      <vt:lpstr>Makale (5) - Örnek</vt:lpstr>
      <vt:lpstr>DİJİTAL TASARIM SÜREÇLERİNDE AGİLE YÖNTEMLERİNİN ROLÜ  The Role Of Agile Methods İn Digital Design Process </vt:lpstr>
      <vt:lpstr>Giriş</vt:lpstr>
      <vt:lpstr>1. Agile Kavramı</vt:lpstr>
      <vt:lpstr>1. Agile Kavramı Manifestosu</vt:lpstr>
      <vt:lpstr>PowerPoint Sunusu</vt:lpstr>
      <vt:lpstr>PowerPoint Sunusu</vt:lpstr>
      <vt:lpstr>3. Yöntem</vt:lpstr>
      <vt:lpstr>4. Bulgular</vt:lpstr>
      <vt:lpstr>PowerPoint Sunusu</vt:lpstr>
      <vt:lpstr>PowerPoint Sunusu</vt:lpstr>
      <vt:lpstr>PowerPoint Sunusu</vt:lpstr>
      <vt:lpstr>Sonuç</vt:lpstr>
      <vt:lpstr>PowerPoint Sunusu</vt:lpstr>
      <vt:lpstr>Kaynakça</vt:lpstr>
      <vt:lpstr>Köşe Yazısı (Fıkra) (1)</vt:lpstr>
      <vt:lpstr>Köşe Yazısı (Fıkra) (2)</vt:lpstr>
      <vt:lpstr>Köşe Yazısı (Fıkra) (3)</vt:lpstr>
      <vt:lpstr>Köşe Yazısı (Fıkra) (4)</vt:lpstr>
      <vt:lpstr>Köşe Yazısı (Fıkra) (5) - Örnek</vt:lpstr>
      <vt:lpstr>Köşe Yazısı (Fıkra) (6) - Örnek</vt:lpstr>
      <vt:lpstr>Köşe Yazısı (Fıkra) (7) - Örnek</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57</cp:revision>
  <dcterms:created xsi:type="dcterms:W3CDTF">2025-02-04T08:28:28Z</dcterms:created>
  <dcterms:modified xsi:type="dcterms:W3CDTF">2025-04-16T21:33:25Z</dcterms:modified>
</cp:coreProperties>
</file>