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54" r:id="rId25"/>
    <p:sldId id="329"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7FB13-7F8A-42B6-851C-ED313A9129A4}"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tr-TR"/>
        </a:p>
      </dgm:t>
    </dgm:pt>
    <dgm:pt modelId="{E28BB111-9259-4284-84AC-0DF95375F78A}">
      <dgm:prSet phldrT="[Metin]"/>
      <dgm:spPr/>
      <dgm:t>
        <a:bodyPr/>
        <a:lstStyle/>
        <a:p>
          <a:r>
            <a:rPr lang="tr-TR" dirty="0" smtClean="0"/>
            <a:t>Olay (Vaka)</a:t>
          </a:r>
          <a:endParaRPr lang="tr-TR" dirty="0"/>
        </a:p>
      </dgm:t>
    </dgm:pt>
    <dgm:pt modelId="{862B6EBD-FF81-4BBB-AC15-9516DEF72528}" type="parTrans" cxnId="{BE9D23F5-72D0-4F97-9B39-0480E867A840}">
      <dgm:prSet/>
      <dgm:spPr/>
      <dgm:t>
        <a:bodyPr/>
        <a:lstStyle/>
        <a:p>
          <a:endParaRPr lang="tr-TR"/>
        </a:p>
      </dgm:t>
    </dgm:pt>
    <dgm:pt modelId="{FA442490-EC84-4F51-8517-C5FF580E0EC3}" type="sibTrans" cxnId="{BE9D23F5-72D0-4F97-9B39-0480E867A840}">
      <dgm:prSet/>
      <dgm:spPr/>
      <dgm:t>
        <a:bodyPr/>
        <a:lstStyle/>
        <a:p>
          <a:endParaRPr lang="tr-TR"/>
        </a:p>
      </dgm:t>
    </dgm:pt>
    <dgm:pt modelId="{62564521-7100-48A0-A9FA-8A9DCDD60426}">
      <dgm:prSet phldrT="[Metin]"/>
      <dgm:spPr/>
      <dgm:t>
        <a:bodyPr/>
        <a:lstStyle/>
        <a:p>
          <a:r>
            <a:rPr lang="tr-TR" dirty="0" smtClean="0"/>
            <a:t>Durum</a:t>
          </a:r>
          <a:endParaRPr lang="tr-TR" dirty="0"/>
        </a:p>
      </dgm:t>
    </dgm:pt>
    <dgm:pt modelId="{78DE7A3C-2B6F-4E06-9DB4-6AE6C9DD4879}" type="parTrans" cxnId="{4BBE2F2A-1CD8-414E-A9C8-AA913951C7DF}">
      <dgm:prSet/>
      <dgm:spPr/>
      <dgm:t>
        <a:bodyPr/>
        <a:lstStyle/>
        <a:p>
          <a:endParaRPr lang="tr-TR"/>
        </a:p>
      </dgm:t>
    </dgm:pt>
    <dgm:pt modelId="{C4293E55-B4A8-4467-BBF6-79C6FD28E1C9}" type="sibTrans" cxnId="{4BBE2F2A-1CD8-414E-A9C8-AA913951C7DF}">
      <dgm:prSet/>
      <dgm:spPr/>
      <dgm:t>
        <a:bodyPr/>
        <a:lstStyle/>
        <a:p>
          <a:endParaRPr lang="tr-TR"/>
        </a:p>
      </dgm:t>
    </dgm:pt>
    <dgm:pt modelId="{9C500443-5048-4EF9-BE50-9CCF89C3ABA7}">
      <dgm:prSet phldrT="[Metin]"/>
      <dgm:spPr/>
      <dgm:t>
        <a:bodyPr/>
        <a:lstStyle/>
        <a:p>
          <a:r>
            <a:rPr lang="tr-TR" dirty="0" smtClean="0"/>
            <a:t>Kişiler</a:t>
          </a:r>
          <a:endParaRPr lang="tr-TR" dirty="0"/>
        </a:p>
      </dgm:t>
    </dgm:pt>
    <dgm:pt modelId="{92EA0386-E6DE-40D3-ACDB-C69382399227}" type="parTrans" cxnId="{9B5702B9-1436-4430-A520-0467F4D3532B}">
      <dgm:prSet/>
      <dgm:spPr/>
      <dgm:t>
        <a:bodyPr/>
        <a:lstStyle/>
        <a:p>
          <a:endParaRPr lang="tr-TR"/>
        </a:p>
      </dgm:t>
    </dgm:pt>
    <dgm:pt modelId="{E5D97390-A6FF-44C5-AA3D-332CC606029F}" type="sibTrans" cxnId="{9B5702B9-1436-4430-A520-0467F4D3532B}">
      <dgm:prSet/>
      <dgm:spPr/>
      <dgm:t>
        <a:bodyPr/>
        <a:lstStyle/>
        <a:p>
          <a:endParaRPr lang="tr-TR"/>
        </a:p>
      </dgm:t>
    </dgm:pt>
    <dgm:pt modelId="{0FD62EB6-7447-40D4-AA46-90DDC81A55DC}">
      <dgm:prSet phldrT="[Metin]"/>
      <dgm:spPr/>
      <dgm:t>
        <a:bodyPr/>
        <a:lstStyle/>
        <a:p>
          <a:r>
            <a:rPr lang="tr-TR" dirty="0" smtClean="0"/>
            <a:t>Yer</a:t>
          </a:r>
        </a:p>
        <a:p>
          <a:r>
            <a:rPr lang="tr-TR" dirty="0" smtClean="0"/>
            <a:t>(Mekân)</a:t>
          </a:r>
          <a:endParaRPr lang="tr-TR" dirty="0"/>
        </a:p>
      </dgm:t>
    </dgm:pt>
    <dgm:pt modelId="{69E80AED-D865-4042-AB46-96624FC2DA28}" type="parTrans" cxnId="{FBA145C8-2E8E-48F1-A3D5-3F9CE60FB6F9}">
      <dgm:prSet/>
      <dgm:spPr/>
      <dgm:t>
        <a:bodyPr/>
        <a:lstStyle/>
        <a:p>
          <a:endParaRPr lang="tr-TR"/>
        </a:p>
      </dgm:t>
    </dgm:pt>
    <dgm:pt modelId="{C5A158AC-2674-4D79-934A-59006C1527E1}" type="sibTrans" cxnId="{FBA145C8-2E8E-48F1-A3D5-3F9CE60FB6F9}">
      <dgm:prSet/>
      <dgm:spPr/>
      <dgm:t>
        <a:bodyPr/>
        <a:lstStyle/>
        <a:p>
          <a:endParaRPr lang="tr-TR"/>
        </a:p>
      </dgm:t>
    </dgm:pt>
    <dgm:pt modelId="{62698960-D81B-4583-951F-167E71410966}">
      <dgm:prSet phldrT="[Metin]"/>
      <dgm:spPr/>
      <dgm:t>
        <a:bodyPr/>
        <a:lstStyle/>
        <a:p>
          <a:r>
            <a:rPr lang="tr-TR" dirty="0" smtClean="0"/>
            <a:t>Zaman</a:t>
          </a:r>
          <a:endParaRPr lang="tr-TR" dirty="0"/>
        </a:p>
      </dgm:t>
    </dgm:pt>
    <dgm:pt modelId="{A0348F4B-1F33-4EF1-9C88-B2887680627A}" type="parTrans" cxnId="{C8C3FE3F-5875-4CAC-B56D-1C0CB30CF801}">
      <dgm:prSet/>
      <dgm:spPr/>
      <dgm:t>
        <a:bodyPr/>
        <a:lstStyle/>
        <a:p>
          <a:endParaRPr lang="tr-TR"/>
        </a:p>
      </dgm:t>
    </dgm:pt>
    <dgm:pt modelId="{9F3B4B3C-3194-42B3-8759-1F2C09B53842}" type="sibTrans" cxnId="{C8C3FE3F-5875-4CAC-B56D-1C0CB30CF801}">
      <dgm:prSet/>
      <dgm:spPr/>
      <dgm:t>
        <a:bodyPr/>
        <a:lstStyle/>
        <a:p>
          <a:endParaRPr lang="tr-TR"/>
        </a:p>
      </dgm:t>
    </dgm:pt>
    <dgm:pt modelId="{BFF62414-E3FA-46A2-B749-777245FA10D9}">
      <dgm:prSet phldrT="[Metin]"/>
      <dgm:spPr/>
      <dgm:t>
        <a:bodyPr/>
        <a:lstStyle/>
        <a:p>
          <a:r>
            <a:rPr lang="tr-TR" dirty="0" smtClean="0"/>
            <a:t>Anlatıcı</a:t>
          </a:r>
          <a:endParaRPr lang="tr-TR" dirty="0"/>
        </a:p>
      </dgm:t>
    </dgm:pt>
    <dgm:pt modelId="{B5B2A6C3-4723-4387-B740-842E78E6730C}" type="parTrans" cxnId="{94BC9AAA-0472-4C7B-9BB1-A9B30547F42E}">
      <dgm:prSet/>
      <dgm:spPr/>
      <dgm:t>
        <a:bodyPr/>
        <a:lstStyle/>
        <a:p>
          <a:endParaRPr lang="tr-TR"/>
        </a:p>
      </dgm:t>
    </dgm:pt>
    <dgm:pt modelId="{6EC2E37A-49A3-4F64-B216-B3E3C491E8FF}" type="sibTrans" cxnId="{94BC9AAA-0472-4C7B-9BB1-A9B30547F42E}">
      <dgm:prSet/>
      <dgm:spPr/>
      <dgm:t>
        <a:bodyPr/>
        <a:lstStyle/>
        <a:p>
          <a:endParaRPr lang="tr-TR"/>
        </a:p>
      </dgm:t>
    </dgm:pt>
    <dgm:pt modelId="{A19A4480-1536-4F9A-A509-67C758042916}" type="pres">
      <dgm:prSet presAssocID="{7887FB13-7F8A-42B6-851C-ED313A9129A4}" presName="diagram" presStyleCnt="0">
        <dgm:presLayoutVars>
          <dgm:dir/>
          <dgm:resizeHandles val="exact"/>
        </dgm:presLayoutVars>
      </dgm:prSet>
      <dgm:spPr/>
      <dgm:t>
        <a:bodyPr/>
        <a:lstStyle/>
        <a:p>
          <a:endParaRPr lang="tr-TR"/>
        </a:p>
      </dgm:t>
    </dgm:pt>
    <dgm:pt modelId="{C862DB84-6A40-4F8D-9AE0-DEB6E1DE5CB5}" type="pres">
      <dgm:prSet presAssocID="{E28BB111-9259-4284-84AC-0DF95375F78A}" presName="node" presStyleLbl="node1" presStyleIdx="0" presStyleCnt="6">
        <dgm:presLayoutVars>
          <dgm:bulletEnabled val="1"/>
        </dgm:presLayoutVars>
      </dgm:prSet>
      <dgm:spPr/>
      <dgm:t>
        <a:bodyPr/>
        <a:lstStyle/>
        <a:p>
          <a:endParaRPr lang="tr-TR"/>
        </a:p>
      </dgm:t>
    </dgm:pt>
    <dgm:pt modelId="{5C9C4088-9B4C-4286-9DEE-8B82561BEF4A}" type="pres">
      <dgm:prSet presAssocID="{FA442490-EC84-4F51-8517-C5FF580E0EC3}" presName="sibTrans" presStyleCnt="0"/>
      <dgm:spPr/>
    </dgm:pt>
    <dgm:pt modelId="{EB945D83-2390-4D15-98A3-487A1AE9A4D2}" type="pres">
      <dgm:prSet presAssocID="{62564521-7100-48A0-A9FA-8A9DCDD60426}" presName="node" presStyleLbl="node1" presStyleIdx="1" presStyleCnt="6">
        <dgm:presLayoutVars>
          <dgm:bulletEnabled val="1"/>
        </dgm:presLayoutVars>
      </dgm:prSet>
      <dgm:spPr/>
      <dgm:t>
        <a:bodyPr/>
        <a:lstStyle/>
        <a:p>
          <a:endParaRPr lang="tr-TR"/>
        </a:p>
      </dgm:t>
    </dgm:pt>
    <dgm:pt modelId="{0E8EA485-516E-4D8B-B82A-2DA36EDB0129}" type="pres">
      <dgm:prSet presAssocID="{C4293E55-B4A8-4467-BBF6-79C6FD28E1C9}" presName="sibTrans" presStyleCnt="0"/>
      <dgm:spPr/>
    </dgm:pt>
    <dgm:pt modelId="{11A932BA-F1B0-4F96-BD6F-1441053651D5}" type="pres">
      <dgm:prSet presAssocID="{9C500443-5048-4EF9-BE50-9CCF89C3ABA7}" presName="node" presStyleLbl="node1" presStyleIdx="2" presStyleCnt="6">
        <dgm:presLayoutVars>
          <dgm:bulletEnabled val="1"/>
        </dgm:presLayoutVars>
      </dgm:prSet>
      <dgm:spPr/>
      <dgm:t>
        <a:bodyPr/>
        <a:lstStyle/>
        <a:p>
          <a:endParaRPr lang="tr-TR"/>
        </a:p>
      </dgm:t>
    </dgm:pt>
    <dgm:pt modelId="{0A5DA60B-8BB7-44C0-ADE7-26EBB2F5DD77}" type="pres">
      <dgm:prSet presAssocID="{E5D97390-A6FF-44C5-AA3D-332CC606029F}" presName="sibTrans" presStyleCnt="0"/>
      <dgm:spPr/>
    </dgm:pt>
    <dgm:pt modelId="{AA9B6631-6277-4F40-BD53-99AAF5A2C5B6}" type="pres">
      <dgm:prSet presAssocID="{0FD62EB6-7447-40D4-AA46-90DDC81A55DC}" presName="node" presStyleLbl="node1" presStyleIdx="3" presStyleCnt="6">
        <dgm:presLayoutVars>
          <dgm:bulletEnabled val="1"/>
        </dgm:presLayoutVars>
      </dgm:prSet>
      <dgm:spPr/>
      <dgm:t>
        <a:bodyPr/>
        <a:lstStyle/>
        <a:p>
          <a:endParaRPr lang="tr-TR"/>
        </a:p>
      </dgm:t>
    </dgm:pt>
    <dgm:pt modelId="{0ED96E2B-3E1D-4D76-B91F-9660F101527D}" type="pres">
      <dgm:prSet presAssocID="{C5A158AC-2674-4D79-934A-59006C1527E1}" presName="sibTrans" presStyleCnt="0"/>
      <dgm:spPr/>
    </dgm:pt>
    <dgm:pt modelId="{6DCA2298-7304-4076-8E86-D3569438B8FE}" type="pres">
      <dgm:prSet presAssocID="{62698960-D81B-4583-951F-167E71410966}" presName="node" presStyleLbl="node1" presStyleIdx="4" presStyleCnt="6">
        <dgm:presLayoutVars>
          <dgm:bulletEnabled val="1"/>
        </dgm:presLayoutVars>
      </dgm:prSet>
      <dgm:spPr/>
      <dgm:t>
        <a:bodyPr/>
        <a:lstStyle/>
        <a:p>
          <a:endParaRPr lang="tr-TR"/>
        </a:p>
      </dgm:t>
    </dgm:pt>
    <dgm:pt modelId="{085005BC-8390-45D1-A895-D73541BE5CB2}" type="pres">
      <dgm:prSet presAssocID="{9F3B4B3C-3194-42B3-8759-1F2C09B53842}" presName="sibTrans" presStyleCnt="0"/>
      <dgm:spPr/>
    </dgm:pt>
    <dgm:pt modelId="{AF7E0AB9-89ED-4202-AFC1-9547B8B9BE3E}" type="pres">
      <dgm:prSet presAssocID="{BFF62414-E3FA-46A2-B749-777245FA10D9}" presName="node" presStyleLbl="node1" presStyleIdx="5" presStyleCnt="6">
        <dgm:presLayoutVars>
          <dgm:bulletEnabled val="1"/>
        </dgm:presLayoutVars>
      </dgm:prSet>
      <dgm:spPr/>
      <dgm:t>
        <a:bodyPr/>
        <a:lstStyle/>
        <a:p>
          <a:endParaRPr lang="tr-TR"/>
        </a:p>
      </dgm:t>
    </dgm:pt>
  </dgm:ptLst>
  <dgm:cxnLst>
    <dgm:cxn modelId="{62F27A13-ACBB-4986-AD88-40FA6AE1644C}" type="presOf" srcId="{7887FB13-7F8A-42B6-851C-ED313A9129A4}" destId="{A19A4480-1536-4F9A-A509-67C758042916}" srcOrd="0" destOrd="0" presId="urn:microsoft.com/office/officeart/2005/8/layout/default"/>
    <dgm:cxn modelId="{88D87448-9A9E-4D35-9E32-4DDF7279B3EE}" type="presOf" srcId="{62698960-D81B-4583-951F-167E71410966}" destId="{6DCA2298-7304-4076-8E86-D3569438B8FE}" srcOrd="0" destOrd="0" presId="urn:microsoft.com/office/officeart/2005/8/layout/default"/>
    <dgm:cxn modelId="{26720CDC-EEEC-47C1-9F12-874E34DD921D}" type="presOf" srcId="{BFF62414-E3FA-46A2-B749-777245FA10D9}" destId="{AF7E0AB9-89ED-4202-AFC1-9547B8B9BE3E}" srcOrd="0" destOrd="0" presId="urn:microsoft.com/office/officeart/2005/8/layout/default"/>
    <dgm:cxn modelId="{7BEFE061-C386-4716-B3C5-76DEA3CB5E1B}" type="presOf" srcId="{62564521-7100-48A0-A9FA-8A9DCDD60426}" destId="{EB945D83-2390-4D15-98A3-487A1AE9A4D2}" srcOrd="0" destOrd="0" presId="urn:microsoft.com/office/officeart/2005/8/layout/default"/>
    <dgm:cxn modelId="{06D761D4-0F8E-4D6B-81A7-F9DD4576A9AD}" type="presOf" srcId="{0FD62EB6-7447-40D4-AA46-90DDC81A55DC}" destId="{AA9B6631-6277-4F40-BD53-99AAF5A2C5B6}" srcOrd="0" destOrd="0" presId="urn:microsoft.com/office/officeart/2005/8/layout/default"/>
    <dgm:cxn modelId="{BE9D23F5-72D0-4F97-9B39-0480E867A840}" srcId="{7887FB13-7F8A-42B6-851C-ED313A9129A4}" destId="{E28BB111-9259-4284-84AC-0DF95375F78A}" srcOrd="0" destOrd="0" parTransId="{862B6EBD-FF81-4BBB-AC15-9516DEF72528}" sibTransId="{FA442490-EC84-4F51-8517-C5FF580E0EC3}"/>
    <dgm:cxn modelId="{9B5702B9-1436-4430-A520-0467F4D3532B}" srcId="{7887FB13-7F8A-42B6-851C-ED313A9129A4}" destId="{9C500443-5048-4EF9-BE50-9CCF89C3ABA7}" srcOrd="2" destOrd="0" parTransId="{92EA0386-E6DE-40D3-ACDB-C69382399227}" sibTransId="{E5D97390-A6FF-44C5-AA3D-332CC606029F}"/>
    <dgm:cxn modelId="{4BBE2F2A-1CD8-414E-A9C8-AA913951C7DF}" srcId="{7887FB13-7F8A-42B6-851C-ED313A9129A4}" destId="{62564521-7100-48A0-A9FA-8A9DCDD60426}" srcOrd="1" destOrd="0" parTransId="{78DE7A3C-2B6F-4E06-9DB4-6AE6C9DD4879}" sibTransId="{C4293E55-B4A8-4467-BBF6-79C6FD28E1C9}"/>
    <dgm:cxn modelId="{C8C3FE3F-5875-4CAC-B56D-1C0CB30CF801}" srcId="{7887FB13-7F8A-42B6-851C-ED313A9129A4}" destId="{62698960-D81B-4583-951F-167E71410966}" srcOrd="4" destOrd="0" parTransId="{A0348F4B-1F33-4EF1-9C88-B2887680627A}" sibTransId="{9F3B4B3C-3194-42B3-8759-1F2C09B53842}"/>
    <dgm:cxn modelId="{203885C7-36CA-4F7D-9967-DFF13BBF6268}" type="presOf" srcId="{9C500443-5048-4EF9-BE50-9CCF89C3ABA7}" destId="{11A932BA-F1B0-4F96-BD6F-1441053651D5}" srcOrd="0" destOrd="0" presId="urn:microsoft.com/office/officeart/2005/8/layout/default"/>
    <dgm:cxn modelId="{FBA145C8-2E8E-48F1-A3D5-3F9CE60FB6F9}" srcId="{7887FB13-7F8A-42B6-851C-ED313A9129A4}" destId="{0FD62EB6-7447-40D4-AA46-90DDC81A55DC}" srcOrd="3" destOrd="0" parTransId="{69E80AED-D865-4042-AB46-96624FC2DA28}" sibTransId="{C5A158AC-2674-4D79-934A-59006C1527E1}"/>
    <dgm:cxn modelId="{94BC9AAA-0472-4C7B-9BB1-A9B30547F42E}" srcId="{7887FB13-7F8A-42B6-851C-ED313A9129A4}" destId="{BFF62414-E3FA-46A2-B749-777245FA10D9}" srcOrd="5" destOrd="0" parTransId="{B5B2A6C3-4723-4387-B740-842E78E6730C}" sibTransId="{6EC2E37A-49A3-4F64-B216-B3E3C491E8FF}"/>
    <dgm:cxn modelId="{9293DE19-EEF5-4DB7-BA93-96AEC3FBEDBB}" type="presOf" srcId="{E28BB111-9259-4284-84AC-0DF95375F78A}" destId="{C862DB84-6A40-4F8D-9AE0-DEB6E1DE5CB5}" srcOrd="0" destOrd="0" presId="urn:microsoft.com/office/officeart/2005/8/layout/default"/>
    <dgm:cxn modelId="{4EAED634-9C8A-4A10-8B0A-6F0C8589E2DF}" type="presParOf" srcId="{A19A4480-1536-4F9A-A509-67C758042916}" destId="{C862DB84-6A40-4F8D-9AE0-DEB6E1DE5CB5}" srcOrd="0" destOrd="0" presId="urn:microsoft.com/office/officeart/2005/8/layout/default"/>
    <dgm:cxn modelId="{3173E86A-F283-47D2-B5DE-4C22027BBEDE}" type="presParOf" srcId="{A19A4480-1536-4F9A-A509-67C758042916}" destId="{5C9C4088-9B4C-4286-9DEE-8B82561BEF4A}" srcOrd="1" destOrd="0" presId="urn:microsoft.com/office/officeart/2005/8/layout/default"/>
    <dgm:cxn modelId="{8FF56C31-0319-4D64-8319-4695C2B29A18}" type="presParOf" srcId="{A19A4480-1536-4F9A-A509-67C758042916}" destId="{EB945D83-2390-4D15-98A3-487A1AE9A4D2}" srcOrd="2" destOrd="0" presId="urn:microsoft.com/office/officeart/2005/8/layout/default"/>
    <dgm:cxn modelId="{B02FD699-554F-4AD6-ACD6-C45C5E60A0E4}" type="presParOf" srcId="{A19A4480-1536-4F9A-A509-67C758042916}" destId="{0E8EA485-516E-4D8B-B82A-2DA36EDB0129}" srcOrd="3" destOrd="0" presId="urn:microsoft.com/office/officeart/2005/8/layout/default"/>
    <dgm:cxn modelId="{5090C9BA-40E4-460E-885D-F589E99357B4}" type="presParOf" srcId="{A19A4480-1536-4F9A-A509-67C758042916}" destId="{11A932BA-F1B0-4F96-BD6F-1441053651D5}" srcOrd="4" destOrd="0" presId="urn:microsoft.com/office/officeart/2005/8/layout/default"/>
    <dgm:cxn modelId="{41265AE9-9AC5-4854-8B37-E1CFC365E6AB}" type="presParOf" srcId="{A19A4480-1536-4F9A-A509-67C758042916}" destId="{0A5DA60B-8BB7-44C0-ADE7-26EBB2F5DD77}" srcOrd="5" destOrd="0" presId="urn:microsoft.com/office/officeart/2005/8/layout/default"/>
    <dgm:cxn modelId="{E851D20A-256A-467F-855C-BD21636CE0FE}" type="presParOf" srcId="{A19A4480-1536-4F9A-A509-67C758042916}" destId="{AA9B6631-6277-4F40-BD53-99AAF5A2C5B6}" srcOrd="6" destOrd="0" presId="urn:microsoft.com/office/officeart/2005/8/layout/default"/>
    <dgm:cxn modelId="{126DB19E-F17D-46C4-A87F-331178F23A76}" type="presParOf" srcId="{A19A4480-1536-4F9A-A509-67C758042916}" destId="{0ED96E2B-3E1D-4D76-B91F-9660F101527D}" srcOrd="7" destOrd="0" presId="urn:microsoft.com/office/officeart/2005/8/layout/default"/>
    <dgm:cxn modelId="{1D210740-57E5-4AE2-9217-547C16ACE672}" type="presParOf" srcId="{A19A4480-1536-4F9A-A509-67C758042916}" destId="{6DCA2298-7304-4076-8E86-D3569438B8FE}" srcOrd="8" destOrd="0" presId="urn:microsoft.com/office/officeart/2005/8/layout/default"/>
    <dgm:cxn modelId="{B187DC4B-72EB-453C-B8C0-39608B4567E2}" type="presParOf" srcId="{A19A4480-1536-4F9A-A509-67C758042916}" destId="{085005BC-8390-45D1-A895-D73541BE5CB2}" srcOrd="9" destOrd="0" presId="urn:microsoft.com/office/officeart/2005/8/layout/default"/>
    <dgm:cxn modelId="{373381FA-FEEB-42C6-9325-74336165BFA2}" type="presParOf" srcId="{A19A4480-1536-4F9A-A509-67C758042916}" destId="{AF7E0AB9-89ED-4202-AFC1-9547B8B9BE3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87FB13-7F8A-42B6-851C-ED313A9129A4}"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tr-TR"/>
        </a:p>
      </dgm:t>
    </dgm:pt>
    <dgm:pt modelId="{E28BB111-9259-4284-84AC-0DF95375F78A}">
      <dgm:prSet phldrT="[Metin]"/>
      <dgm:spPr/>
      <dgm:t>
        <a:bodyPr/>
        <a:lstStyle/>
        <a:p>
          <a:r>
            <a:rPr lang="tr-TR" dirty="0" smtClean="0"/>
            <a:t>Olay Öyküsü</a:t>
          </a:r>
          <a:endParaRPr lang="tr-TR" dirty="0"/>
        </a:p>
      </dgm:t>
    </dgm:pt>
    <dgm:pt modelId="{862B6EBD-FF81-4BBB-AC15-9516DEF72528}" type="parTrans" cxnId="{BE9D23F5-72D0-4F97-9B39-0480E867A840}">
      <dgm:prSet/>
      <dgm:spPr/>
      <dgm:t>
        <a:bodyPr/>
        <a:lstStyle/>
        <a:p>
          <a:endParaRPr lang="tr-TR"/>
        </a:p>
      </dgm:t>
    </dgm:pt>
    <dgm:pt modelId="{FA442490-EC84-4F51-8517-C5FF580E0EC3}" type="sibTrans" cxnId="{BE9D23F5-72D0-4F97-9B39-0480E867A840}">
      <dgm:prSet/>
      <dgm:spPr/>
      <dgm:t>
        <a:bodyPr/>
        <a:lstStyle/>
        <a:p>
          <a:endParaRPr lang="tr-TR"/>
        </a:p>
      </dgm:t>
    </dgm:pt>
    <dgm:pt modelId="{62564521-7100-48A0-A9FA-8A9DCDD60426}">
      <dgm:prSet phldrT="[Metin]"/>
      <dgm:spPr/>
      <dgm:t>
        <a:bodyPr/>
        <a:lstStyle/>
        <a:p>
          <a:r>
            <a:rPr lang="tr-TR" dirty="0" smtClean="0"/>
            <a:t>Durum/ Kesit</a:t>
          </a:r>
        </a:p>
        <a:p>
          <a:r>
            <a:rPr lang="tr-TR" dirty="0" smtClean="0"/>
            <a:t>Öyküsü</a:t>
          </a:r>
          <a:endParaRPr lang="tr-TR" dirty="0"/>
        </a:p>
      </dgm:t>
    </dgm:pt>
    <dgm:pt modelId="{78DE7A3C-2B6F-4E06-9DB4-6AE6C9DD4879}" type="parTrans" cxnId="{4BBE2F2A-1CD8-414E-A9C8-AA913951C7DF}">
      <dgm:prSet/>
      <dgm:spPr/>
      <dgm:t>
        <a:bodyPr/>
        <a:lstStyle/>
        <a:p>
          <a:endParaRPr lang="tr-TR"/>
        </a:p>
      </dgm:t>
    </dgm:pt>
    <dgm:pt modelId="{C4293E55-B4A8-4467-BBF6-79C6FD28E1C9}" type="sibTrans" cxnId="{4BBE2F2A-1CD8-414E-A9C8-AA913951C7DF}">
      <dgm:prSet/>
      <dgm:spPr/>
      <dgm:t>
        <a:bodyPr/>
        <a:lstStyle/>
        <a:p>
          <a:endParaRPr lang="tr-TR"/>
        </a:p>
      </dgm:t>
    </dgm:pt>
    <dgm:pt modelId="{A19A4480-1536-4F9A-A509-67C758042916}" type="pres">
      <dgm:prSet presAssocID="{7887FB13-7F8A-42B6-851C-ED313A9129A4}" presName="diagram" presStyleCnt="0">
        <dgm:presLayoutVars>
          <dgm:dir/>
          <dgm:resizeHandles val="exact"/>
        </dgm:presLayoutVars>
      </dgm:prSet>
      <dgm:spPr/>
      <dgm:t>
        <a:bodyPr/>
        <a:lstStyle/>
        <a:p>
          <a:endParaRPr lang="tr-TR"/>
        </a:p>
      </dgm:t>
    </dgm:pt>
    <dgm:pt modelId="{C862DB84-6A40-4F8D-9AE0-DEB6E1DE5CB5}" type="pres">
      <dgm:prSet presAssocID="{E28BB111-9259-4284-84AC-0DF95375F78A}" presName="node" presStyleLbl="node1" presStyleIdx="0" presStyleCnt="2">
        <dgm:presLayoutVars>
          <dgm:bulletEnabled val="1"/>
        </dgm:presLayoutVars>
      </dgm:prSet>
      <dgm:spPr/>
      <dgm:t>
        <a:bodyPr/>
        <a:lstStyle/>
        <a:p>
          <a:endParaRPr lang="tr-TR"/>
        </a:p>
      </dgm:t>
    </dgm:pt>
    <dgm:pt modelId="{5C9C4088-9B4C-4286-9DEE-8B82561BEF4A}" type="pres">
      <dgm:prSet presAssocID="{FA442490-EC84-4F51-8517-C5FF580E0EC3}" presName="sibTrans" presStyleCnt="0"/>
      <dgm:spPr/>
    </dgm:pt>
    <dgm:pt modelId="{EB945D83-2390-4D15-98A3-487A1AE9A4D2}" type="pres">
      <dgm:prSet presAssocID="{62564521-7100-48A0-A9FA-8A9DCDD60426}" presName="node" presStyleLbl="node1" presStyleIdx="1" presStyleCnt="2">
        <dgm:presLayoutVars>
          <dgm:bulletEnabled val="1"/>
        </dgm:presLayoutVars>
      </dgm:prSet>
      <dgm:spPr/>
      <dgm:t>
        <a:bodyPr/>
        <a:lstStyle/>
        <a:p>
          <a:endParaRPr lang="tr-TR"/>
        </a:p>
      </dgm:t>
    </dgm:pt>
  </dgm:ptLst>
  <dgm:cxnLst>
    <dgm:cxn modelId="{4BBE2F2A-1CD8-414E-A9C8-AA913951C7DF}" srcId="{7887FB13-7F8A-42B6-851C-ED313A9129A4}" destId="{62564521-7100-48A0-A9FA-8A9DCDD60426}" srcOrd="1" destOrd="0" parTransId="{78DE7A3C-2B6F-4E06-9DB4-6AE6C9DD4879}" sibTransId="{C4293E55-B4A8-4467-BBF6-79C6FD28E1C9}"/>
    <dgm:cxn modelId="{7BEFE061-C386-4716-B3C5-76DEA3CB5E1B}" type="presOf" srcId="{62564521-7100-48A0-A9FA-8A9DCDD60426}" destId="{EB945D83-2390-4D15-98A3-487A1AE9A4D2}" srcOrd="0" destOrd="0" presId="urn:microsoft.com/office/officeart/2005/8/layout/default"/>
    <dgm:cxn modelId="{9293DE19-EEF5-4DB7-BA93-96AEC3FBEDBB}" type="presOf" srcId="{E28BB111-9259-4284-84AC-0DF95375F78A}" destId="{C862DB84-6A40-4F8D-9AE0-DEB6E1DE5CB5}" srcOrd="0" destOrd="0" presId="urn:microsoft.com/office/officeart/2005/8/layout/default"/>
    <dgm:cxn modelId="{62F27A13-ACBB-4986-AD88-40FA6AE1644C}" type="presOf" srcId="{7887FB13-7F8A-42B6-851C-ED313A9129A4}" destId="{A19A4480-1536-4F9A-A509-67C758042916}" srcOrd="0" destOrd="0" presId="urn:microsoft.com/office/officeart/2005/8/layout/default"/>
    <dgm:cxn modelId="{BE9D23F5-72D0-4F97-9B39-0480E867A840}" srcId="{7887FB13-7F8A-42B6-851C-ED313A9129A4}" destId="{E28BB111-9259-4284-84AC-0DF95375F78A}" srcOrd="0" destOrd="0" parTransId="{862B6EBD-FF81-4BBB-AC15-9516DEF72528}" sibTransId="{FA442490-EC84-4F51-8517-C5FF580E0EC3}"/>
    <dgm:cxn modelId="{4EAED634-9C8A-4A10-8B0A-6F0C8589E2DF}" type="presParOf" srcId="{A19A4480-1536-4F9A-A509-67C758042916}" destId="{C862DB84-6A40-4F8D-9AE0-DEB6E1DE5CB5}" srcOrd="0" destOrd="0" presId="urn:microsoft.com/office/officeart/2005/8/layout/default"/>
    <dgm:cxn modelId="{3173E86A-F283-47D2-B5DE-4C22027BBEDE}" type="presParOf" srcId="{A19A4480-1536-4F9A-A509-67C758042916}" destId="{5C9C4088-9B4C-4286-9DEE-8B82561BEF4A}" srcOrd="1" destOrd="0" presId="urn:microsoft.com/office/officeart/2005/8/layout/default"/>
    <dgm:cxn modelId="{8FF56C31-0319-4D64-8319-4695C2B29A18}" type="presParOf" srcId="{A19A4480-1536-4F9A-A509-67C758042916}" destId="{EB945D83-2390-4D15-98A3-487A1AE9A4D2}"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2DB84-6A40-4F8D-9AE0-DEB6E1DE5CB5}">
      <dsp:nvSpPr>
        <dsp:cNvPr id="0" name=""/>
        <dsp:cNvSpPr/>
      </dsp:nvSpPr>
      <dsp:spPr>
        <a:xfrm>
          <a:off x="595327" y="2168"/>
          <a:ext cx="2057830" cy="12346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dirty="0" smtClean="0"/>
            <a:t>Olay (Vaka)</a:t>
          </a:r>
          <a:endParaRPr lang="tr-TR" sz="3000" kern="1200" dirty="0"/>
        </a:p>
      </dsp:txBody>
      <dsp:txXfrm>
        <a:off x="595327" y="2168"/>
        <a:ext cx="2057830" cy="1234698"/>
      </dsp:txXfrm>
    </dsp:sp>
    <dsp:sp modelId="{EB945D83-2390-4D15-98A3-487A1AE9A4D2}">
      <dsp:nvSpPr>
        <dsp:cNvPr id="0" name=""/>
        <dsp:cNvSpPr/>
      </dsp:nvSpPr>
      <dsp:spPr>
        <a:xfrm>
          <a:off x="2858940" y="2168"/>
          <a:ext cx="2057830" cy="123469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dirty="0" smtClean="0"/>
            <a:t>Durum</a:t>
          </a:r>
          <a:endParaRPr lang="tr-TR" sz="3000" kern="1200" dirty="0"/>
        </a:p>
      </dsp:txBody>
      <dsp:txXfrm>
        <a:off x="2858940" y="2168"/>
        <a:ext cx="2057830" cy="1234698"/>
      </dsp:txXfrm>
    </dsp:sp>
    <dsp:sp modelId="{11A932BA-F1B0-4F96-BD6F-1441053651D5}">
      <dsp:nvSpPr>
        <dsp:cNvPr id="0" name=""/>
        <dsp:cNvSpPr/>
      </dsp:nvSpPr>
      <dsp:spPr>
        <a:xfrm>
          <a:off x="5122554" y="2168"/>
          <a:ext cx="2057830" cy="123469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dirty="0" smtClean="0"/>
            <a:t>Kişiler</a:t>
          </a:r>
          <a:endParaRPr lang="tr-TR" sz="3000" kern="1200" dirty="0"/>
        </a:p>
      </dsp:txBody>
      <dsp:txXfrm>
        <a:off x="5122554" y="2168"/>
        <a:ext cx="2057830" cy="1234698"/>
      </dsp:txXfrm>
    </dsp:sp>
    <dsp:sp modelId="{AA9B6631-6277-4F40-BD53-99AAF5A2C5B6}">
      <dsp:nvSpPr>
        <dsp:cNvPr id="0" name=""/>
        <dsp:cNvSpPr/>
      </dsp:nvSpPr>
      <dsp:spPr>
        <a:xfrm>
          <a:off x="595327" y="1442649"/>
          <a:ext cx="2057830" cy="123469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dirty="0" smtClean="0"/>
            <a:t>Yer</a:t>
          </a:r>
        </a:p>
        <a:p>
          <a:pPr lvl="0" algn="ctr" defTabSz="1333500">
            <a:lnSpc>
              <a:spcPct val="90000"/>
            </a:lnSpc>
            <a:spcBef>
              <a:spcPct val="0"/>
            </a:spcBef>
            <a:spcAft>
              <a:spcPct val="35000"/>
            </a:spcAft>
          </a:pPr>
          <a:r>
            <a:rPr lang="tr-TR" sz="3000" kern="1200" dirty="0" smtClean="0"/>
            <a:t>(Mekân)</a:t>
          </a:r>
          <a:endParaRPr lang="tr-TR" sz="3000" kern="1200" dirty="0"/>
        </a:p>
      </dsp:txBody>
      <dsp:txXfrm>
        <a:off x="595327" y="1442649"/>
        <a:ext cx="2057830" cy="1234698"/>
      </dsp:txXfrm>
    </dsp:sp>
    <dsp:sp modelId="{6DCA2298-7304-4076-8E86-D3569438B8FE}">
      <dsp:nvSpPr>
        <dsp:cNvPr id="0" name=""/>
        <dsp:cNvSpPr/>
      </dsp:nvSpPr>
      <dsp:spPr>
        <a:xfrm>
          <a:off x="2858940" y="1442649"/>
          <a:ext cx="2057830" cy="1234698"/>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dirty="0" smtClean="0"/>
            <a:t>Zaman</a:t>
          </a:r>
          <a:endParaRPr lang="tr-TR" sz="3000" kern="1200" dirty="0"/>
        </a:p>
      </dsp:txBody>
      <dsp:txXfrm>
        <a:off x="2858940" y="1442649"/>
        <a:ext cx="2057830" cy="1234698"/>
      </dsp:txXfrm>
    </dsp:sp>
    <dsp:sp modelId="{AF7E0AB9-89ED-4202-AFC1-9547B8B9BE3E}">
      <dsp:nvSpPr>
        <dsp:cNvPr id="0" name=""/>
        <dsp:cNvSpPr/>
      </dsp:nvSpPr>
      <dsp:spPr>
        <a:xfrm>
          <a:off x="5122554" y="1442649"/>
          <a:ext cx="2057830" cy="12346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dirty="0" smtClean="0"/>
            <a:t>Anlatıcı</a:t>
          </a:r>
          <a:endParaRPr lang="tr-TR" sz="3000" kern="1200" dirty="0"/>
        </a:p>
      </dsp:txBody>
      <dsp:txXfrm>
        <a:off x="5122554" y="1442649"/>
        <a:ext cx="2057830" cy="1234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2DB84-6A40-4F8D-9AE0-DEB6E1DE5CB5}">
      <dsp:nvSpPr>
        <dsp:cNvPr id="0" name=""/>
        <dsp:cNvSpPr/>
      </dsp:nvSpPr>
      <dsp:spPr>
        <a:xfrm>
          <a:off x="949" y="229213"/>
          <a:ext cx="3701816" cy="222108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tr-TR" sz="4800" kern="1200" dirty="0" smtClean="0"/>
            <a:t>Olay Öyküsü</a:t>
          </a:r>
          <a:endParaRPr lang="tr-TR" sz="4800" kern="1200" dirty="0"/>
        </a:p>
      </dsp:txBody>
      <dsp:txXfrm>
        <a:off x="949" y="229213"/>
        <a:ext cx="3701816" cy="2221089"/>
      </dsp:txXfrm>
    </dsp:sp>
    <dsp:sp modelId="{EB945D83-2390-4D15-98A3-487A1AE9A4D2}">
      <dsp:nvSpPr>
        <dsp:cNvPr id="0" name=""/>
        <dsp:cNvSpPr/>
      </dsp:nvSpPr>
      <dsp:spPr>
        <a:xfrm>
          <a:off x="4072946" y="229213"/>
          <a:ext cx="3701816" cy="222108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tr-TR" sz="4800" kern="1200" dirty="0" smtClean="0"/>
            <a:t>Durum/ Kesit</a:t>
          </a:r>
        </a:p>
        <a:p>
          <a:pPr lvl="0" algn="ctr" defTabSz="2133600">
            <a:lnSpc>
              <a:spcPct val="90000"/>
            </a:lnSpc>
            <a:spcBef>
              <a:spcPct val="0"/>
            </a:spcBef>
            <a:spcAft>
              <a:spcPct val="35000"/>
            </a:spcAft>
          </a:pPr>
          <a:r>
            <a:rPr lang="tr-TR" sz="4800" kern="1200" dirty="0" smtClean="0"/>
            <a:t>Öyküsü</a:t>
          </a:r>
          <a:endParaRPr lang="tr-TR" sz="4800" kern="1200" dirty="0"/>
        </a:p>
      </dsp:txBody>
      <dsp:txXfrm>
        <a:off x="4072946" y="229213"/>
        <a:ext cx="3701816" cy="222108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hyperlink" Target="https://oykulersesleniyor.co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ANLATIM TÜRLERİ 2</a:t>
            </a:r>
            <a:endParaRPr lang="tr-TR" dirty="0"/>
          </a:p>
        </p:txBody>
      </p:sp>
      <p:sp>
        <p:nvSpPr>
          <p:cNvPr id="5" name="Alt Başlık 4"/>
          <p:cNvSpPr>
            <a:spLocks noGrp="1"/>
          </p:cNvSpPr>
          <p:nvPr>
            <p:ph type="subTitle" idx="1"/>
          </p:nvPr>
        </p:nvSpPr>
        <p:spPr/>
        <p:txBody>
          <a:bodyPr/>
          <a:lstStyle/>
          <a:p>
            <a:r>
              <a:rPr lang="tr-TR" smtClean="0"/>
              <a:t>ÖYKÜ</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Öykü (1)</a:t>
            </a:r>
            <a:endParaRPr lang="tr-TR" dirty="0"/>
          </a:p>
        </p:txBody>
      </p:sp>
      <p:sp>
        <p:nvSpPr>
          <p:cNvPr id="3" name="İçerik Yer Tutucusu 2"/>
          <p:cNvSpPr>
            <a:spLocks noGrp="1"/>
          </p:cNvSpPr>
          <p:nvPr>
            <p:ph idx="1"/>
          </p:nvPr>
        </p:nvSpPr>
        <p:spPr/>
        <p:txBody>
          <a:bodyPr/>
          <a:lstStyle/>
          <a:p>
            <a:r>
              <a:rPr lang="tr-TR" dirty="0"/>
              <a:t>Genel bir yaklaşımla öykü; yaşanmış, yaşanabilir ya da kurgulanmış olayları, bazen de yaşamdan çeşitli kesitleri ya da türlü insani durumları zaman, kişi ve yer ögeleriyle ilişkilendirerek anlatan kısa yazılar olarak tanımlanabilir. </a:t>
            </a:r>
          </a:p>
          <a:p>
            <a:r>
              <a:rPr lang="tr-TR" dirty="0"/>
              <a:t>Bir başka deyişle gündelik hayatı konu eden, yaşanmış ya da tasarlanmış bir olayı, bir durumu anlatan kısa, kurmaca anlatılara öykü denir. </a:t>
            </a:r>
          </a:p>
        </p:txBody>
      </p:sp>
    </p:spTree>
    <p:extLst>
      <p:ext uri="{BB962C8B-B14F-4D97-AF65-F5344CB8AC3E}">
        <p14:creationId xmlns:p14="http://schemas.microsoft.com/office/powerpoint/2010/main" val="1677784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Öykü </a:t>
            </a:r>
            <a:r>
              <a:rPr lang="tr-TR" dirty="0" smtClean="0"/>
              <a:t>(2)</a:t>
            </a:r>
            <a:endParaRPr lang="tr-TR" dirty="0"/>
          </a:p>
        </p:txBody>
      </p:sp>
      <p:sp>
        <p:nvSpPr>
          <p:cNvPr id="4" name="İçerik Yer Tutucusu 3"/>
          <p:cNvSpPr>
            <a:spLocks noGrp="1"/>
          </p:cNvSpPr>
          <p:nvPr>
            <p:ph sz="half" idx="1"/>
          </p:nvPr>
        </p:nvSpPr>
        <p:spPr/>
        <p:txBody>
          <a:bodyPr>
            <a:normAutofit fontScale="92500" lnSpcReduction="20000"/>
          </a:bodyPr>
          <a:lstStyle/>
          <a:p>
            <a:r>
              <a:rPr lang="tr-TR" dirty="0"/>
              <a:t>Öykü, geleneksel anlatılardan günlük yaşamla ilgili olayları anlatmaya geçişle kendine özgü bir tür hâline gelmeye başlamış ve zamanla tür özelliklerini belirginleştirmiştir. İtalyan yazar </a:t>
            </a:r>
            <a:r>
              <a:rPr lang="tr-TR" dirty="0" err="1"/>
              <a:t>Giovanni</a:t>
            </a:r>
            <a:r>
              <a:rPr lang="tr-TR" dirty="0"/>
              <a:t> </a:t>
            </a:r>
            <a:r>
              <a:rPr lang="tr-TR" dirty="0" err="1"/>
              <a:t>Boccacio’nun</a:t>
            </a:r>
            <a:r>
              <a:rPr lang="tr-TR" dirty="0"/>
              <a:t> 14. yüzyılda yazdığı </a:t>
            </a:r>
            <a:r>
              <a:rPr lang="tr-TR" i="1" dirty="0" err="1"/>
              <a:t>Decameron</a:t>
            </a:r>
            <a:r>
              <a:rPr lang="tr-TR" dirty="0"/>
              <a:t> (1349-1353) hikâyeleri, bu türün ilk örnekleri sayılır. </a:t>
            </a:r>
            <a:r>
              <a:rPr lang="tr-TR" dirty="0" err="1"/>
              <a:t>Boccacio</a:t>
            </a:r>
            <a:r>
              <a:rPr lang="tr-TR" dirty="0"/>
              <a:t>; 10 gün boyunca anlatılan 100 öyküden oluşan bu eserini, 1348’de ortaya çıkan veba salgını boyunca tanık olduğu olayların etkisiyle yazmıştır</a:t>
            </a:r>
            <a:r>
              <a:rPr lang="tr-TR" dirty="0" smtClean="0"/>
              <a:t>.</a:t>
            </a:r>
            <a:endParaRPr lang="tr-TR" dirty="0"/>
          </a:p>
        </p:txBody>
      </p:sp>
      <p:sp>
        <p:nvSpPr>
          <p:cNvPr id="5" name="İçerik Yer Tutucusu 4"/>
          <p:cNvSpPr>
            <a:spLocks noGrp="1"/>
          </p:cNvSpPr>
          <p:nvPr>
            <p:ph sz="half" idx="2"/>
          </p:nvPr>
        </p:nvSpPr>
        <p:spPr/>
        <p:txBody>
          <a:bodyPr>
            <a:normAutofit fontScale="92500" lnSpcReduction="20000"/>
          </a:bodyPr>
          <a:lstStyle/>
          <a:p>
            <a:endParaRPr lang="tr-TR"/>
          </a:p>
        </p:txBody>
      </p:sp>
      <p:pic>
        <p:nvPicPr>
          <p:cNvPr id="6" name="İçerik Yer Tutucusu 4">
            <a:extLst>
              <a:ext uri="{FF2B5EF4-FFF2-40B4-BE49-F238E27FC236}">
                <a16:creationId xmlns:a16="http://schemas.microsoft.com/office/drawing/2014/main" id="{E2618DC0-0A83-6DB9-D333-46D10C82BFBC}"/>
              </a:ext>
            </a:extLst>
          </p:cNvPr>
          <p:cNvPicPr>
            <a:picLocks noChangeAspect="1"/>
          </p:cNvPicPr>
          <p:nvPr/>
        </p:nvPicPr>
        <p:blipFill>
          <a:blip r:embed="rId2"/>
          <a:stretch>
            <a:fillRect/>
          </a:stretch>
        </p:blipFill>
        <p:spPr>
          <a:xfrm>
            <a:off x="7316786" y="1682750"/>
            <a:ext cx="3348386" cy="5175250"/>
          </a:xfrm>
          <a:prstGeom prst="rect">
            <a:avLst/>
          </a:prstGeom>
        </p:spPr>
      </p:pic>
    </p:spTree>
    <p:extLst>
      <p:ext uri="{BB962C8B-B14F-4D97-AF65-F5344CB8AC3E}">
        <p14:creationId xmlns:p14="http://schemas.microsoft.com/office/powerpoint/2010/main" val="2742511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Öykü (3)</a:t>
            </a:r>
            <a:endParaRPr lang="tr-TR" dirty="0"/>
          </a:p>
        </p:txBody>
      </p:sp>
      <p:sp>
        <p:nvSpPr>
          <p:cNvPr id="3" name="İçerik Yer Tutucusu 2"/>
          <p:cNvSpPr>
            <a:spLocks noGrp="1"/>
          </p:cNvSpPr>
          <p:nvPr>
            <p:ph sz="half" idx="1"/>
          </p:nvPr>
        </p:nvSpPr>
        <p:spPr/>
        <p:txBody>
          <a:bodyPr>
            <a:normAutofit fontScale="92500" lnSpcReduction="10000"/>
          </a:bodyPr>
          <a:lstStyle/>
          <a:p>
            <a:r>
              <a:rPr lang="tr-TR" dirty="0"/>
              <a:t>Öykünün Batı edebiyatında asıl gelişimi 19. yüzyılda olmuş, bu dönemde güçlü ve kalıcı örnekleri verilmiştir. Fransız edebiyatında </a:t>
            </a:r>
            <a:r>
              <a:rPr lang="tr-TR" dirty="0" err="1"/>
              <a:t>Guy</a:t>
            </a:r>
            <a:r>
              <a:rPr lang="tr-TR" dirty="0"/>
              <a:t> de </a:t>
            </a:r>
            <a:r>
              <a:rPr lang="tr-TR" dirty="0" err="1"/>
              <a:t>Maupassant</a:t>
            </a:r>
            <a:r>
              <a:rPr lang="tr-TR" dirty="0"/>
              <a:t> (</a:t>
            </a:r>
            <a:r>
              <a:rPr lang="tr-TR" dirty="0">
                <a:solidFill>
                  <a:srgbClr val="C00000"/>
                </a:solidFill>
              </a:rPr>
              <a:t>Gezgin Satıcı, Mutluluk, Ay Işığı</a:t>
            </a:r>
            <a:r>
              <a:rPr lang="tr-TR" dirty="0"/>
              <a:t>), Rus edebiyatında </a:t>
            </a:r>
            <a:r>
              <a:rPr lang="tr-TR" dirty="0" err="1"/>
              <a:t>Anton</a:t>
            </a:r>
            <a:r>
              <a:rPr lang="tr-TR" dirty="0"/>
              <a:t> Çehov (</a:t>
            </a:r>
            <a:r>
              <a:rPr lang="tr-TR" dirty="0">
                <a:solidFill>
                  <a:srgbClr val="C00000"/>
                </a:solidFill>
              </a:rPr>
              <a:t>Kent Hikâyeleri, Taşra Hikâyeleri, Kısa Hikâyeler</a:t>
            </a:r>
            <a:r>
              <a:rPr lang="tr-TR" dirty="0"/>
              <a:t>), Amerikan edebiyatında </a:t>
            </a:r>
            <a:r>
              <a:rPr lang="tr-TR" dirty="0" err="1"/>
              <a:t>O’Henry</a:t>
            </a:r>
            <a:r>
              <a:rPr lang="tr-TR" dirty="0"/>
              <a:t> (</a:t>
            </a:r>
            <a:r>
              <a:rPr lang="tr-TR" dirty="0">
                <a:solidFill>
                  <a:srgbClr val="C00000"/>
                </a:solidFill>
              </a:rPr>
              <a:t>Yeşil Kapı, Dünya Vatandaşı</a:t>
            </a:r>
            <a:r>
              <a:rPr lang="tr-TR" dirty="0"/>
              <a:t>), modern öykünün bu yüzyıldaki öncüleridir</a:t>
            </a:r>
          </a:p>
        </p:txBody>
      </p:sp>
      <p:sp>
        <p:nvSpPr>
          <p:cNvPr id="4" name="İçerik Yer Tutucusu 3"/>
          <p:cNvSpPr>
            <a:spLocks noGrp="1"/>
          </p:cNvSpPr>
          <p:nvPr>
            <p:ph sz="half" idx="2"/>
          </p:nvPr>
        </p:nvSpPr>
        <p:spPr/>
        <p:txBody>
          <a:bodyPr>
            <a:normAutofit fontScale="92500" lnSpcReduction="10000"/>
          </a:bodyPr>
          <a:lstStyle/>
          <a:p>
            <a:endParaRPr lang="tr-TR"/>
          </a:p>
        </p:txBody>
      </p:sp>
      <p:pic>
        <p:nvPicPr>
          <p:cNvPr id="5" name="Picture 2" descr="ÇEHOV-SEÇME ÖYKÜLER TAKIM (4 Kitap)">
            <a:extLst>
              <a:ext uri="{FF2B5EF4-FFF2-40B4-BE49-F238E27FC236}">
                <a16:creationId xmlns:a16="http://schemas.microsoft.com/office/drawing/2014/main" id="{852B6D7B-D9B6-FD85-D637-CA41FA2B88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9588" y="1825625"/>
            <a:ext cx="4608512"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819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Öykü </a:t>
            </a:r>
            <a:r>
              <a:rPr lang="tr-TR" dirty="0" smtClean="0"/>
              <a:t>(4)</a:t>
            </a:r>
            <a:endParaRPr lang="tr-TR" dirty="0"/>
          </a:p>
        </p:txBody>
      </p:sp>
      <p:sp>
        <p:nvSpPr>
          <p:cNvPr id="3" name="İçerik Yer Tutucusu 2"/>
          <p:cNvSpPr>
            <a:spLocks noGrp="1"/>
          </p:cNvSpPr>
          <p:nvPr>
            <p:ph sz="half" idx="1"/>
          </p:nvPr>
        </p:nvSpPr>
        <p:spPr/>
        <p:txBody>
          <a:bodyPr/>
          <a:lstStyle/>
          <a:p>
            <a:r>
              <a:rPr lang="tr-TR" dirty="0"/>
              <a:t>Türk edebiyatında ise Emin Nihat Bey’in 1870-75 yılları arasında yayımlanan </a:t>
            </a:r>
            <a:r>
              <a:rPr lang="tr-TR" dirty="0" err="1">
                <a:solidFill>
                  <a:srgbClr val="C00000"/>
                </a:solidFill>
              </a:rPr>
              <a:t>Müsameretnâme</a:t>
            </a:r>
            <a:r>
              <a:rPr lang="tr-TR" dirty="0">
                <a:solidFill>
                  <a:srgbClr val="C00000"/>
                </a:solidFill>
              </a:rPr>
              <a:t> </a:t>
            </a:r>
            <a:r>
              <a:rPr lang="tr-TR" dirty="0"/>
              <a:t>(Gece Hikâyeleri) ve Ahmet Mithat Efendi’nin 1870’de yayımladığı ve 28 öyküden oluşan </a:t>
            </a:r>
            <a:r>
              <a:rPr lang="tr-TR" dirty="0" err="1">
                <a:solidFill>
                  <a:srgbClr val="C00000"/>
                </a:solidFill>
              </a:rPr>
              <a:t>Letâif</a:t>
            </a:r>
            <a:r>
              <a:rPr lang="tr-TR" dirty="0">
                <a:solidFill>
                  <a:srgbClr val="C00000"/>
                </a:solidFill>
              </a:rPr>
              <a:t>-i </a:t>
            </a:r>
            <a:r>
              <a:rPr lang="tr-TR" dirty="0" err="1">
                <a:solidFill>
                  <a:srgbClr val="C00000"/>
                </a:solidFill>
              </a:rPr>
              <a:t>Rivayât</a:t>
            </a:r>
            <a:r>
              <a:rPr lang="tr-TR" dirty="0"/>
              <a:t> adlı eserleri, Avrupai öykünün ilk örnekleri olarak kabul edilmektedir.</a:t>
            </a:r>
          </a:p>
          <a:p>
            <a:endParaRPr lang="tr-TR" dirty="0"/>
          </a:p>
        </p:txBody>
      </p:sp>
      <p:sp>
        <p:nvSpPr>
          <p:cNvPr id="4" name="İçerik Yer Tutucusu 3"/>
          <p:cNvSpPr>
            <a:spLocks noGrp="1"/>
          </p:cNvSpPr>
          <p:nvPr>
            <p:ph sz="half" idx="2"/>
          </p:nvPr>
        </p:nvSpPr>
        <p:spPr/>
        <p:txBody>
          <a:bodyPr/>
          <a:lstStyle/>
          <a:p>
            <a:endParaRPr lang="tr-TR"/>
          </a:p>
        </p:txBody>
      </p:sp>
      <p:pic>
        <p:nvPicPr>
          <p:cNvPr id="5" name="İçerik Yer Tutucusu 5">
            <a:extLst>
              <a:ext uri="{FF2B5EF4-FFF2-40B4-BE49-F238E27FC236}">
                <a16:creationId xmlns:a16="http://schemas.microsoft.com/office/drawing/2014/main" id="{8837598A-E551-7BBF-05E4-138A3393B99A}"/>
              </a:ext>
            </a:extLst>
          </p:cNvPr>
          <p:cNvPicPr>
            <a:picLocks noChangeAspect="1"/>
          </p:cNvPicPr>
          <p:nvPr/>
        </p:nvPicPr>
        <p:blipFill>
          <a:blip r:embed="rId2"/>
          <a:stretch>
            <a:fillRect/>
          </a:stretch>
        </p:blipFill>
        <p:spPr>
          <a:xfrm>
            <a:off x="7013925" y="1646852"/>
            <a:ext cx="3498149" cy="5040560"/>
          </a:xfrm>
          <a:prstGeom prst="rect">
            <a:avLst/>
          </a:prstGeom>
        </p:spPr>
      </p:pic>
    </p:spTree>
    <p:extLst>
      <p:ext uri="{BB962C8B-B14F-4D97-AF65-F5344CB8AC3E}">
        <p14:creationId xmlns:p14="http://schemas.microsoft.com/office/powerpoint/2010/main" val="3648640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Öykü </a:t>
            </a:r>
            <a:r>
              <a:rPr lang="tr-TR" dirty="0" smtClean="0"/>
              <a:t>(5)</a:t>
            </a:r>
            <a:endParaRPr lang="tr-TR" dirty="0"/>
          </a:p>
        </p:txBody>
      </p:sp>
      <p:sp>
        <p:nvSpPr>
          <p:cNvPr id="3" name="İçerik Yer Tutucusu 2"/>
          <p:cNvSpPr>
            <a:spLocks noGrp="1"/>
          </p:cNvSpPr>
          <p:nvPr>
            <p:ph sz="half" idx="1"/>
          </p:nvPr>
        </p:nvSpPr>
        <p:spPr/>
        <p:txBody>
          <a:bodyPr>
            <a:normAutofit fontScale="70000" lnSpcReduction="20000"/>
          </a:bodyPr>
          <a:lstStyle/>
          <a:p>
            <a:r>
              <a:rPr lang="tr-TR" dirty="0"/>
              <a:t>Öykü türünde verdiği eserlerle tanınan yazarlarımız arasında </a:t>
            </a:r>
            <a:r>
              <a:rPr lang="tr-TR" dirty="0" err="1"/>
              <a:t>Samipaşazade</a:t>
            </a:r>
            <a:r>
              <a:rPr lang="tr-TR" dirty="0"/>
              <a:t> Sezai, </a:t>
            </a:r>
            <a:r>
              <a:rPr lang="tr-TR" dirty="0" err="1"/>
              <a:t>Nabizade</a:t>
            </a:r>
            <a:r>
              <a:rPr lang="tr-TR" dirty="0"/>
              <a:t> Nâzım, Ömer Seyfettin, Memduh Şevket Esendal, Refik Halit Karay, Reşat Nuri Güntekin, Halit Ziya Uşaklıgil, Yakup Kadri Karaosmanoğlu, Sait Faik Abasıyanık, Sabahattin Ali, Haldun Taner, Nezihe Meriç, Aziz Nesin, Fakir Baykurt, Peride Celal, Ferit </a:t>
            </a:r>
            <a:r>
              <a:rPr lang="tr-TR" dirty="0" err="1"/>
              <a:t>Edgü</a:t>
            </a:r>
            <a:r>
              <a:rPr lang="tr-TR" dirty="0"/>
              <a:t>, Tomris Uyar, Muzaffer </a:t>
            </a:r>
            <a:r>
              <a:rPr lang="tr-TR" dirty="0" err="1"/>
              <a:t>İzgü</a:t>
            </a:r>
            <a:r>
              <a:rPr lang="tr-TR" dirty="0"/>
              <a:t>, Orhan Duru, </a:t>
            </a:r>
            <a:r>
              <a:rPr lang="tr-TR" dirty="0" err="1"/>
              <a:t>Vüs’at</a:t>
            </a:r>
            <a:r>
              <a:rPr lang="tr-TR" dirty="0"/>
              <a:t> O. Bener, Adnan </a:t>
            </a:r>
            <a:r>
              <a:rPr lang="tr-TR" dirty="0" err="1"/>
              <a:t>Özyalçıner</a:t>
            </a:r>
            <a:r>
              <a:rPr lang="tr-TR" dirty="0"/>
              <a:t>, Feyyaz Kayacan, Muzaffer Buyrukçu, Necati Cumalı, Samim Kocagöz, Rıfat Ilgaz, Halikarnas Balıkçısı, Ahmet Hamdi Tanpınar, Oktay Akbal, Tarık Buğra, Ayla Kutlu, Bekir Yıldız, Nazlı Eray, Sevim Burak, Oğuz Atay, Bilge Karasu, Nezihe Meriç, Füruzan, Demir Özlü, Selçuk Baran, Rasim </a:t>
            </a:r>
            <a:r>
              <a:rPr lang="tr-TR" dirty="0" err="1"/>
              <a:t>Özdenören</a:t>
            </a:r>
            <a:r>
              <a:rPr lang="tr-TR" dirty="0"/>
              <a:t>, Selim İleri, Leyla Erbil, Hulki Aktunç, Mustafa Kutlu, Sevinç </a:t>
            </a:r>
            <a:r>
              <a:rPr lang="tr-TR" dirty="0" err="1"/>
              <a:t>Çokum</a:t>
            </a:r>
            <a:r>
              <a:rPr lang="tr-TR" dirty="0"/>
              <a:t>, Ayfer Tunç sayılabilir. </a:t>
            </a:r>
          </a:p>
        </p:txBody>
      </p:sp>
      <p:sp>
        <p:nvSpPr>
          <p:cNvPr id="4" name="İçerik Yer Tutucusu 3"/>
          <p:cNvSpPr>
            <a:spLocks noGrp="1"/>
          </p:cNvSpPr>
          <p:nvPr>
            <p:ph sz="half" idx="2"/>
          </p:nvPr>
        </p:nvSpPr>
        <p:spPr/>
        <p:txBody>
          <a:bodyPr>
            <a:normAutofit fontScale="70000" lnSpcReduction="20000"/>
          </a:bodyPr>
          <a:lstStyle/>
          <a:p>
            <a:endParaRPr lang="tr-TR"/>
          </a:p>
        </p:txBody>
      </p:sp>
      <p:pic>
        <p:nvPicPr>
          <p:cNvPr id="6" name="İçerik Yer Tutucusu 4">
            <a:extLst>
              <a:ext uri="{FF2B5EF4-FFF2-40B4-BE49-F238E27FC236}">
                <a16:creationId xmlns:a16="http://schemas.microsoft.com/office/drawing/2014/main" id="{DD270EC5-B86E-A999-95C0-885202987BA1}"/>
              </a:ext>
            </a:extLst>
          </p:cNvPr>
          <p:cNvPicPr>
            <a:picLocks noChangeAspect="1"/>
          </p:cNvPicPr>
          <p:nvPr/>
        </p:nvPicPr>
        <p:blipFill>
          <a:blip r:embed="rId2"/>
          <a:stretch>
            <a:fillRect/>
          </a:stretch>
        </p:blipFill>
        <p:spPr>
          <a:xfrm>
            <a:off x="7277675" y="1276533"/>
            <a:ext cx="3565525" cy="2683019"/>
          </a:xfrm>
          <a:prstGeom prst="rect">
            <a:avLst/>
          </a:prstGeom>
        </p:spPr>
      </p:pic>
      <p:pic>
        <p:nvPicPr>
          <p:cNvPr id="7" name="Resim 6">
            <a:extLst>
              <a:ext uri="{FF2B5EF4-FFF2-40B4-BE49-F238E27FC236}">
                <a16:creationId xmlns:a16="http://schemas.microsoft.com/office/drawing/2014/main" id="{F2A25DE1-D630-E0C1-AEFF-D7D9AB26C6AE}"/>
              </a:ext>
            </a:extLst>
          </p:cNvPr>
          <p:cNvPicPr>
            <a:picLocks noChangeAspect="1"/>
          </p:cNvPicPr>
          <p:nvPr/>
        </p:nvPicPr>
        <p:blipFill>
          <a:blip r:embed="rId3"/>
          <a:stretch>
            <a:fillRect/>
          </a:stretch>
        </p:blipFill>
        <p:spPr>
          <a:xfrm>
            <a:off x="9080174" y="4103568"/>
            <a:ext cx="1941917" cy="2664067"/>
          </a:xfrm>
          <a:prstGeom prst="rect">
            <a:avLst/>
          </a:prstGeom>
        </p:spPr>
      </p:pic>
      <p:pic>
        <p:nvPicPr>
          <p:cNvPr id="8" name="Resim 7">
            <a:extLst>
              <a:ext uri="{FF2B5EF4-FFF2-40B4-BE49-F238E27FC236}">
                <a16:creationId xmlns:a16="http://schemas.microsoft.com/office/drawing/2014/main" id="{EDE4AB6C-E7A8-CFEC-FDB1-69AC65CC7221}"/>
              </a:ext>
            </a:extLst>
          </p:cNvPr>
          <p:cNvPicPr>
            <a:picLocks noChangeAspect="1"/>
          </p:cNvPicPr>
          <p:nvPr/>
        </p:nvPicPr>
        <p:blipFill>
          <a:blip r:embed="rId4"/>
          <a:stretch>
            <a:fillRect/>
          </a:stretch>
        </p:blipFill>
        <p:spPr>
          <a:xfrm>
            <a:off x="7349683" y="4091985"/>
            <a:ext cx="1779658" cy="2672159"/>
          </a:xfrm>
          <a:prstGeom prst="rect">
            <a:avLst/>
          </a:prstGeom>
        </p:spPr>
      </p:pic>
    </p:spTree>
    <p:extLst>
      <p:ext uri="{BB962C8B-B14F-4D97-AF65-F5344CB8AC3E}">
        <p14:creationId xmlns:p14="http://schemas.microsoft.com/office/powerpoint/2010/main" val="3186288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Öykünün Başlıca Ögeleri</a:t>
            </a:r>
            <a:endParaRPr lang="tr-TR" dirty="0"/>
          </a:p>
        </p:txBody>
      </p:sp>
      <p:sp>
        <p:nvSpPr>
          <p:cNvPr id="3" name="İçerik Yer Tutucusu 2"/>
          <p:cNvSpPr>
            <a:spLocks noGrp="1"/>
          </p:cNvSpPr>
          <p:nvPr>
            <p:ph sz="half" idx="1"/>
          </p:nvPr>
        </p:nvSpPr>
        <p:spPr/>
        <p:txBody>
          <a:bodyPr/>
          <a:lstStyle/>
          <a:p>
            <a:endParaRPr lang="tr-TR"/>
          </a:p>
        </p:txBody>
      </p:sp>
      <p:sp>
        <p:nvSpPr>
          <p:cNvPr id="4" name="İçerik Yer Tutucusu 3"/>
          <p:cNvSpPr>
            <a:spLocks noGrp="1"/>
          </p:cNvSpPr>
          <p:nvPr>
            <p:ph sz="half" idx="2"/>
          </p:nvPr>
        </p:nvSpPr>
        <p:spPr/>
        <p:txBody>
          <a:bodyPr/>
          <a:lstStyle/>
          <a:p>
            <a:endParaRPr lang="tr-TR"/>
          </a:p>
        </p:txBody>
      </p:sp>
      <p:graphicFrame>
        <p:nvGraphicFramePr>
          <p:cNvPr id="5" name="Diyagram 4"/>
          <p:cNvGraphicFramePr/>
          <p:nvPr>
            <p:extLst>
              <p:ext uri="{D42A27DB-BD31-4B8C-83A1-F6EECF244321}">
                <p14:modId xmlns:p14="http://schemas.microsoft.com/office/powerpoint/2010/main" val="4037529876"/>
              </p:ext>
            </p:extLst>
          </p:nvPr>
        </p:nvGraphicFramePr>
        <p:xfrm>
          <a:off x="1949727" y="2385391"/>
          <a:ext cx="7775712" cy="267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9355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Durum</a:t>
            </a:r>
            <a:endParaRPr lang="tr-TR" dirty="0"/>
          </a:p>
        </p:txBody>
      </p:sp>
      <p:sp>
        <p:nvSpPr>
          <p:cNvPr id="5" name="İçerik Yer Tutucusu 4"/>
          <p:cNvSpPr>
            <a:spLocks noGrp="1"/>
          </p:cNvSpPr>
          <p:nvPr>
            <p:ph idx="1"/>
          </p:nvPr>
        </p:nvSpPr>
        <p:spPr/>
        <p:txBody>
          <a:bodyPr/>
          <a:lstStyle/>
          <a:p>
            <a:r>
              <a:rPr lang="tr-TR" dirty="0"/>
              <a:t>Olaya dayanmayan ya da olayın ön planda bulunmadığı öykülerde, onun yerini durum alır. </a:t>
            </a:r>
          </a:p>
          <a:p>
            <a:endParaRPr lang="tr-TR" dirty="0"/>
          </a:p>
        </p:txBody>
      </p:sp>
    </p:spTree>
    <p:extLst>
      <p:ext uri="{BB962C8B-B14F-4D97-AF65-F5344CB8AC3E}">
        <p14:creationId xmlns:p14="http://schemas.microsoft.com/office/powerpoint/2010/main" val="849654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Kişiler</a:t>
            </a:r>
            <a:endParaRPr lang="tr-TR" dirty="0"/>
          </a:p>
        </p:txBody>
      </p:sp>
      <p:sp>
        <p:nvSpPr>
          <p:cNvPr id="3" name="İçerik Yer Tutucusu 2"/>
          <p:cNvSpPr>
            <a:spLocks noGrp="1"/>
          </p:cNvSpPr>
          <p:nvPr>
            <p:ph idx="1"/>
          </p:nvPr>
        </p:nvSpPr>
        <p:spPr/>
        <p:txBody>
          <a:bodyPr>
            <a:normAutofit fontScale="92500" lnSpcReduction="20000"/>
          </a:bodyPr>
          <a:lstStyle/>
          <a:p>
            <a:r>
              <a:rPr lang="tr-TR" dirty="0"/>
              <a:t>Öykünün kişi kadrosu daha dardır. </a:t>
            </a:r>
            <a:endParaRPr lang="tr-TR" dirty="0" smtClean="0"/>
          </a:p>
          <a:p>
            <a:r>
              <a:rPr lang="tr-TR" dirty="0" smtClean="0"/>
              <a:t>Kişiler</a:t>
            </a:r>
            <a:r>
              <a:rPr lang="tr-TR" dirty="0"/>
              <a:t>, bütün yönleriyle verilmez; olay ya da durumla ilgili yönleri tanıtılarak onu tamamlayacak ayrıntılar okurun sezişine bırakılır. </a:t>
            </a:r>
            <a:endParaRPr lang="tr-TR" dirty="0" smtClean="0"/>
          </a:p>
          <a:p>
            <a:r>
              <a:rPr lang="tr-TR" dirty="0" smtClean="0"/>
              <a:t>Burada </a:t>
            </a:r>
            <a:r>
              <a:rPr lang="tr-TR" dirty="0"/>
              <a:t>yazarın gözlem gücü, ayrıntıda bütünü yakalayabilecek dikkati önem kazanır; yoksa öykü kişileri, silik birer varlık olmaktan öteye geçemez. </a:t>
            </a:r>
            <a:endParaRPr lang="tr-TR" dirty="0" smtClean="0"/>
          </a:p>
          <a:p>
            <a:r>
              <a:rPr lang="tr-TR" dirty="0" smtClean="0"/>
              <a:t>Öykünün </a:t>
            </a:r>
            <a:r>
              <a:rPr lang="tr-TR" dirty="0"/>
              <a:t>kişi kadrosu insanlardan oluşabileceği gibi insan dışı varlıklardan da oluşabilir. İnsan dışı varlıkların yer aldığı öykülerde, bunların kişileştirildiği ve yer yer </a:t>
            </a:r>
            <a:r>
              <a:rPr lang="tr-TR" dirty="0" err="1"/>
              <a:t>simgeselleştiği</a:t>
            </a:r>
            <a:r>
              <a:rPr lang="tr-TR" dirty="0"/>
              <a:t> görülür. </a:t>
            </a:r>
            <a:endParaRPr lang="tr-TR" dirty="0" smtClean="0"/>
          </a:p>
          <a:p>
            <a:r>
              <a:rPr lang="tr-TR" dirty="0" smtClean="0"/>
              <a:t>Bir </a:t>
            </a:r>
            <a:r>
              <a:rPr lang="tr-TR" dirty="0"/>
              <a:t>topluluğu ya da bir kavramı temsil eden yalınkat “</a:t>
            </a:r>
            <a:r>
              <a:rPr lang="tr-TR" dirty="0" err="1"/>
              <a:t>tip”ler</a:t>
            </a:r>
            <a:r>
              <a:rPr lang="tr-TR" dirty="0"/>
              <a:t>; kişisel özellikleri, bireysel davranış ve eylemleri </a:t>
            </a:r>
            <a:r>
              <a:rPr lang="tr-TR" dirty="0" err="1"/>
              <a:t>öncelenen</a:t>
            </a:r>
            <a:r>
              <a:rPr lang="tr-TR" dirty="0"/>
              <a:t> “</a:t>
            </a:r>
            <a:r>
              <a:rPr lang="tr-TR" dirty="0" err="1"/>
              <a:t>karakter”ler</a:t>
            </a:r>
            <a:r>
              <a:rPr lang="tr-TR" dirty="0"/>
              <a:t> öyküde de yer alır. Merkezî kişi dışındakiler, ikinci üçüncü dereceden öneme sahiptir. Bunlara, “yardımcı kişiler” de denir. </a:t>
            </a:r>
          </a:p>
        </p:txBody>
      </p:sp>
    </p:spTree>
    <p:extLst>
      <p:ext uri="{BB962C8B-B14F-4D97-AF65-F5344CB8AC3E}">
        <p14:creationId xmlns:p14="http://schemas.microsoft.com/office/powerpoint/2010/main" val="382493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Yer (Mekân</a:t>
            </a:r>
            <a:r>
              <a:rPr lang="tr-TR" dirty="0" smtClean="0"/>
              <a:t>)</a:t>
            </a:r>
            <a:endParaRPr lang="tr-TR" dirty="0"/>
          </a:p>
        </p:txBody>
      </p:sp>
      <p:sp>
        <p:nvSpPr>
          <p:cNvPr id="3" name="İçerik Yer Tutucusu 2"/>
          <p:cNvSpPr>
            <a:spLocks noGrp="1"/>
          </p:cNvSpPr>
          <p:nvPr>
            <p:ph idx="1"/>
          </p:nvPr>
        </p:nvSpPr>
        <p:spPr/>
        <p:txBody>
          <a:bodyPr/>
          <a:lstStyle/>
          <a:p>
            <a:r>
              <a:rPr lang="tr-TR" dirty="0"/>
              <a:t>Olayların geçtiği ya da durumların sergilendiği iç (kapalı) ya da dış (açık), somut ya da soyut ortamlardır. </a:t>
            </a:r>
            <a:endParaRPr lang="tr-TR" dirty="0" smtClean="0"/>
          </a:p>
          <a:p>
            <a:r>
              <a:rPr lang="tr-TR" dirty="0" smtClean="0"/>
              <a:t>Öykülerde </a:t>
            </a:r>
            <a:r>
              <a:rPr lang="tr-TR" dirty="0"/>
              <a:t>genellikle bir tek yer vardır; çeşitlilik ve geçişler pek olmaz. </a:t>
            </a:r>
            <a:endParaRPr lang="tr-TR" dirty="0" smtClean="0"/>
          </a:p>
          <a:p>
            <a:r>
              <a:rPr lang="tr-TR" dirty="0" smtClean="0"/>
              <a:t>Kimi </a:t>
            </a:r>
            <a:r>
              <a:rPr lang="tr-TR" dirty="0"/>
              <a:t>öykülerde, yer ögesinin; kişi, olay ya da durumla </a:t>
            </a:r>
            <a:r>
              <a:rPr lang="tr-TR" dirty="0" err="1"/>
              <a:t>nedensel</a:t>
            </a:r>
            <a:r>
              <a:rPr lang="tr-TR" dirty="0"/>
              <a:t> ilişkisi kurulan ayrıntılarına daha fazla önem verildiği görülür. </a:t>
            </a:r>
          </a:p>
          <a:p>
            <a:endParaRPr lang="tr-TR" dirty="0"/>
          </a:p>
        </p:txBody>
      </p:sp>
    </p:spTree>
    <p:extLst>
      <p:ext uri="{BB962C8B-B14F-4D97-AF65-F5344CB8AC3E}">
        <p14:creationId xmlns:p14="http://schemas.microsoft.com/office/powerpoint/2010/main" val="3003775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Zaman</a:t>
            </a:r>
            <a:endParaRPr lang="tr-TR" dirty="0"/>
          </a:p>
        </p:txBody>
      </p:sp>
      <p:sp>
        <p:nvSpPr>
          <p:cNvPr id="3" name="İçerik Yer Tutucusu 2"/>
          <p:cNvSpPr>
            <a:spLocks noGrp="1"/>
          </p:cNvSpPr>
          <p:nvPr>
            <p:ph idx="1"/>
          </p:nvPr>
        </p:nvSpPr>
        <p:spPr/>
        <p:txBody>
          <a:bodyPr/>
          <a:lstStyle/>
          <a:p>
            <a:r>
              <a:rPr lang="tr-TR" dirty="0"/>
              <a:t>Olaya dayalı öykülerde, olay(</a:t>
            </a:r>
            <a:r>
              <a:rPr lang="tr-TR" dirty="0" err="1"/>
              <a:t>lar</a:t>
            </a:r>
            <a:r>
              <a:rPr lang="tr-TR" dirty="0"/>
              <a:t>)</a:t>
            </a:r>
            <a:r>
              <a:rPr lang="tr-TR" dirty="0" err="1"/>
              <a:t>ın</a:t>
            </a:r>
            <a:r>
              <a:rPr lang="tr-TR" dirty="0"/>
              <a:t> geçtiği zaman dilimine “olay (vaka) zamanı” denir. </a:t>
            </a:r>
            <a:endParaRPr lang="tr-TR" dirty="0" smtClean="0"/>
          </a:p>
          <a:p>
            <a:r>
              <a:rPr lang="tr-TR" dirty="0" smtClean="0"/>
              <a:t>“</a:t>
            </a:r>
            <a:r>
              <a:rPr lang="tr-TR" dirty="0"/>
              <a:t>Nesnel” ya da “dış” zamanda kesintiler, atlamalar öyküde de olabilir. İşlenen konunun okura sunulduğu zaman ise “anlatma zamanı” olarak adlandırılır. </a:t>
            </a:r>
            <a:endParaRPr lang="tr-TR" dirty="0" smtClean="0"/>
          </a:p>
          <a:p>
            <a:r>
              <a:rPr lang="tr-TR" dirty="0" smtClean="0"/>
              <a:t>Bu </a:t>
            </a:r>
            <a:r>
              <a:rPr lang="tr-TR" dirty="0"/>
              <a:t>da anlık ya da olup bittikten sonraki anımsamalara, tutulan kayıtlara göre olabilir. </a:t>
            </a:r>
          </a:p>
        </p:txBody>
      </p:sp>
    </p:spTree>
    <p:extLst>
      <p:ext uri="{BB962C8B-B14F-4D97-AF65-F5344CB8AC3E}">
        <p14:creationId xmlns:p14="http://schemas.microsoft.com/office/powerpoint/2010/main" val="640578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Anlatıcı</a:t>
            </a:r>
            <a:endParaRPr lang="tr-TR" dirty="0"/>
          </a:p>
        </p:txBody>
      </p:sp>
      <p:sp>
        <p:nvSpPr>
          <p:cNvPr id="3" name="İçerik Yer Tutucusu 2"/>
          <p:cNvSpPr>
            <a:spLocks noGrp="1"/>
          </p:cNvSpPr>
          <p:nvPr>
            <p:ph idx="1"/>
          </p:nvPr>
        </p:nvSpPr>
        <p:spPr/>
        <p:txBody>
          <a:bodyPr/>
          <a:lstStyle/>
          <a:p>
            <a:r>
              <a:rPr lang="tr-TR" dirty="0"/>
              <a:t>Öyküyü okura aktaran, sunan kişidir. </a:t>
            </a:r>
            <a:endParaRPr lang="tr-TR" dirty="0" smtClean="0"/>
          </a:p>
          <a:p>
            <a:r>
              <a:rPr lang="tr-TR" dirty="0" smtClean="0"/>
              <a:t>Romanda </a:t>
            </a:r>
            <a:r>
              <a:rPr lang="tr-TR" dirty="0"/>
              <a:t>anlatıcı için söylenenler öykü için de geçerlidir: Anlatım, birinci kişi, ikinci kişi ya da üçüncü kişi ağzıyla olabilir. </a:t>
            </a:r>
            <a:endParaRPr lang="tr-TR" dirty="0" smtClean="0"/>
          </a:p>
          <a:p>
            <a:r>
              <a:rPr lang="tr-TR" dirty="0" smtClean="0"/>
              <a:t>Birinci </a:t>
            </a:r>
            <a:r>
              <a:rPr lang="tr-TR" dirty="0"/>
              <a:t>kişi (ben öyküsel) anlatıcı, kahramanlardan biri olabileceği gibi gözlemci konumunda da bulunabilir. </a:t>
            </a:r>
            <a:endParaRPr lang="tr-TR" dirty="0" smtClean="0"/>
          </a:p>
          <a:p>
            <a:r>
              <a:rPr lang="tr-TR" dirty="0" smtClean="0"/>
              <a:t>Üçüncü </a:t>
            </a:r>
            <a:r>
              <a:rPr lang="tr-TR" dirty="0"/>
              <a:t>kişi de ya kendisini geride tutarak sadece gördüklerini aktaran bir gözlemci konumundadır ya da kahramanların her durumunu, her yaşadığını, geçmiş ve gelecek içinde olayların görünen ve görünmeyen bütün yönlerini bilen “egemen (Tanrısal) </a:t>
            </a:r>
            <a:r>
              <a:rPr lang="tr-TR" dirty="0" err="1"/>
              <a:t>anlatıcı”dır</a:t>
            </a:r>
            <a:r>
              <a:rPr lang="tr-TR" dirty="0"/>
              <a:t>. </a:t>
            </a:r>
          </a:p>
          <a:p>
            <a:endParaRPr lang="tr-TR" dirty="0"/>
          </a:p>
        </p:txBody>
      </p:sp>
    </p:spTree>
    <p:extLst>
      <p:ext uri="{BB962C8B-B14F-4D97-AF65-F5344CB8AC3E}">
        <p14:creationId xmlns:p14="http://schemas.microsoft.com/office/powerpoint/2010/main" val="2115732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Anlatıcı - İkinci Kişi </a:t>
            </a:r>
            <a:r>
              <a:rPr lang="tr-TR" dirty="0" smtClean="0"/>
              <a:t>Anlatıcı</a:t>
            </a:r>
            <a:endParaRPr lang="tr-TR" dirty="0"/>
          </a:p>
        </p:txBody>
      </p:sp>
      <p:sp>
        <p:nvSpPr>
          <p:cNvPr id="3" name="İçerik Yer Tutucusu 2"/>
          <p:cNvSpPr>
            <a:spLocks noGrp="1"/>
          </p:cNvSpPr>
          <p:nvPr>
            <p:ph idx="1"/>
          </p:nvPr>
        </p:nvSpPr>
        <p:spPr/>
        <p:txBody>
          <a:bodyPr/>
          <a:lstStyle/>
          <a:p>
            <a:r>
              <a:rPr lang="tr-TR" dirty="0"/>
              <a:t>Tahsin Yücel, «Dokuz Ay On Gün», </a:t>
            </a:r>
            <a:r>
              <a:rPr lang="tr-TR" dirty="0" err="1">
                <a:solidFill>
                  <a:srgbClr val="C00000"/>
                </a:solidFill>
              </a:rPr>
              <a:t>Haney</a:t>
            </a:r>
            <a:r>
              <a:rPr lang="tr-TR" dirty="0">
                <a:solidFill>
                  <a:srgbClr val="C00000"/>
                </a:solidFill>
              </a:rPr>
              <a:t> Yaşamalı</a:t>
            </a:r>
            <a:r>
              <a:rPr lang="tr-TR" dirty="0"/>
              <a:t>, Karacan Yayınları, İstanbul, 1981, s. 29-34.</a:t>
            </a:r>
          </a:p>
        </p:txBody>
      </p:sp>
      <p:pic>
        <p:nvPicPr>
          <p:cNvPr id="4" name="İçerik Yer Tutucusu 3">
            <a:extLst>
              <a:ext uri="{FF2B5EF4-FFF2-40B4-BE49-F238E27FC236}">
                <a16:creationId xmlns:a16="http://schemas.microsoft.com/office/drawing/2014/main" id="{28BBE942-65F4-42B1-AD76-751D084A8C25}"/>
              </a:ext>
            </a:extLst>
          </p:cNvPr>
          <p:cNvPicPr>
            <a:picLocks noChangeAspect="1"/>
          </p:cNvPicPr>
          <p:nvPr/>
        </p:nvPicPr>
        <p:blipFill rotWithShape="1">
          <a:blip r:embed="rId2"/>
          <a:srcRect t="6204" b="10318"/>
          <a:stretch/>
        </p:blipFill>
        <p:spPr>
          <a:xfrm>
            <a:off x="3168603" y="2781987"/>
            <a:ext cx="5854793" cy="3538330"/>
          </a:xfrm>
          <a:prstGeom prst="rect">
            <a:avLst/>
          </a:prstGeom>
        </p:spPr>
      </p:pic>
    </p:spTree>
    <p:extLst>
      <p:ext uri="{BB962C8B-B14F-4D97-AF65-F5344CB8AC3E}">
        <p14:creationId xmlns:p14="http://schemas.microsoft.com/office/powerpoint/2010/main" val="2321332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Öykünün Başlıca </a:t>
            </a:r>
            <a:r>
              <a:rPr lang="tr-TR" dirty="0" smtClean="0"/>
              <a:t>Ögeleri - Özet</a:t>
            </a:r>
            <a:endParaRPr lang="tr-TR" dirty="0"/>
          </a:p>
        </p:txBody>
      </p:sp>
      <p:sp>
        <p:nvSpPr>
          <p:cNvPr id="3" name="İçerik Yer Tutucusu 2"/>
          <p:cNvSpPr>
            <a:spLocks noGrp="1"/>
          </p:cNvSpPr>
          <p:nvPr>
            <p:ph idx="1"/>
          </p:nvPr>
        </p:nvSpPr>
        <p:spPr/>
        <p:txBody>
          <a:bodyPr>
            <a:normAutofit lnSpcReduction="10000"/>
          </a:bodyPr>
          <a:lstStyle/>
          <a:p>
            <a:r>
              <a:rPr lang="tr-TR" dirty="0"/>
              <a:t>Öykünün ögeleri, görüldüğü gibi, romanınkilerle aynı. Bu, onları özdeş türler olarak düşünmemizi gerektirmez. </a:t>
            </a:r>
            <a:endParaRPr lang="tr-TR" dirty="0" smtClean="0"/>
          </a:p>
          <a:p>
            <a:r>
              <a:rPr lang="tr-TR" dirty="0" smtClean="0"/>
              <a:t>İki </a:t>
            </a:r>
            <a:r>
              <a:rPr lang="tr-TR" dirty="0"/>
              <a:t>türün, benzerlikleri kadar farklılıkları da vardır. </a:t>
            </a:r>
            <a:endParaRPr lang="tr-TR" dirty="0" smtClean="0"/>
          </a:p>
          <a:p>
            <a:r>
              <a:rPr lang="tr-TR" dirty="0" smtClean="0"/>
              <a:t>Öykü</a:t>
            </a:r>
            <a:r>
              <a:rPr lang="tr-TR" dirty="0"/>
              <a:t>, romana göre daha kısadır; ama ondan temel farkı bundan ibaret değildir. </a:t>
            </a:r>
            <a:endParaRPr lang="tr-TR" dirty="0" smtClean="0"/>
          </a:p>
          <a:p>
            <a:r>
              <a:rPr lang="tr-TR" dirty="0" smtClean="0"/>
              <a:t>Öykünün </a:t>
            </a:r>
            <a:r>
              <a:rPr lang="tr-TR" dirty="0"/>
              <a:t>daha yoğunlaştırılmış, ayrıntılarda daha seçici bir tür olduğunu söyleyebiliriz. </a:t>
            </a:r>
            <a:endParaRPr lang="tr-TR" dirty="0" smtClean="0"/>
          </a:p>
          <a:p>
            <a:r>
              <a:rPr lang="tr-TR" dirty="0" smtClean="0"/>
              <a:t>Ögelerin </a:t>
            </a:r>
            <a:r>
              <a:rPr lang="tr-TR" dirty="0"/>
              <a:t>bütün yönleriyle verilmemesi, seçilen ayrıntının okur imgeleminde bunları tamamlayacak nitelikte olmasıyla da ilgilidir. </a:t>
            </a:r>
            <a:endParaRPr lang="tr-TR" dirty="0" smtClean="0"/>
          </a:p>
          <a:p>
            <a:r>
              <a:rPr lang="tr-TR" dirty="0" smtClean="0"/>
              <a:t>Diyebiliriz </a:t>
            </a:r>
            <a:r>
              <a:rPr lang="tr-TR" dirty="0"/>
              <a:t>ki öyküde okurun metne katılımı daha fazladır. </a:t>
            </a:r>
          </a:p>
          <a:p>
            <a:endParaRPr lang="tr-TR" dirty="0"/>
          </a:p>
        </p:txBody>
      </p:sp>
    </p:spTree>
    <p:extLst>
      <p:ext uri="{BB962C8B-B14F-4D97-AF65-F5344CB8AC3E}">
        <p14:creationId xmlns:p14="http://schemas.microsoft.com/office/powerpoint/2010/main" val="2630210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Öykü Türleri</a:t>
            </a:r>
            <a:endParaRPr lang="tr-TR" dirty="0"/>
          </a:p>
        </p:txBody>
      </p:sp>
      <p:sp>
        <p:nvSpPr>
          <p:cNvPr id="3" name="İçerik Yer Tutucusu 2"/>
          <p:cNvSpPr>
            <a:spLocks noGrp="1"/>
          </p:cNvSpPr>
          <p:nvPr>
            <p:ph idx="1"/>
          </p:nvPr>
        </p:nvSpPr>
        <p:spPr/>
        <p:txBody>
          <a:bodyPr/>
          <a:lstStyle/>
          <a:p>
            <a:endParaRPr lang="tr-TR"/>
          </a:p>
        </p:txBody>
      </p:sp>
      <p:graphicFrame>
        <p:nvGraphicFramePr>
          <p:cNvPr id="4" name="Diyagram 3"/>
          <p:cNvGraphicFramePr/>
          <p:nvPr>
            <p:extLst>
              <p:ext uri="{D42A27DB-BD31-4B8C-83A1-F6EECF244321}">
                <p14:modId xmlns:p14="http://schemas.microsoft.com/office/powerpoint/2010/main" val="2506349971"/>
              </p:ext>
            </p:extLst>
          </p:nvPr>
        </p:nvGraphicFramePr>
        <p:xfrm>
          <a:off x="1949727" y="2385391"/>
          <a:ext cx="7775712" cy="267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8942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Olay Öyküsü (1)</a:t>
            </a:r>
            <a:endParaRPr lang="tr-TR" dirty="0"/>
          </a:p>
        </p:txBody>
      </p:sp>
      <p:sp>
        <p:nvSpPr>
          <p:cNvPr id="3" name="İçerik Yer Tutucusu 2"/>
          <p:cNvSpPr>
            <a:spLocks noGrp="1"/>
          </p:cNvSpPr>
          <p:nvPr>
            <p:ph idx="1"/>
          </p:nvPr>
        </p:nvSpPr>
        <p:spPr/>
        <p:txBody>
          <a:bodyPr/>
          <a:lstStyle/>
          <a:p>
            <a:r>
              <a:rPr lang="tr-TR" dirty="0"/>
              <a:t>Bütünüyle olaya dayanan ya da olay ögesinin ağırlıkta olduğu öykülerdir. Olayın sıradanlıktan uzak, çarpıcı, ilgi çekici olması okurun öyküye bağlanması açısından önemlidir. </a:t>
            </a:r>
          </a:p>
          <a:p>
            <a:r>
              <a:rPr lang="tr-TR" dirty="0"/>
              <a:t>Olay örgüsü, geleneksel/yerleşik anlatı düzenine uygundur. Olay ekseninde düşünülebilecek gerilim, heyecan, çatışma, merak gibi ögeler de ön plandadır. </a:t>
            </a:r>
          </a:p>
          <a:p>
            <a:endParaRPr lang="tr-TR" dirty="0"/>
          </a:p>
        </p:txBody>
      </p:sp>
    </p:spTree>
    <p:extLst>
      <p:ext uri="{BB962C8B-B14F-4D97-AF65-F5344CB8AC3E}">
        <p14:creationId xmlns:p14="http://schemas.microsoft.com/office/powerpoint/2010/main" val="2881381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smtClean="0"/>
              <a:t>Olay Öyküsü (2)</a:t>
            </a:r>
            <a:endParaRPr lang="tr-TR" dirty="0"/>
          </a:p>
        </p:txBody>
      </p:sp>
      <p:sp>
        <p:nvSpPr>
          <p:cNvPr id="3" name="İçerik Yer Tutucusu 2"/>
          <p:cNvSpPr>
            <a:spLocks noGrp="1"/>
          </p:cNvSpPr>
          <p:nvPr>
            <p:ph sz="half" idx="1"/>
          </p:nvPr>
        </p:nvSpPr>
        <p:spPr/>
        <p:txBody>
          <a:bodyPr/>
          <a:lstStyle/>
          <a:p>
            <a:r>
              <a:rPr lang="tr-TR" dirty="0"/>
              <a:t>Bu öykü türünün öncüsü olarak, Fransız yazar </a:t>
            </a:r>
            <a:r>
              <a:rPr lang="tr-TR" dirty="0" err="1"/>
              <a:t>Guy</a:t>
            </a:r>
            <a:r>
              <a:rPr lang="tr-TR" dirty="0"/>
              <a:t> de </a:t>
            </a:r>
            <a:r>
              <a:rPr lang="tr-TR" dirty="0" err="1"/>
              <a:t>Maupassant</a:t>
            </a:r>
            <a:r>
              <a:rPr lang="tr-TR" dirty="0"/>
              <a:t> kabul edilir. Türk edebiyatındaki ilk başarılı örnekleri ise Ömer Seyfettin ve Refik Halit Karay tarafından verilmiştir</a:t>
            </a:r>
          </a:p>
        </p:txBody>
      </p:sp>
      <p:sp>
        <p:nvSpPr>
          <p:cNvPr id="5" name="İçerik Yer Tutucusu 4"/>
          <p:cNvSpPr>
            <a:spLocks noGrp="1"/>
          </p:cNvSpPr>
          <p:nvPr>
            <p:ph sz="half" idx="2"/>
          </p:nvPr>
        </p:nvSpPr>
        <p:spPr/>
        <p:txBody>
          <a:bodyPr/>
          <a:lstStyle/>
          <a:p>
            <a:endParaRPr lang="tr-TR"/>
          </a:p>
        </p:txBody>
      </p:sp>
      <p:pic>
        <p:nvPicPr>
          <p:cNvPr id="6" name="İçerik Yer Tutucusu 4">
            <a:extLst>
              <a:ext uri="{FF2B5EF4-FFF2-40B4-BE49-F238E27FC236}">
                <a16:creationId xmlns:a16="http://schemas.microsoft.com/office/drawing/2014/main" id="{62AEEE53-AC10-3CD0-0264-471C820AC00E}"/>
              </a:ext>
            </a:extLst>
          </p:cNvPr>
          <p:cNvPicPr>
            <a:picLocks noChangeAspect="1"/>
          </p:cNvPicPr>
          <p:nvPr/>
        </p:nvPicPr>
        <p:blipFill>
          <a:blip r:embed="rId2"/>
          <a:stretch>
            <a:fillRect/>
          </a:stretch>
        </p:blipFill>
        <p:spPr>
          <a:xfrm>
            <a:off x="9567007" y="2165090"/>
            <a:ext cx="2327254" cy="3672408"/>
          </a:xfrm>
          <a:prstGeom prst="rect">
            <a:avLst/>
          </a:prstGeom>
        </p:spPr>
      </p:pic>
      <p:pic>
        <p:nvPicPr>
          <p:cNvPr id="8" name="Resim 7">
            <a:extLst>
              <a:ext uri="{FF2B5EF4-FFF2-40B4-BE49-F238E27FC236}">
                <a16:creationId xmlns:a16="http://schemas.microsoft.com/office/drawing/2014/main" id="{F6D744D0-EBFF-78F2-0326-0019796D69BD}"/>
              </a:ext>
            </a:extLst>
          </p:cNvPr>
          <p:cNvPicPr>
            <a:picLocks noChangeAspect="1"/>
          </p:cNvPicPr>
          <p:nvPr/>
        </p:nvPicPr>
        <p:blipFill>
          <a:blip r:embed="rId3"/>
          <a:stretch>
            <a:fillRect/>
          </a:stretch>
        </p:blipFill>
        <p:spPr>
          <a:xfrm>
            <a:off x="5387009" y="3802818"/>
            <a:ext cx="2116424" cy="2923237"/>
          </a:xfrm>
          <a:prstGeom prst="rect">
            <a:avLst/>
          </a:prstGeom>
        </p:spPr>
      </p:pic>
      <p:pic>
        <p:nvPicPr>
          <p:cNvPr id="7" name="Resim 6">
            <a:extLst>
              <a:ext uri="{FF2B5EF4-FFF2-40B4-BE49-F238E27FC236}">
                <a16:creationId xmlns:a16="http://schemas.microsoft.com/office/drawing/2014/main" id="{2DFE7A07-6EC6-12C4-503B-71A4EAD2D216}"/>
              </a:ext>
            </a:extLst>
          </p:cNvPr>
          <p:cNvPicPr>
            <a:picLocks noChangeAspect="1"/>
          </p:cNvPicPr>
          <p:nvPr/>
        </p:nvPicPr>
        <p:blipFill>
          <a:blip r:embed="rId4"/>
          <a:stretch>
            <a:fillRect/>
          </a:stretch>
        </p:blipFill>
        <p:spPr>
          <a:xfrm>
            <a:off x="7320445" y="3364893"/>
            <a:ext cx="2239501" cy="3233936"/>
          </a:xfrm>
          <a:prstGeom prst="rect">
            <a:avLst/>
          </a:prstGeom>
        </p:spPr>
      </p:pic>
    </p:spTree>
    <p:extLst>
      <p:ext uri="{BB962C8B-B14F-4D97-AF65-F5344CB8AC3E}">
        <p14:creationId xmlns:p14="http://schemas.microsoft.com/office/powerpoint/2010/main" val="662111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Olay Öyküsü (3)</a:t>
            </a:r>
            <a:endParaRPr lang="tr-TR" dirty="0"/>
          </a:p>
        </p:txBody>
      </p:sp>
      <p:sp>
        <p:nvSpPr>
          <p:cNvPr id="4" name="İçerik Yer Tutucusu 3"/>
          <p:cNvSpPr>
            <a:spLocks noGrp="1"/>
          </p:cNvSpPr>
          <p:nvPr>
            <p:ph sz="half" idx="1"/>
          </p:nvPr>
        </p:nvSpPr>
        <p:spPr/>
        <p:txBody>
          <a:bodyPr/>
          <a:lstStyle/>
          <a:p>
            <a:r>
              <a:rPr lang="tr-TR" dirty="0"/>
              <a:t>Olay öyküsü örnekleri veren öykücülerimizden bazıları: Reşat Nuri Güntekin, Yakup Kadri Karaosmanoğlu, Sadri Ertem, Sabahattin Ali, Orhan Kemal, Yaşar Kemal, Samim Kocagöz, Fakir Baykurt, Necati Cumalı, Bekir Yıldız, Dursun Akçam, Osman Şahin, Ümit Kaftancıoğlu</a:t>
            </a:r>
            <a:r>
              <a:rPr lang="tr-TR" dirty="0" smtClean="0"/>
              <a:t>…</a:t>
            </a:r>
            <a:endParaRPr lang="tr-TR" dirty="0"/>
          </a:p>
        </p:txBody>
      </p:sp>
      <p:sp>
        <p:nvSpPr>
          <p:cNvPr id="5" name="İçerik Yer Tutucusu 4"/>
          <p:cNvSpPr>
            <a:spLocks noGrp="1"/>
          </p:cNvSpPr>
          <p:nvPr>
            <p:ph sz="half" idx="2"/>
          </p:nvPr>
        </p:nvSpPr>
        <p:spPr/>
        <p:txBody>
          <a:bodyPr/>
          <a:lstStyle/>
          <a:p>
            <a:endParaRPr lang="tr-TR"/>
          </a:p>
        </p:txBody>
      </p:sp>
      <p:pic>
        <p:nvPicPr>
          <p:cNvPr id="6" name="Resim 5">
            <a:extLst>
              <a:ext uri="{FF2B5EF4-FFF2-40B4-BE49-F238E27FC236}">
                <a16:creationId xmlns:a16="http://schemas.microsoft.com/office/drawing/2014/main" id="{53561400-D453-E377-93FA-B949221EAF50}"/>
              </a:ext>
            </a:extLst>
          </p:cNvPr>
          <p:cNvPicPr>
            <a:picLocks noChangeAspect="1"/>
          </p:cNvPicPr>
          <p:nvPr/>
        </p:nvPicPr>
        <p:blipFill>
          <a:blip r:embed="rId2"/>
          <a:stretch>
            <a:fillRect/>
          </a:stretch>
        </p:blipFill>
        <p:spPr>
          <a:xfrm>
            <a:off x="7449015" y="4059346"/>
            <a:ext cx="1792648" cy="2768568"/>
          </a:xfrm>
          <a:prstGeom prst="rect">
            <a:avLst/>
          </a:prstGeom>
        </p:spPr>
      </p:pic>
      <p:pic>
        <p:nvPicPr>
          <p:cNvPr id="7" name="Resim 6">
            <a:extLst>
              <a:ext uri="{FF2B5EF4-FFF2-40B4-BE49-F238E27FC236}">
                <a16:creationId xmlns:a16="http://schemas.microsoft.com/office/drawing/2014/main" id="{BD7D57A2-57B7-149D-28BD-1823C83CC76D}"/>
              </a:ext>
            </a:extLst>
          </p:cNvPr>
          <p:cNvPicPr>
            <a:picLocks noChangeAspect="1"/>
          </p:cNvPicPr>
          <p:nvPr/>
        </p:nvPicPr>
        <p:blipFill>
          <a:blip r:embed="rId3"/>
          <a:stretch>
            <a:fillRect/>
          </a:stretch>
        </p:blipFill>
        <p:spPr>
          <a:xfrm>
            <a:off x="9250865" y="4215111"/>
            <a:ext cx="1694425" cy="2612803"/>
          </a:xfrm>
          <a:prstGeom prst="rect">
            <a:avLst/>
          </a:prstGeom>
        </p:spPr>
      </p:pic>
      <p:pic>
        <p:nvPicPr>
          <p:cNvPr id="8" name="Resim 7">
            <a:extLst>
              <a:ext uri="{FF2B5EF4-FFF2-40B4-BE49-F238E27FC236}">
                <a16:creationId xmlns:a16="http://schemas.microsoft.com/office/drawing/2014/main" id="{0E2B0744-47BB-0000-13B3-BE11E4A197EC}"/>
              </a:ext>
            </a:extLst>
          </p:cNvPr>
          <p:cNvPicPr>
            <a:picLocks noChangeAspect="1"/>
          </p:cNvPicPr>
          <p:nvPr/>
        </p:nvPicPr>
        <p:blipFill>
          <a:blip r:embed="rId4"/>
          <a:stretch>
            <a:fillRect/>
          </a:stretch>
        </p:blipFill>
        <p:spPr>
          <a:xfrm>
            <a:off x="6462925" y="1975722"/>
            <a:ext cx="1446961" cy="2083624"/>
          </a:xfrm>
          <a:prstGeom prst="rect">
            <a:avLst/>
          </a:prstGeom>
        </p:spPr>
      </p:pic>
      <p:pic>
        <p:nvPicPr>
          <p:cNvPr id="9" name="İçerik Yer Tutucusu 10">
            <a:extLst>
              <a:ext uri="{FF2B5EF4-FFF2-40B4-BE49-F238E27FC236}">
                <a16:creationId xmlns:a16="http://schemas.microsoft.com/office/drawing/2014/main" id="{A336B44C-D78D-C950-5C6F-04F3D9003424}"/>
              </a:ext>
            </a:extLst>
          </p:cNvPr>
          <p:cNvPicPr>
            <a:picLocks noChangeAspect="1"/>
          </p:cNvPicPr>
          <p:nvPr/>
        </p:nvPicPr>
        <p:blipFill>
          <a:blip r:embed="rId5"/>
          <a:stretch>
            <a:fillRect/>
          </a:stretch>
        </p:blipFill>
        <p:spPr>
          <a:xfrm>
            <a:off x="7912258" y="1693455"/>
            <a:ext cx="1329405" cy="2365891"/>
          </a:xfrm>
          <a:prstGeom prst="rect">
            <a:avLst/>
          </a:prstGeom>
        </p:spPr>
      </p:pic>
      <p:pic>
        <p:nvPicPr>
          <p:cNvPr id="10" name="Resim 9">
            <a:extLst>
              <a:ext uri="{FF2B5EF4-FFF2-40B4-BE49-F238E27FC236}">
                <a16:creationId xmlns:a16="http://schemas.microsoft.com/office/drawing/2014/main" id="{6124DCFD-E65D-2E6B-6D64-598B89614A47}"/>
              </a:ext>
            </a:extLst>
          </p:cNvPr>
          <p:cNvPicPr>
            <a:picLocks noChangeAspect="1"/>
          </p:cNvPicPr>
          <p:nvPr/>
        </p:nvPicPr>
        <p:blipFill>
          <a:blip r:embed="rId6"/>
          <a:stretch>
            <a:fillRect/>
          </a:stretch>
        </p:blipFill>
        <p:spPr>
          <a:xfrm>
            <a:off x="9241663" y="1839007"/>
            <a:ext cx="1681129" cy="2367786"/>
          </a:xfrm>
          <a:prstGeom prst="rect">
            <a:avLst/>
          </a:prstGeom>
        </p:spPr>
      </p:pic>
    </p:spTree>
    <p:extLst>
      <p:ext uri="{BB962C8B-B14F-4D97-AF65-F5344CB8AC3E}">
        <p14:creationId xmlns:p14="http://schemas.microsoft.com/office/powerpoint/2010/main" val="1989358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Durum/Kesit Öyküsü (1)</a:t>
            </a:r>
            <a:endParaRPr lang="tr-TR" dirty="0"/>
          </a:p>
        </p:txBody>
      </p:sp>
      <p:sp>
        <p:nvSpPr>
          <p:cNvPr id="5" name="İçerik Yer Tutucusu 4"/>
          <p:cNvSpPr>
            <a:spLocks noGrp="1"/>
          </p:cNvSpPr>
          <p:nvPr>
            <p:ph idx="1"/>
          </p:nvPr>
        </p:nvSpPr>
        <p:spPr/>
        <p:txBody>
          <a:bodyPr/>
          <a:lstStyle/>
          <a:p>
            <a:r>
              <a:rPr lang="tr-TR" dirty="0"/>
              <a:t>Hiç olay bulunmayan ya da olay ögesinin önemli olmadığı öykülerdir. Bir başka deyişle belli bir olaya, hareketliliğe dayanmaktansa bir insanlık durumunu, hayatın bir kesitini aktaran öyküdür. </a:t>
            </a:r>
          </a:p>
          <a:p>
            <a:r>
              <a:rPr lang="tr-TR" dirty="0"/>
              <a:t>Durum öyküsünde okuyucuyu gerilim içinde yaşatmak değil, onu yalnızlık, yoksulluk, hastalık, yaşlılık, çaresizlik, huzur, mutluluk vs. gibi bir insanlık durumu karşısında düşünmeye sevk etmektir</a:t>
            </a:r>
            <a:r>
              <a:rPr lang="tr-TR" dirty="0" smtClean="0"/>
              <a:t>.</a:t>
            </a:r>
            <a:endParaRPr lang="tr-TR" dirty="0"/>
          </a:p>
        </p:txBody>
      </p:sp>
    </p:spTree>
    <p:extLst>
      <p:ext uri="{BB962C8B-B14F-4D97-AF65-F5344CB8AC3E}">
        <p14:creationId xmlns:p14="http://schemas.microsoft.com/office/powerpoint/2010/main" val="1550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Durum/Kesit Öyküsü </a:t>
            </a:r>
            <a:r>
              <a:rPr lang="tr-TR" dirty="0" smtClean="0"/>
              <a:t>(2)</a:t>
            </a:r>
            <a:endParaRPr lang="tr-TR" dirty="0"/>
          </a:p>
        </p:txBody>
      </p:sp>
      <p:sp>
        <p:nvSpPr>
          <p:cNvPr id="3" name="İçerik Yer Tutucusu 2"/>
          <p:cNvSpPr>
            <a:spLocks noGrp="1"/>
          </p:cNvSpPr>
          <p:nvPr>
            <p:ph idx="1"/>
          </p:nvPr>
        </p:nvSpPr>
        <p:spPr/>
        <p:txBody>
          <a:bodyPr/>
          <a:lstStyle/>
          <a:p>
            <a:r>
              <a:rPr lang="tr-TR" dirty="0"/>
              <a:t>Bu tür öykülerde «Sonra ne olacak?» sorusu geri çekilmiştir. Durum öykülerinde çarpıcı olaylara yer verilmez. İnsanlar, olay içinde değil, yaşamlarındaki belli bir kesit ya da içinde bulundukları bir duruma bağlı olarak ele alınır. Bir atmosfer yaratılır. Günlük yaşamın yalınlığı ve doğallığı içindedir her şey. Gerilim düşürülmüştür, gerilimin yerini belirli bir ortamdan kaynaklanan izlenimler, çağrışımlar almıştır.</a:t>
            </a:r>
          </a:p>
          <a:p>
            <a:r>
              <a:rPr lang="tr-TR" dirty="0"/>
              <a:t>Durum öykülerinin kahramanları genellikle sıradan insanlar ve onların dar, küçük dünyalarıdır</a:t>
            </a:r>
            <a:r>
              <a:rPr lang="tr-TR" dirty="0" smtClean="0"/>
              <a:t>.</a:t>
            </a:r>
            <a:endParaRPr lang="tr-TR" dirty="0"/>
          </a:p>
        </p:txBody>
      </p:sp>
    </p:spTree>
    <p:extLst>
      <p:ext uri="{BB962C8B-B14F-4D97-AF65-F5344CB8AC3E}">
        <p14:creationId xmlns:p14="http://schemas.microsoft.com/office/powerpoint/2010/main" val="2096707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Durum/Kesit Öyküsü </a:t>
            </a:r>
            <a:r>
              <a:rPr lang="tr-TR" dirty="0" smtClean="0"/>
              <a:t>(3)</a:t>
            </a:r>
            <a:endParaRPr lang="tr-TR" dirty="0"/>
          </a:p>
        </p:txBody>
      </p:sp>
      <p:sp>
        <p:nvSpPr>
          <p:cNvPr id="3" name="İçerik Yer Tutucusu 2"/>
          <p:cNvSpPr>
            <a:spLocks noGrp="1"/>
          </p:cNvSpPr>
          <p:nvPr>
            <p:ph sz="half" idx="1"/>
          </p:nvPr>
        </p:nvSpPr>
        <p:spPr/>
        <p:txBody>
          <a:bodyPr/>
          <a:lstStyle/>
          <a:p>
            <a:r>
              <a:rPr lang="tr-TR" dirty="0"/>
              <a:t>Öncüsü, Rus yazar </a:t>
            </a:r>
            <a:r>
              <a:rPr lang="tr-TR" dirty="0" err="1"/>
              <a:t>Anton</a:t>
            </a:r>
            <a:r>
              <a:rPr lang="tr-TR" dirty="0"/>
              <a:t> Çehov’dur. Türk edebiyatındaki ilk önemli temsilcileri ise Memduh Şevket Esendal ve Sait Faik Abasıyanık’tır. </a:t>
            </a:r>
          </a:p>
          <a:p>
            <a:endParaRPr lang="tr-TR" dirty="0"/>
          </a:p>
        </p:txBody>
      </p:sp>
      <p:sp>
        <p:nvSpPr>
          <p:cNvPr id="4" name="İçerik Yer Tutucusu 3"/>
          <p:cNvSpPr>
            <a:spLocks noGrp="1"/>
          </p:cNvSpPr>
          <p:nvPr>
            <p:ph sz="half" idx="2"/>
          </p:nvPr>
        </p:nvSpPr>
        <p:spPr/>
        <p:txBody>
          <a:bodyPr/>
          <a:lstStyle/>
          <a:p>
            <a:endParaRPr lang="tr-TR"/>
          </a:p>
        </p:txBody>
      </p:sp>
      <p:pic>
        <p:nvPicPr>
          <p:cNvPr id="5" name="Picture 2" descr="Otlakçı">
            <a:extLst>
              <a:ext uri="{FF2B5EF4-FFF2-40B4-BE49-F238E27FC236}">
                <a16:creationId xmlns:a16="http://schemas.microsoft.com/office/drawing/2014/main" id="{99BD2989-A950-6315-4135-66F47B9E40F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55858" y="1277563"/>
            <a:ext cx="1963843" cy="3050295"/>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a:extLst>
              <a:ext uri="{FF2B5EF4-FFF2-40B4-BE49-F238E27FC236}">
                <a16:creationId xmlns:a16="http://schemas.microsoft.com/office/drawing/2014/main" id="{12DFA4DF-6289-8B39-E4AD-595FEBFFD163}"/>
              </a:ext>
            </a:extLst>
          </p:cNvPr>
          <p:cNvPicPr>
            <a:picLocks noChangeAspect="1"/>
          </p:cNvPicPr>
          <p:nvPr/>
        </p:nvPicPr>
        <p:blipFill>
          <a:blip r:embed="rId3"/>
          <a:stretch>
            <a:fillRect/>
          </a:stretch>
        </p:blipFill>
        <p:spPr>
          <a:xfrm>
            <a:off x="8783862" y="2778860"/>
            <a:ext cx="1471996" cy="2444867"/>
          </a:xfrm>
          <a:prstGeom prst="rect">
            <a:avLst/>
          </a:prstGeom>
        </p:spPr>
      </p:pic>
      <p:pic>
        <p:nvPicPr>
          <p:cNvPr id="7" name="Resim 6">
            <a:extLst>
              <a:ext uri="{FF2B5EF4-FFF2-40B4-BE49-F238E27FC236}">
                <a16:creationId xmlns:a16="http://schemas.microsoft.com/office/drawing/2014/main" id="{3D3D89E8-A94D-2B28-2FA3-0AEDD6668EAF}"/>
              </a:ext>
            </a:extLst>
          </p:cNvPr>
          <p:cNvPicPr>
            <a:picLocks noChangeAspect="1"/>
          </p:cNvPicPr>
          <p:nvPr/>
        </p:nvPicPr>
        <p:blipFill>
          <a:blip r:embed="rId4"/>
          <a:stretch>
            <a:fillRect/>
          </a:stretch>
        </p:blipFill>
        <p:spPr>
          <a:xfrm>
            <a:off x="7162429" y="4167965"/>
            <a:ext cx="1600571" cy="2690035"/>
          </a:xfrm>
          <a:prstGeom prst="rect">
            <a:avLst/>
          </a:prstGeom>
        </p:spPr>
      </p:pic>
    </p:spTree>
    <p:extLst>
      <p:ext uri="{BB962C8B-B14F-4D97-AF65-F5344CB8AC3E}">
        <p14:creationId xmlns:p14="http://schemas.microsoft.com/office/powerpoint/2010/main" val="1218358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800715F1-CE6C-654B-435E-9449506BCE29}"/>
              </a:ext>
            </a:extLst>
          </p:cNvPr>
          <p:cNvPicPr>
            <a:picLocks noChangeAspect="1"/>
          </p:cNvPicPr>
          <p:nvPr/>
        </p:nvPicPr>
        <p:blipFill>
          <a:blip r:embed="rId2"/>
          <a:stretch>
            <a:fillRect/>
          </a:stretch>
        </p:blipFill>
        <p:spPr>
          <a:xfrm>
            <a:off x="8117296" y="4001294"/>
            <a:ext cx="2258604" cy="3011472"/>
          </a:xfrm>
          <a:prstGeom prst="rect">
            <a:avLst/>
          </a:prstGeom>
        </p:spPr>
      </p:pic>
      <p:sp>
        <p:nvSpPr>
          <p:cNvPr id="2" name="Unvan 1"/>
          <p:cNvSpPr>
            <a:spLocks noGrp="1"/>
          </p:cNvSpPr>
          <p:nvPr>
            <p:ph type="title"/>
          </p:nvPr>
        </p:nvSpPr>
        <p:spPr/>
        <p:txBody>
          <a:bodyPr/>
          <a:lstStyle/>
          <a:p>
            <a:r>
              <a:rPr lang="tr-TR" dirty="0"/>
              <a:t>Durum/Kesit Öyküsü </a:t>
            </a:r>
            <a:r>
              <a:rPr lang="tr-TR" dirty="0" smtClean="0"/>
              <a:t>(4)</a:t>
            </a:r>
            <a:endParaRPr lang="tr-TR" dirty="0"/>
          </a:p>
        </p:txBody>
      </p:sp>
      <p:sp>
        <p:nvSpPr>
          <p:cNvPr id="3" name="İçerik Yer Tutucusu 2"/>
          <p:cNvSpPr>
            <a:spLocks noGrp="1"/>
          </p:cNvSpPr>
          <p:nvPr>
            <p:ph sz="half" idx="1"/>
          </p:nvPr>
        </p:nvSpPr>
        <p:spPr/>
        <p:txBody>
          <a:bodyPr/>
          <a:lstStyle/>
          <a:p>
            <a:r>
              <a:rPr lang="tr-TR" dirty="0"/>
              <a:t>Durum/Kesit öyküsü örnekleri veren öykücülerimizden bazıları: Oktay Akbal, Ferit </a:t>
            </a:r>
            <a:r>
              <a:rPr lang="tr-TR" dirty="0" err="1"/>
              <a:t>Edgü</a:t>
            </a:r>
            <a:r>
              <a:rPr lang="tr-TR" dirty="0"/>
              <a:t>, Tahsin Yücel, Nezihe Meriç, Ayla Kutlu, Hulki Aktunç, Bilge Karasu, Füruzan, Tomris Uyar, Selim İleri, Nazlı Eray, İnci Aral, Tezer Özlü…</a:t>
            </a:r>
          </a:p>
          <a:p>
            <a:endParaRPr lang="tr-TR" dirty="0"/>
          </a:p>
        </p:txBody>
      </p:sp>
      <p:sp>
        <p:nvSpPr>
          <p:cNvPr id="4" name="İçerik Yer Tutucusu 3"/>
          <p:cNvSpPr>
            <a:spLocks noGrp="1"/>
          </p:cNvSpPr>
          <p:nvPr>
            <p:ph sz="half" idx="2"/>
          </p:nvPr>
        </p:nvSpPr>
        <p:spPr/>
        <p:txBody>
          <a:bodyPr/>
          <a:lstStyle/>
          <a:p>
            <a:endParaRPr lang="tr-TR" dirty="0"/>
          </a:p>
        </p:txBody>
      </p:sp>
      <p:pic>
        <p:nvPicPr>
          <p:cNvPr id="5" name="İçerik Yer Tutucusu 4">
            <a:extLst>
              <a:ext uri="{FF2B5EF4-FFF2-40B4-BE49-F238E27FC236}">
                <a16:creationId xmlns:a16="http://schemas.microsoft.com/office/drawing/2014/main" id="{1072558D-3FC1-12F9-2537-DFC62B758150}"/>
              </a:ext>
            </a:extLst>
          </p:cNvPr>
          <p:cNvPicPr>
            <a:picLocks noChangeAspect="1"/>
          </p:cNvPicPr>
          <p:nvPr/>
        </p:nvPicPr>
        <p:blipFill>
          <a:blip r:embed="rId3"/>
          <a:stretch>
            <a:fillRect/>
          </a:stretch>
        </p:blipFill>
        <p:spPr>
          <a:xfrm>
            <a:off x="10030540" y="1746366"/>
            <a:ext cx="1851382" cy="2599340"/>
          </a:xfrm>
          <a:prstGeom prst="rect">
            <a:avLst/>
          </a:prstGeom>
        </p:spPr>
      </p:pic>
      <p:pic>
        <p:nvPicPr>
          <p:cNvPr id="7" name="Resim 6">
            <a:extLst>
              <a:ext uri="{FF2B5EF4-FFF2-40B4-BE49-F238E27FC236}">
                <a16:creationId xmlns:a16="http://schemas.microsoft.com/office/drawing/2014/main" id="{1740F475-B5A9-FFBB-FF4F-577067E38016}"/>
              </a:ext>
            </a:extLst>
          </p:cNvPr>
          <p:cNvPicPr>
            <a:picLocks noChangeAspect="1"/>
          </p:cNvPicPr>
          <p:nvPr/>
        </p:nvPicPr>
        <p:blipFill>
          <a:blip r:embed="rId4"/>
          <a:stretch>
            <a:fillRect/>
          </a:stretch>
        </p:blipFill>
        <p:spPr>
          <a:xfrm>
            <a:off x="8411663" y="1493626"/>
            <a:ext cx="1595547" cy="2507668"/>
          </a:xfrm>
          <a:prstGeom prst="rect">
            <a:avLst/>
          </a:prstGeom>
        </p:spPr>
      </p:pic>
      <p:pic>
        <p:nvPicPr>
          <p:cNvPr id="8" name="Resim 7">
            <a:extLst>
              <a:ext uri="{FF2B5EF4-FFF2-40B4-BE49-F238E27FC236}">
                <a16:creationId xmlns:a16="http://schemas.microsoft.com/office/drawing/2014/main" id="{B6771863-DD1D-4608-FBEA-5194A737673D}"/>
              </a:ext>
            </a:extLst>
          </p:cNvPr>
          <p:cNvPicPr>
            <a:picLocks noChangeAspect="1"/>
          </p:cNvPicPr>
          <p:nvPr/>
        </p:nvPicPr>
        <p:blipFill>
          <a:blip r:embed="rId5"/>
          <a:stretch>
            <a:fillRect/>
          </a:stretch>
        </p:blipFill>
        <p:spPr>
          <a:xfrm>
            <a:off x="10246359" y="4251647"/>
            <a:ext cx="1596391" cy="2606353"/>
          </a:xfrm>
          <a:prstGeom prst="rect">
            <a:avLst/>
          </a:prstGeom>
        </p:spPr>
      </p:pic>
    </p:spTree>
    <p:extLst>
      <p:ext uri="{BB962C8B-B14F-4D97-AF65-F5344CB8AC3E}">
        <p14:creationId xmlns:p14="http://schemas.microsoft.com/office/powerpoint/2010/main" val="150376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Öykü Dinlemeleri</a:t>
            </a:r>
            <a:endParaRPr lang="tr-TR" dirty="0"/>
          </a:p>
        </p:txBody>
      </p:sp>
      <p:sp>
        <p:nvSpPr>
          <p:cNvPr id="5" name="İçerik Yer Tutucusu 4"/>
          <p:cNvSpPr>
            <a:spLocks noGrp="1"/>
          </p:cNvSpPr>
          <p:nvPr>
            <p:ph idx="1"/>
          </p:nvPr>
        </p:nvSpPr>
        <p:spPr/>
        <p:txBody>
          <a:bodyPr/>
          <a:lstStyle/>
          <a:p>
            <a:r>
              <a:rPr lang="tr-TR" dirty="0">
                <a:solidFill>
                  <a:srgbClr val="000000"/>
                </a:solidFill>
                <a:latin typeface="Times New Roman"/>
                <a:hlinkClick r:id="rId2"/>
              </a:rPr>
              <a:t>https://oykulersesleniyor.com</a:t>
            </a:r>
            <a:r>
              <a:rPr lang="tr-TR" dirty="0" smtClean="0">
                <a:solidFill>
                  <a:srgbClr val="000000"/>
                </a:solidFill>
                <a:latin typeface="Times New Roman"/>
                <a:hlinkClick r:id="rId2"/>
              </a:rPr>
              <a:t>/</a:t>
            </a:r>
            <a:endParaRPr lang="tr-TR" dirty="0">
              <a:solidFill>
                <a:srgbClr val="000000"/>
              </a:solidFill>
              <a:latin typeface="Times New Roman"/>
            </a:endParaRPr>
          </a:p>
        </p:txBody>
      </p:sp>
    </p:spTree>
    <p:extLst>
      <p:ext uri="{BB962C8B-B14F-4D97-AF65-F5344CB8AC3E}">
        <p14:creationId xmlns:p14="http://schemas.microsoft.com/office/powerpoint/2010/main" val="1810782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lnSpcReduction="10000"/>
          </a:bodyPr>
          <a:lstStyle/>
          <a:p>
            <a:r>
              <a:rPr lang="tr-TR" dirty="0"/>
              <a:t>Ders Kitabı</a:t>
            </a:r>
          </a:p>
          <a:p>
            <a:r>
              <a:rPr lang="tr-TR" dirty="0"/>
              <a:t>Adalı, Oya (2010). Etkileşimli ve Eleştirel Okuma Teknikleri.    	İstanbul: Toroslu Kitaplığı.</a:t>
            </a:r>
          </a:p>
          <a:p>
            <a:r>
              <a:rPr lang="tr-TR" dirty="0"/>
              <a:t>Asiltürk, Baki (2011). Yazılı Anlatım Metin İnceleme ve Oluşturma. 	İstanbul: </a:t>
            </a:r>
            <a:r>
              <a:rPr lang="tr-TR" dirty="0" err="1"/>
              <a:t>İkaros</a:t>
            </a:r>
            <a:r>
              <a:rPr lang="tr-TR" dirty="0"/>
              <a:t> Yayınları.</a:t>
            </a:r>
          </a:p>
          <a:p>
            <a:r>
              <a:rPr lang="tr-TR" dirty="0"/>
              <a:t>Demir, Nurettin vd. (2009). Türk Dili Yazılı ve Sözlü Anlatım. 		Ankara: Nobel Yayın Dağıtım.</a:t>
            </a:r>
          </a:p>
          <a:p>
            <a:r>
              <a:rPr lang="tr-TR" dirty="0" err="1"/>
              <a:t>Kavcar</a:t>
            </a:r>
            <a:r>
              <a:rPr lang="tr-TR" dirty="0"/>
              <a:t>, Cahit vd. (2007). Yazılı ve Sözlü Anlatım. Ankara: Anı 	Yayıncılık.</a:t>
            </a:r>
          </a:p>
          <a:p>
            <a:r>
              <a:rPr lang="tr-TR" dirty="0"/>
              <a:t>Özdemir, Emin (2007). Yazınsal Türler. Ankara: Bilgi Yayınevi.</a:t>
            </a:r>
            <a:endParaRPr lang="tr-TR" dirty="0"/>
          </a:p>
        </p:txBody>
      </p:sp>
    </p:spTree>
    <p:extLst>
      <p:ext uri="{BB962C8B-B14F-4D97-AF65-F5344CB8AC3E}">
        <p14:creationId xmlns:p14="http://schemas.microsoft.com/office/powerpoint/2010/main" val="358714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Anlatım Türleri 3</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1289</Words>
  <Application>Microsoft Office PowerPoint</Application>
  <PresentationFormat>Geniş ekran</PresentationFormat>
  <Paragraphs>85</Paragraphs>
  <Slides>25</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25</vt:i4>
      </vt:variant>
    </vt:vector>
  </HeadingPairs>
  <TitlesOfParts>
    <vt:vector size="31" baseType="lpstr">
      <vt:lpstr>Arial</vt:lpstr>
      <vt:lpstr>Calibri</vt:lpstr>
      <vt:lpstr>Calibri Light</vt:lpstr>
      <vt:lpstr>Times New Roman</vt:lpstr>
      <vt:lpstr>Wingdings</vt:lpstr>
      <vt:lpstr>Office Teması</vt:lpstr>
      <vt:lpstr>ANLATIM TÜRLERİ 2</vt:lpstr>
      <vt:lpstr>Öykü (1)</vt:lpstr>
      <vt:lpstr>Öykü (2)</vt:lpstr>
      <vt:lpstr>Öykü (3)</vt:lpstr>
      <vt:lpstr>Öykü (4)</vt:lpstr>
      <vt:lpstr>Öykü (5)</vt:lpstr>
      <vt:lpstr>Öykünün Başlıca Ögeleri</vt:lpstr>
      <vt:lpstr>Durum</vt:lpstr>
      <vt:lpstr>Kişiler</vt:lpstr>
      <vt:lpstr>Yer (Mekân)</vt:lpstr>
      <vt:lpstr>Zaman</vt:lpstr>
      <vt:lpstr>Anlatıcı</vt:lpstr>
      <vt:lpstr>Anlatıcı - İkinci Kişi Anlatıcı</vt:lpstr>
      <vt:lpstr>Öykünün Başlıca Ögeleri - Özet</vt:lpstr>
      <vt:lpstr>Öykü Türleri</vt:lpstr>
      <vt:lpstr>Olay Öyküsü (1)</vt:lpstr>
      <vt:lpstr>Olay Öyküsü (2)</vt:lpstr>
      <vt:lpstr>Olay Öyküsü (3)</vt:lpstr>
      <vt:lpstr>Durum/Kesit Öyküsü (1)</vt:lpstr>
      <vt:lpstr>Durum/Kesit Öyküsü (2)</vt:lpstr>
      <vt:lpstr>Durum/Kesit Öyküsü (3)</vt:lpstr>
      <vt:lpstr>Durum/Kesit Öyküsü (4)</vt:lpstr>
      <vt:lpstr>Öykü Dinlemeleri</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47</cp:revision>
  <dcterms:created xsi:type="dcterms:W3CDTF">2025-02-04T08:28:28Z</dcterms:created>
  <dcterms:modified xsi:type="dcterms:W3CDTF">2025-04-16T20:28:17Z</dcterms:modified>
</cp:coreProperties>
</file>