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9855200" cy="6718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0587" cy="337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82333" y="0"/>
            <a:ext cx="4270587" cy="337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F67C-DA55-4C7A-892D-551BECEB190C}" type="datetimeFigureOut">
              <a:rPr lang="tr-TR" smtClean="0"/>
              <a:t>29.09.2021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381219"/>
            <a:ext cx="4270587" cy="337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82333" y="6381219"/>
            <a:ext cx="4270587" cy="337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5BE70-D3D1-4129-A34D-8E66A541BE3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683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55834" y="346841"/>
            <a:ext cx="8965325" cy="84082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ATATÜRK’ÜN VE CUMHURİYETİMİZİN ÜNİVERSİTESİ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Picture 2" descr="C:\Users\hayri\Desktop\70. yıl ile ilgili teşekkür yazıları\EKKK\atatürk ve bayrak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317" y="1088365"/>
            <a:ext cx="9506606" cy="5769635"/>
          </a:xfrm>
          <a:prstGeom prst="rect">
            <a:avLst/>
          </a:prstGeom>
          <a:noFill/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val="6333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44966"/>
            <a:ext cx="2258685" cy="949433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9657967" cy="460090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Yanlış vurgu; anlamı değiştirir, anlaşılmayı güçleştirir. </a:t>
            </a:r>
            <a:endParaRPr lang="tr-TR" alt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 ya ses değişimi yani sesinizi alçaltmak veya yükseltmekle, vurgulamak istediğimiz sözcükten önce durakla ya da vurgulanacak sözcüğü yayarak söylemek gibi yöntemlerle gerçekleştirilir. 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9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139559"/>
            <a:ext cx="2889305" cy="85484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5517" y="346842"/>
            <a:ext cx="11225049" cy="49398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Vurgu, özel isimlerde ve ama, fakat, lakin, ancak…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gibi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belirteç ve bağlaçlarda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ilk hecede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 diğer kelimelerde ve tümcede ise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son hecede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olmalıdır.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Zaten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belirteç ve bağlaçlardan sonra duraklayıp soluk aldığınızda vurgu kendiliğinden ortaya çıkacaktır.</a:t>
            </a:r>
          </a:p>
        </p:txBody>
      </p:sp>
    </p:spTree>
    <p:extLst>
      <p:ext uri="{BB962C8B-B14F-4D97-AF65-F5344CB8AC3E}">
        <p14:creationId xmlns:p14="http://schemas.microsoft.com/office/powerpoint/2010/main" val="217421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44966"/>
            <a:ext cx="2300726" cy="949433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10919210" cy="425406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Türkçede vurgular belli başlı dünya dilleriyle kıyaslandığında daha hafif gibi görünür.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Bunun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nedeni Türkçe sözdiziminin zenginliğidir.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Vurguyu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sözcük ve tümce vurgusu olarak ikiye ayırırız.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3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02924"/>
            <a:ext cx="2174602" cy="949433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9542354" cy="36152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Aralarındaki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fark; sözcüğün tek vurgusunun olması ve özel durumlar dışında değişmemesidir.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Oysa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tümcenin vurgusu anlamına göre değişir.</a:t>
            </a:r>
          </a:p>
        </p:txBody>
      </p:sp>
    </p:spTree>
    <p:extLst>
      <p:ext uri="{BB962C8B-B14F-4D97-AF65-F5344CB8AC3E}">
        <p14:creationId xmlns:p14="http://schemas.microsoft.com/office/powerpoint/2010/main" val="289591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897821"/>
            <a:ext cx="2647567" cy="1096578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5421" y="420414"/>
            <a:ext cx="10731062" cy="4929352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>
                <a:solidFill>
                  <a:schemeClr val="tx1"/>
                </a:solidFill>
              </a:rPr>
              <a:t>Önce sözcük vurgusuna bazı örnekler verelim, ardından tümce vurgusunu kısaca göreceğiz</a:t>
            </a:r>
            <a:r>
              <a:rPr lang="tr-TR" b="1" dirty="0" smtClean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tr-TR" sz="2400" b="1" u="sng" dirty="0" smtClean="0">
                <a:solidFill>
                  <a:schemeClr val="tx1"/>
                </a:solidFill>
              </a:rPr>
              <a:t>Kelime Vurgusu</a:t>
            </a:r>
          </a:p>
          <a:p>
            <a:pPr marL="0" indent="0" algn="just">
              <a:buNone/>
            </a:pPr>
            <a:r>
              <a:rPr lang="tr-TR" sz="2800" b="1" dirty="0" smtClean="0">
                <a:solidFill>
                  <a:schemeClr val="tx1"/>
                </a:solidFill>
              </a:rPr>
              <a:t>Dün</a:t>
            </a:r>
            <a:r>
              <a:rPr lang="tr-TR" sz="2800" b="1" dirty="0">
                <a:solidFill>
                  <a:schemeClr val="tx1"/>
                </a:solidFill>
              </a:rPr>
              <a:t>, </a:t>
            </a:r>
            <a:r>
              <a:rPr lang="tr-TR" sz="2800" b="1" dirty="0" smtClean="0">
                <a:solidFill>
                  <a:schemeClr val="tx1"/>
                </a:solidFill>
              </a:rPr>
              <a:t>yol, çok, Kars, Muş, göl, kış, gör… </a:t>
            </a:r>
          </a:p>
          <a:p>
            <a:pPr marL="0" indent="0" algn="just">
              <a:buNone/>
            </a:pPr>
            <a:r>
              <a:rPr lang="tr-TR" sz="3200" b="1" dirty="0" smtClean="0">
                <a:solidFill>
                  <a:schemeClr val="tx1"/>
                </a:solidFill>
              </a:rPr>
              <a:t>Çiçek</a:t>
            </a:r>
            <a:r>
              <a:rPr lang="tr-TR" sz="3200" b="1" dirty="0">
                <a:solidFill>
                  <a:schemeClr val="tx1"/>
                </a:solidFill>
              </a:rPr>
              <a:t>, </a:t>
            </a:r>
            <a:r>
              <a:rPr lang="tr-TR" sz="3200" dirty="0">
                <a:solidFill>
                  <a:schemeClr val="tx1"/>
                </a:solidFill>
              </a:rPr>
              <a:t>çiçek</a:t>
            </a:r>
            <a:r>
              <a:rPr lang="tr-TR" sz="3200" b="1" dirty="0">
                <a:solidFill>
                  <a:schemeClr val="tx1"/>
                </a:solidFill>
              </a:rPr>
              <a:t>ler</a:t>
            </a:r>
            <a:r>
              <a:rPr lang="tr-TR" sz="3200" dirty="0">
                <a:solidFill>
                  <a:schemeClr val="tx1"/>
                </a:solidFill>
              </a:rPr>
              <a:t>, çiçekler</a:t>
            </a:r>
            <a:r>
              <a:rPr lang="tr-TR" sz="3200" b="1" dirty="0">
                <a:solidFill>
                  <a:schemeClr val="tx1"/>
                </a:solidFill>
              </a:rPr>
              <a:t>in</a:t>
            </a:r>
            <a:r>
              <a:rPr lang="tr-TR" sz="3200" dirty="0">
                <a:solidFill>
                  <a:schemeClr val="tx1"/>
                </a:solidFill>
              </a:rPr>
              <a:t>, çiçekler</a:t>
            </a:r>
            <a:r>
              <a:rPr lang="tr-TR" sz="3200" b="1" dirty="0">
                <a:solidFill>
                  <a:schemeClr val="tx1"/>
                </a:solidFill>
              </a:rPr>
              <a:t>den</a:t>
            </a:r>
            <a:r>
              <a:rPr lang="tr-TR" sz="3200" dirty="0">
                <a:solidFill>
                  <a:schemeClr val="tx1"/>
                </a:solidFill>
              </a:rPr>
              <a:t>, kuş, kuş</a:t>
            </a:r>
            <a:r>
              <a:rPr lang="tr-TR" sz="3200" b="1" dirty="0">
                <a:solidFill>
                  <a:schemeClr val="tx1"/>
                </a:solidFill>
              </a:rPr>
              <a:t>lar</a:t>
            </a:r>
            <a:r>
              <a:rPr lang="tr-TR" sz="3200" dirty="0">
                <a:solidFill>
                  <a:schemeClr val="tx1"/>
                </a:solidFill>
              </a:rPr>
              <a:t>, kuşla</a:t>
            </a:r>
            <a:r>
              <a:rPr lang="tr-TR" sz="3200" b="1" dirty="0">
                <a:solidFill>
                  <a:schemeClr val="tx1"/>
                </a:solidFill>
              </a:rPr>
              <a:t>rın</a:t>
            </a:r>
            <a:r>
              <a:rPr lang="tr-TR" sz="3200" dirty="0">
                <a:solidFill>
                  <a:schemeClr val="tx1"/>
                </a:solidFill>
              </a:rPr>
              <a:t>, ok</a:t>
            </a:r>
            <a:r>
              <a:rPr lang="tr-TR" sz="3200" b="1" dirty="0">
                <a:solidFill>
                  <a:schemeClr val="tx1"/>
                </a:solidFill>
              </a:rPr>
              <a:t>u</a:t>
            </a:r>
            <a:r>
              <a:rPr lang="tr-TR" sz="3200" dirty="0">
                <a:solidFill>
                  <a:schemeClr val="tx1"/>
                </a:solidFill>
              </a:rPr>
              <a:t>l, okulumu</a:t>
            </a:r>
            <a:r>
              <a:rPr lang="tr-TR" sz="3200" b="1" dirty="0">
                <a:solidFill>
                  <a:schemeClr val="tx1"/>
                </a:solidFill>
              </a:rPr>
              <a:t>zun</a:t>
            </a:r>
            <a:r>
              <a:rPr lang="tr-TR" sz="3200" dirty="0">
                <a:solidFill>
                  <a:schemeClr val="tx1"/>
                </a:solidFill>
              </a:rPr>
              <a:t>… </a:t>
            </a:r>
            <a:endParaRPr lang="tr-TR" sz="3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tr-TR" sz="3200" dirty="0" smtClean="0">
                <a:solidFill>
                  <a:schemeClr val="tx1"/>
                </a:solidFill>
              </a:rPr>
              <a:t>Or</a:t>
            </a:r>
            <a:r>
              <a:rPr lang="tr-TR" sz="3200" b="1" dirty="0" smtClean="0">
                <a:solidFill>
                  <a:schemeClr val="tx1"/>
                </a:solidFill>
              </a:rPr>
              <a:t>han</a:t>
            </a:r>
            <a:r>
              <a:rPr lang="tr-TR" sz="3200" dirty="0">
                <a:solidFill>
                  <a:schemeClr val="tx1"/>
                </a:solidFill>
              </a:rPr>
              <a:t>, Tur</a:t>
            </a:r>
            <a:r>
              <a:rPr lang="tr-TR" sz="3200" b="1" dirty="0">
                <a:solidFill>
                  <a:schemeClr val="tx1"/>
                </a:solidFill>
              </a:rPr>
              <a:t>gut, </a:t>
            </a:r>
            <a:r>
              <a:rPr lang="tr-TR" sz="3200" dirty="0">
                <a:solidFill>
                  <a:schemeClr val="tx1"/>
                </a:solidFill>
              </a:rPr>
              <a:t>Se</a:t>
            </a:r>
            <a:r>
              <a:rPr lang="tr-TR" sz="3200" b="1" dirty="0">
                <a:solidFill>
                  <a:schemeClr val="tx1"/>
                </a:solidFill>
              </a:rPr>
              <a:t>vim</a:t>
            </a:r>
            <a:r>
              <a:rPr lang="tr-TR" sz="3200" dirty="0">
                <a:solidFill>
                  <a:schemeClr val="tx1"/>
                </a:solidFill>
              </a:rPr>
              <a:t>, Su</a:t>
            </a:r>
            <a:r>
              <a:rPr lang="tr-TR" sz="3200" b="1" dirty="0">
                <a:solidFill>
                  <a:schemeClr val="tx1"/>
                </a:solidFill>
              </a:rPr>
              <a:t>na</a:t>
            </a:r>
            <a:r>
              <a:rPr lang="tr-TR" sz="3200" dirty="0">
                <a:solidFill>
                  <a:schemeClr val="tx1"/>
                </a:solidFill>
              </a:rPr>
              <a:t>, Te</a:t>
            </a:r>
            <a:r>
              <a:rPr lang="tr-TR" sz="3200" b="1" dirty="0">
                <a:solidFill>
                  <a:schemeClr val="tx1"/>
                </a:solidFill>
              </a:rPr>
              <a:t>kir,</a:t>
            </a:r>
            <a:r>
              <a:rPr lang="tr-TR" sz="3200" dirty="0">
                <a:solidFill>
                  <a:schemeClr val="tx1"/>
                </a:solidFill>
              </a:rPr>
              <a:t> Bon</a:t>
            </a:r>
            <a:r>
              <a:rPr lang="tr-TR" sz="3200" b="1" dirty="0">
                <a:solidFill>
                  <a:schemeClr val="tx1"/>
                </a:solidFill>
              </a:rPr>
              <a:t>cuk</a:t>
            </a:r>
            <a:r>
              <a:rPr lang="tr-TR" sz="3200" dirty="0">
                <a:solidFill>
                  <a:schemeClr val="tx1"/>
                </a:solidFill>
              </a:rPr>
              <a:t>… </a:t>
            </a:r>
            <a:r>
              <a:rPr lang="tr-TR" sz="3200" b="1" dirty="0">
                <a:solidFill>
                  <a:schemeClr val="tx1"/>
                </a:solidFill>
              </a:rPr>
              <a:t>An</a:t>
            </a:r>
            <a:r>
              <a:rPr lang="tr-TR" sz="3200" dirty="0">
                <a:solidFill>
                  <a:schemeClr val="tx1"/>
                </a:solidFill>
              </a:rPr>
              <a:t>kara, </a:t>
            </a:r>
            <a:r>
              <a:rPr lang="tr-TR" sz="3200" b="1" dirty="0">
                <a:solidFill>
                  <a:schemeClr val="tx1"/>
                </a:solidFill>
              </a:rPr>
              <a:t>Er</a:t>
            </a:r>
            <a:r>
              <a:rPr lang="tr-TR" sz="3200" dirty="0">
                <a:solidFill>
                  <a:schemeClr val="tx1"/>
                </a:solidFill>
              </a:rPr>
              <a:t>zurum, </a:t>
            </a:r>
            <a:r>
              <a:rPr lang="tr-TR" sz="3200" b="1" dirty="0">
                <a:solidFill>
                  <a:schemeClr val="tx1"/>
                </a:solidFill>
              </a:rPr>
              <a:t>Van, Ed</a:t>
            </a:r>
            <a:r>
              <a:rPr lang="tr-TR" sz="3200" dirty="0">
                <a:solidFill>
                  <a:schemeClr val="tx1"/>
                </a:solidFill>
              </a:rPr>
              <a:t>irne, </a:t>
            </a:r>
            <a:r>
              <a:rPr lang="tr-TR" sz="3200" b="1" dirty="0">
                <a:solidFill>
                  <a:schemeClr val="tx1"/>
                </a:solidFill>
              </a:rPr>
              <a:t>Diyar</a:t>
            </a:r>
            <a:r>
              <a:rPr lang="tr-TR" sz="3200" dirty="0">
                <a:solidFill>
                  <a:schemeClr val="tx1"/>
                </a:solidFill>
              </a:rPr>
              <a:t>bakır, </a:t>
            </a:r>
            <a:r>
              <a:rPr lang="tr-TR" sz="3200" b="1" dirty="0">
                <a:solidFill>
                  <a:schemeClr val="tx1"/>
                </a:solidFill>
              </a:rPr>
              <a:t>yok</a:t>
            </a:r>
            <a:r>
              <a:rPr lang="tr-TR" sz="3200" dirty="0">
                <a:solidFill>
                  <a:schemeClr val="tx1"/>
                </a:solidFill>
              </a:rPr>
              <a:t>sa, </a:t>
            </a:r>
            <a:r>
              <a:rPr lang="tr-TR" sz="3200" b="1" dirty="0">
                <a:solidFill>
                  <a:schemeClr val="tx1"/>
                </a:solidFill>
              </a:rPr>
              <a:t>a</a:t>
            </a:r>
            <a:r>
              <a:rPr lang="tr-TR" sz="3200" dirty="0">
                <a:solidFill>
                  <a:schemeClr val="tx1"/>
                </a:solidFill>
              </a:rPr>
              <a:t>caba…</a:t>
            </a:r>
          </a:p>
          <a:p>
            <a:pPr marL="0" indent="0" algn="just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3109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2258685" cy="1507067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8606933" cy="3801532"/>
          </a:xfrm>
        </p:spPr>
        <p:txBody>
          <a:bodyPr>
            <a:normAutofit/>
          </a:bodyPr>
          <a:lstStyle/>
          <a:p>
            <a:pPr algn="just"/>
            <a:r>
              <a:rPr lang="tr-TR" sz="2800" b="1" u="sng" dirty="0" smtClean="0">
                <a:solidFill>
                  <a:schemeClr val="tx1"/>
                </a:solidFill>
              </a:rPr>
              <a:t>Tümce Vurgusu;</a:t>
            </a:r>
          </a:p>
          <a:p>
            <a:pPr algn="just"/>
            <a:r>
              <a:rPr lang="tr-TR" sz="2800" b="1" dirty="0" smtClean="0">
                <a:solidFill>
                  <a:schemeClr val="tx1"/>
                </a:solidFill>
              </a:rPr>
              <a:t>Baba</a:t>
            </a:r>
            <a:r>
              <a:rPr lang="tr-TR" sz="2800" b="1" dirty="0">
                <a:solidFill>
                  <a:schemeClr val="tx1"/>
                </a:solidFill>
              </a:rPr>
              <a:t>, arkadaşım </a:t>
            </a:r>
            <a:r>
              <a:rPr lang="tr-TR" sz="2800" dirty="0">
                <a:solidFill>
                  <a:schemeClr val="tx1"/>
                </a:solidFill>
              </a:rPr>
              <a:t>söyle</a:t>
            </a:r>
            <a:r>
              <a:rPr lang="tr-TR" sz="2800" b="1" dirty="0">
                <a:solidFill>
                  <a:schemeClr val="tx1"/>
                </a:solidFill>
              </a:rPr>
              <a:t>di</a:t>
            </a:r>
            <a:r>
              <a:rPr lang="tr-TR" sz="2800" dirty="0">
                <a:solidFill>
                  <a:schemeClr val="tx1"/>
                </a:solidFill>
              </a:rPr>
              <a:t>, okul</a:t>
            </a:r>
            <a:r>
              <a:rPr lang="tr-TR" sz="2800" b="1" dirty="0">
                <a:solidFill>
                  <a:schemeClr val="tx1"/>
                </a:solidFill>
              </a:rPr>
              <a:t>lar</a:t>
            </a:r>
            <a:r>
              <a:rPr lang="tr-TR" sz="2800" dirty="0">
                <a:solidFill>
                  <a:schemeClr val="tx1"/>
                </a:solidFill>
              </a:rPr>
              <a:t> ya</a:t>
            </a:r>
            <a:r>
              <a:rPr lang="tr-TR" sz="2800" b="1" dirty="0">
                <a:solidFill>
                  <a:schemeClr val="tx1"/>
                </a:solidFill>
              </a:rPr>
              <a:t>rın</a:t>
            </a:r>
            <a:r>
              <a:rPr lang="tr-TR" sz="2800" dirty="0">
                <a:solidFill>
                  <a:schemeClr val="tx1"/>
                </a:solidFill>
              </a:rPr>
              <a:t> açıla</a:t>
            </a:r>
            <a:r>
              <a:rPr lang="tr-TR" sz="2800" b="1" dirty="0">
                <a:solidFill>
                  <a:schemeClr val="tx1"/>
                </a:solidFill>
              </a:rPr>
              <a:t>cak</a:t>
            </a:r>
            <a:r>
              <a:rPr lang="tr-TR" sz="2800" dirty="0">
                <a:solidFill>
                  <a:schemeClr val="tx1"/>
                </a:solidFill>
              </a:rPr>
              <a:t>. Hepi</a:t>
            </a:r>
            <a:r>
              <a:rPr lang="tr-TR" sz="2800" b="1" dirty="0">
                <a:solidFill>
                  <a:schemeClr val="tx1"/>
                </a:solidFill>
              </a:rPr>
              <a:t>miz</a:t>
            </a:r>
            <a:r>
              <a:rPr lang="tr-TR" sz="2800" dirty="0">
                <a:solidFill>
                  <a:schemeClr val="tx1"/>
                </a:solidFill>
              </a:rPr>
              <a:t> sevin</a:t>
            </a:r>
            <a:r>
              <a:rPr lang="tr-TR" sz="2800" b="1" dirty="0">
                <a:solidFill>
                  <a:schemeClr val="tx1"/>
                </a:solidFill>
              </a:rPr>
              <a:t>dik</a:t>
            </a:r>
            <a:r>
              <a:rPr lang="tr-TR" sz="2800" dirty="0" smtClean="0">
                <a:solidFill>
                  <a:schemeClr val="tx1"/>
                </a:solidFill>
              </a:rPr>
              <a:t>…</a:t>
            </a:r>
          </a:p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Dayım bize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yarın </a:t>
            </a:r>
            <a:r>
              <a:rPr lang="tr-TR" sz="2800" dirty="0" smtClean="0">
                <a:solidFill>
                  <a:schemeClr val="tx1"/>
                </a:solidFill>
              </a:rPr>
              <a:t>gelecek.</a:t>
            </a:r>
            <a:endParaRPr lang="tr-TR" sz="2800" dirty="0">
              <a:solidFill>
                <a:schemeClr val="tx1"/>
              </a:solidFill>
            </a:endParaRPr>
          </a:p>
          <a:p>
            <a:pPr algn="just"/>
            <a:r>
              <a:rPr lang="tr-TR" sz="2800" dirty="0" smtClean="0">
                <a:solidFill>
                  <a:schemeClr val="tx1"/>
                </a:solidFill>
              </a:rPr>
              <a:t>Kitabı bana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Ayten </a:t>
            </a:r>
            <a:r>
              <a:rPr lang="tr-TR" sz="2800" dirty="0" smtClean="0">
                <a:solidFill>
                  <a:schemeClr val="tx1"/>
                </a:solidFill>
              </a:rPr>
              <a:t>getirecek.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30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992414"/>
            <a:ext cx="2216643" cy="1001985"/>
          </a:xfrm>
        </p:spPr>
        <p:txBody>
          <a:bodyPr/>
          <a:lstStyle/>
          <a:p>
            <a:r>
              <a:rPr lang="tr-T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11507788" cy="4858265"/>
          </a:xfrm>
        </p:spPr>
        <p:txBody>
          <a:bodyPr>
            <a:normAutofit/>
          </a:bodyPr>
          <a:lstStyle/>
          <a:p>
            <a:pPr algn="just"/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Kalın yazılan vurgulu heceleri dikkatle incelersek şu sonuçlara varabiliriz: </a:t>
            </a:r>
            <a:endParaRPr lang="tr-TR" alt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/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ek 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heceli olanlarda en, pek, çok gibi derece belirtenlerin dışında sözcük vurgusu 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bulunmaz.</a:t>
            </a:r>
          </a:p>
          <a:p>
            <a:pPr algn="just"/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Çok heceli sözcüklerde vurgu genellikle son hecededir. 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476822"/>
            <a:ext cx="8534400" cy="1507067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10535723" cy="4413422"/>
          </a:xfrm>
        </p:spPr>
        <p:txBody>
          <a:bodyPr/>
          <a:lstStyle/>
          <a:p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Ancak yer adlarında durum değişir. İki heceli olanlarda vurgu baştadır. </a:t>
            </a:r>
            <a:endParaRPr lang="tr-TR" alt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tr-TR" alt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İz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mit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Kon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ya, </a:t>
            </a:r>
            <a:r>
              <a:rPr lang="tr-TR" alt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Göl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cük, </a:t>
            </a:r>
            <a:r>
              <a:rPr lang="tr-TR" alt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vas, </a:t>
            </a:r>
            <a:r>
              <a:rPr lang="tr-TR" alt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kara, 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gibi… 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262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939862"/>
            <a:ext cx="2573995" cy="1054537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9279595" cy="439069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Çok heceli yer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adlarında da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 başa doğru sürülür, güçlü hecede birleşir, yani birinci hece daha güçlü ise, vurgu başta kalır.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dahan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Kas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tamonu,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Çan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kırı, </a:t>
            </a:r>
            <a:r>
              <a:rPr 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mara gibi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/>
              <a:t/>
            </a:r>
            <a:br>
              <a:rPr lang="tr-TR" dirty="0"/>
            </a:b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828353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771697"/>
            <a:ext cx="2941857" cy="1222702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9227043" cy="401232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Birinci hece açık, ikinci hece kapalı ise ya da birinci hece bir-iki sesli; ikinci hece üç-dört sesli ise yani ikinci hece daha güçlüyse vurguyu çeker. E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dir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ne, Ma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lat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ya, Kara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mür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 gibi…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652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05297" y="5696607"/>
            <a:ext cx="3405351" cy="788276"/>
          </a:xfrm>
        </p:spPr>
        <p:txBody>
          <a:bodyPr>
            <a:noAutofit/>
          </a:bodyPr>
          <a:lstStyle/>
          <a:p>
            <a:r>
              <a:rPr lang="tr-TR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Diksiyona Giriş </a:t>
            </a:r>
            <a:br>
              <a:rPr lang="tr-TR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8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Ders:12 Konu:12</a:t>
            </a:r>
            <a:endParaRPr lang="tr-TR" sz="2800" b="1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55" y="136634"/>
            <a:ext cx="8092965" cy="5444359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363275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971393"/>
            <a:ext cx="3446354" cy="1023006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417" y="372762"/>
            <a:ext cx="11565454" cy="453698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Bazı belirteçler, bağlaçlar ve ünlemlerde vurgu başa geçer.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Şim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di,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cak,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hay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di,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ferin gibi… Cins isimler yer adı olarak kullanıldığında ayrım sağlayabilmek için vurgu başa kayar.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Kar</a:t>
            </a:r>
            <a:r>
              <a:rPr 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Kar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tal ya da 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sirke</a:t>
            </a:r>
            <a:r>
              <a:rPr lang="tr-TR" sz="2800" b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(sirke satan),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Sir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keci gibi… Ekler, genellikle vurguları üzerlerine alırlar. Çiçek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ler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çiçek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gibi…</a:t>
            </a:r>
          </a:p>
        </p:txBody>
      </p:sp>
    </p:spTree>
    <p:extLst>
      <p:ext uri="{BB962C8B-B14F-4D97-AF65-F5344CB8AC3E}">
        <p14:creationId xmlns:p14="http://schemas.microsoft.com/office/powerpoint/2010/main" val="90685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687614"/>
            <a:ext cx="2269195" cy="1306785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11402685" cy="429610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Olumsuzluk eki alan sözcüklerde vurgu ekten önceki hecede kalır. </a:t>
            </a:r>
            <a:r>
              <a:rPr 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Gel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ko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nuş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 gibi…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Aynı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şekilde –mi? Soru eki vurguyu almaz, -ce eki, küçültme anlamında ise vurgulanır. Bol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yumuşak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ça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gibi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Türkçe, bence 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 küçültme anlamı taşımayan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sözcükler de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vurgulanmaz.</a:t>
            </a:r>
          </a:p>
        </p:txBody>
      </p:sp>
    </p:spTree>
    <p:extLst>
      <p:ext uri="{BB962C8B-B14F-4D97-AF65-F5344CB8AC3E}">
        <p14:creationId xmlns:p14="http://schemas.microsoft.com/office/powerpoint/2010/main" val="1115517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698124"/>
            <a:ext cx="2374298" cy="1296275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9909648" cy="40123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İle, ise, idi, imiş, iken sözcüklerinin 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takılaşmasından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oluşan –le, -se,</a:t>
            </a:r>
            <a:b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-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miş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-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parçaları vurgu almaz.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Tebeşirle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kardeşiyle 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vb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32776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34455"/>
            <a:ext cx="2090519" cy="959944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1"/>
            <a:ext cx="10222685" cy="4348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Sesteşler arasında vurgu değişikliği yaparız: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babamın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saçları kır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dı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Camı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kır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dı.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gibi…</a:t>
            </a:r>
          </a:p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 da biraz şeker aldır. Bayrağımızın rengi </a:t>
            </a:r>
            <a:r>
              <a:rPr 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dır.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örneklerinde olduğu gibi…</a:t>
            </a:r>
          </a:p>
        </p:txBody>
      </p:sp>
    </p:spTree>
    <p:extLst>
      <p:ext uri="{BB962C8B-B14F-4D97-AF65-F5344CB8AC3E}">
        <p14:creationId xmlns:p14="http://schemas.microsoft.com/office/powerpoint/2010/main" val="88751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834759"/>
            <a:ext cx="3183595" cy="115964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929345" cy="43145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Ekeylem olmayan –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im’ler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vurgulanır.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öğret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nim ile geliyorum öğretme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nim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gibi…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just">
              <a:buNone/>
            </a:pPr>
            <a:r>
              <a:rPr lang="tr-T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9786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5171089"/>
            <a:ext cx="2458381" cy="707696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10793085" cy="447477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—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 bağlacı ünlü bakımından bir ek gibi kendinden önceki sözcüklere uyar, vurgulanmaz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–ki bağlaç olarak kullanıldığında ya da belki, sanki, mademki gibi kaynaştığında vurgulanmaz ama ek olunca vurgulamak gerekir.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Bilirsi</a:t>
            </a:r>
            <a:r>
              <a:rPr 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niz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ki… Evde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bizim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gibi…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0318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866290"/>
            <a:ext cx="2227154" cy="1128109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1"/>
            <a:ext cx="9405719" cy="435916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 ve sıfat tamlamalarında belirtenlerin sözcük vurguları daha da güçlenir. Al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tın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bilezik, te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miz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örtü, sek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lira, yedin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gün 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gibi…</a:t>
            </a:r>
          </a:p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Bileşik 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sözcüklerde ise vurgu birinci sözcükte yoğunlaşır. 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Köpek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balığı, 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orta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okul, 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dalga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kıran gibi…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12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4096" y="5097517"/>
            <a:ext cx="2354317" cy="896882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4910" y="1093076"/>
            <a:ext cx="9417268" cy="3857296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45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Tümce vurguları</a:t>
            </a:r>
            <a:r>
              <a:rPr lang="tr-T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nda ise tümce içindeki öne çıkarılmak istenen sözcük vurgu ile belirtilir. </a:t>
            </a:r>
            <a:endParaRPr lang="tr-TR" sz="4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4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 </a:t>
            </a:r>
            <a:r>
              <a:rPr lang="tr-T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kitabı dayı</a:t>
            </a:r>
            <a:r>
              <a:rPr lang="tr-TR" sz="45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</a:t>
            </a:r>
            <a:r>
              <a:rPr lang="tr-T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verdim. Ben dayıma o kita</a:t>
            </a:r>
            <a:r>
              <a:rPr lang="tr-TR" sz="4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bı </a:t>
            </a:r>
            <a:r>
              <a:rPr lang="tr-T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verdim. Dayıma o kitabı </a:t>
            </a:r>
            <a:r>
              <a:rPr lang="tr-TR" sz="45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</a:t>
            </a:r>
            <a:r>
              <a:rPr lang="tr-TR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verdim. Gibi… </a:t>
            </a:r>
          </a:p>
          <a:p>
            <a:pPr algn="just">
              <a:lnSpc>
                <a:spcPct val="150000"/>
              </a:lnSpc>
            </a:pPr>
            <a:endParaRPr lang="tr-T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843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4800" y="5150069"/>
            <a:ext cx="2900855" cy="84433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11024312" cy="410691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Görüldüğü üzere dayıma, kitabı sözcüklerinde tümce vurgusu sözcük vurgusu ile birleşmiş, böylece daha da güçlenmiştir…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Tek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heceli sözcüklerde ise sözcük vurgusu bulunmadığına göre, üçüncü tümcedeki “ben” sözcüğünün vurgusu tümce vurgusudur.</a:t>
            </a:r>
            <a:endParaRPr lang="tr-TR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84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5612524"/>
            <a:ext cx="2111541" cy="924910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10236037" cy="46744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Devrik tümcelerde, son sözcüğün başa gelmesinin nedeni önem kazandırılmak isteğinden olduğuna göre vurgu, başa geçen sözcükte olacaktır.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Aras bugün okula gitmedi” tümcesi devrik hale getirilince “gitmedi, Aras bugün okula” olur. Bunu ‘gitmedi’ sözcüğünü öne çıkarmak için yaparız ve vurgu da birinci sözcükte yapılır</a:t>
            </a:r>
            <a:r>
              <a:rPr lang="tr-TR" dirty="0">
                <a:solidFill>
                  <a:schemeClr val="tx1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964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297214"/>
            <a:ext cx="2353278" cy="781268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10151954" cy="461141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Türkçe sözcüklerin vurgulanma özellikleriyle kurallarını bilmeyenler, Türkçeyi, Türkçe konuşmayı hiç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bilemezler.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Konuşmada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kuşkusuz, güzellikten önce doğruluk gelir. Başka bir deyişle, boğumlanması düzgün, vurgulaması doğru olmayanın konuşması güzel olamaz.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46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750676"/>
            <a:ext cx="2363788" cy="1243723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1"/>
            <a:ext cx="11285367" cy="433928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Sözcüklerin sıralanışını değiştirmeden de belirtme vurgusu ile tümceye çok önemli duygu ve anlam katılabilir.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 sizi dün orada gördüm.” tümcesi olduğu gibi söylenince, sözcüklerin anlamı dışında bir şey sezilmez ama gereken heceler kuvvetli vurgularla belirtilince değişiklik kendini gösterecektir.</a:t>
            </a:r>
          </a:p>
        </p:txBody>
      </p:sp>
    </p:spTree>
    <p:extLst>
      <p:ext uri="{BB962C8B-B14F-4D97-AF65-F5344CB8AC3E}">
        <p14:creationId xmlns:p14="http://schemas.microsoft.com/office/powerpoint/2010/main" val="154967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160579"/>
            <a:ext cx="2216643" cy="83382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10456755" cy="416997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sizi dün orada gördüm (başkası değil, ben gördüm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.),</a:t>
            </a:r>
          </a:p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zi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dün orada gördüm (başkasını değil),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sizi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dün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orada gördüm (başka zaman değil, dün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),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sizi dün ora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gördüm (başka yerde değil).</a:t>
            </a:r>
          </a:p>
        </p:txBody>
      </p:sp>
    </p:spTree>
    <p:extLst>
      <p:ext uri="{BB962C8B-B14F-4D97-AF65-F5344CB8AC3E}">
        <p14:creationId xmlns:p14="http://schemas.microsoft.com/office/powerpoint/2010/main" val="2769414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255172"/>
            <a:ext cx="3036450" cy="739227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6252047" cy="456937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İnsan ve hayvan özel adlarında vurgu, tür adlarında olduğu gibi son hecede bulunur ki, buna ünlem vurgusu diyoruz.</a:t>
            </a:r>
          </a:p>
        </p:txBody>
      </p:sp>
      <p:sp>
        <p:nvSpPr>
          <p:cNvPr id="4" name="AutoShape 2" descr="ÜNLEM ile ilgili görsel sonucu"/>
          <p:cNvSpPr>
            <a:spLocks noChangeAspect="1" noChangeArrowheads="1"/>
          </p:cNvSpPr>
          <p:nvPr/>
        </p:nvSpPr>
        <p:spPr bwMode="auto">
          <a:xfrm>
            <a:off x="155575" y="-731838"/>
            <a:ext cx="2009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ÜNLEM ile ilgili görsel sonucu"/>
          <p:cNvSpPr>
            <a:spLocks noChangeAspect="1" noChangeArrowheads="1"/>
          </p:cNvSpPr>
          <p:nvPr/>
        </p:nvSpPr>
        <p:spPr bwMode="auto">
          <a:xfrm>
            <a:off x="307975" y="-579438"/>
            <a:ext cx="20097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254" y="1358625"/>
            <a:ext cx="5164991" cy="4127774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25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76497"/>
            <a:ext cx="2006436" cy="917902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9619" y="286407"/>
            <a:ext cx="8985305" cy="491621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Mü</a:t>
            </a:r>
            <a:r>
              <a:rPr lang="tr-TR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fit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Bel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Gü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gibi, ancak çağrılarda vurgu ilk heceye geçer ve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Mü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fit, </a:t>
            </a: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gin,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Gü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ven olur.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özel ad gibi kullanılan sözcüklerde de böyledir.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neciğim,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bin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başım gibi…</a:t>
            </a:r>
          </a:p>
        </p:txBody>
      </p:sp>
    </p:spTree>
    <p:extLst>
      <p:ext uri="{BB962C8B-B14F-4D97-AF65-F5344CB8AC3E}">
        <p14:creationId xmlns:p14="http://schemas.microsoft.com/office/powerpoint/2010/main" val="2692479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139559"/>
            <a:ext cx="2563485" cy="85484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8617443" cy="452733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Söylediklerimizi güçlendirmek, dikkati çekmek için kimi sözcükleri daha güçlü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vurgularız.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Bunun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adı da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berkitme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vurgusudur.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İnsafsız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benden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beş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kuruşu esirgedi… Örneğinde olduğu gibi. </a:t>
            </a:r>
          </a:p>
        </p:txBody>
      </p:sp>
    </p:spTree>
    <p:extLst>
      <p:ext uri="{BB962C8B-B14F-4D97-AF65-F5344CB8AC3E}">
        <p14:creationId xmlns:p14="http://schemas.microsoft.com/office/powerpoint/2010/main" val="17717371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635062"/>
            <a:ext cx="3141554" cy="1359337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9922" y="727842"/>
            <a:ext cx="11129415" cy="41909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Bir vurgu daha vardır ki, sözcüklere gerekli şiddeti katar.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Adı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da kolayca tahmin edeceğiniz gibi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şiddet vurgusu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Hiç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kuşlara taş atılır mı yara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maz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!...</a:t>
            </a:r>
            <a:b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Derken yapacağımız gibi…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69366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76497"/>
            <a:ext cx="2363788" cy="917902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9952257" cy="408589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Pekiştirme örnekleri de vurguludur ve şiddet vurgusu için çok elverişlidirler.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Bem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beyaz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dos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doğru,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ıp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ıslak gibi…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Derece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belirteçleri de şiddet vurgusunu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çeker:</a:t>
            </a:r>
          </a:p>
          <a:p>
            <a:pPr algn="just">
              <a:lnSpc>
                <a:spcPct val="150000"/>
              </a:lnSpc>
            </a:pPr>
            <a:r>
              <a:rPr lang="tr-TR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güzel kız,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çok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üzgünüm </a:t>
            </a:r>
            <a:r>
              <a:rPr lang="tr-TR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vs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90043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897821"/>
            <a:ext cx="2195622" cy="1096578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8501829" cy="441171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Niteleme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sıfatlarıyla asıl sayılar, tanıtma ve belirtme vurgularına elverişlidirler: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durgun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su,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engin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deniz,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boş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söz, </a:t>
            </a:r>
            <a:r>
              <a:rPr 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altmış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yıllık…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Örneklerinde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olduğu gibi.</a:t>
            </a:r>
            <a:r>
              <a:rPr lang="tr-T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9906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160579"/>
            <a:ext cx="2206133" cy="833820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10181496" cy="435575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Konuşurken anlatmak istediğimizin doğru aktarımı ile dinleyicileri istenilen doğrultuda etkileme başarısı, gördüğünüz gibi boğumlanma ve vurgulamaya bağlıdır. 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549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55476"/>
            <a:ext cx="2174602" cy="938923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580696"/>
            <a:ext cx="9037857" cy="461141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Konuşmanın düzgün ve güzel olmasını, amacına ulaşmasını engelleyen üçüncü neden yanlış tonlamadır. 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Bir sonraki dersimizin başlığı </a:t>
            </a:r>
            <a:r>
              <a:rPr lang="tr-TR" altLang="tr-TR" sz="28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</a:t>
            </a:r>
            <a:r>
              <a:rPr lang="tr-TR" altLang="tr-TR" sz="2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onlama 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olacaktır…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165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876800"/>
            <a:ext cx="3131043" cy="1117599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1"/>
            <a:ext cx="10618102" cy="485826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Boğumlanma konusunu daha önceki sunuda gözden geçirmiş bulunuyoruz</a:t>
            </a: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Şimdi vurgulamayı, ne olduğunu, nasıl yapılacağını görelim.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3256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798786" y="4918841"/>
            <a:ext cx="10058400" cy="1240222"/>
          </a:xfrm>
        </p:spPr>
        <p:txBody>
          <a:bodyPr>
            <a:normAutofit fontScale="90000"/>
          </a:bodyPr>
          <a:lstStyle/>
          <a:p>
            <a:r>
              <a:rPr lang="tr-TR" sz="2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Öyle istiyorum ki , Türk Dili bilim yöntemleriyle kuralları ortaya konulsun ve her dalda yazı yazanlar bütün terimleriyle çoğunluğun anlayabileceği güzel, ahenkli dilimizi kullansınlar</a:t>
            </a:r>
            <a:r>
              <a:rPr lang="tr-TR" sz="2000" cap="none" dirty="0" smtClean="0">
                <a:latin typeface="Arial Black" panose="020B0A04020102020204" pitchFamily="34" charset="0"/>
              </a:rPr>
              <a:t>…</a:t>
            </a:r>
            <a:r>
              <a:rPr lang="tr-TR" dirty="0" smtClean="0">
                <a:latin typeface="Arial Black" panose="020B0A04020102020204" pitchFamily="34" charset="0"/>
              </a:rPr>
              <a:t/>
            </a:r>
            <a:br>
              <a:rPr lang="tr-TR" dirty="0" smtClean="0">
                <a:latin typeface="Arial Black" panose="020B0A04020102020204" pitchFamily="34" charset="0"/>
              </a:rPr>
            </a:br>
            <a:r>
              <a:rPr lang="tr-TR" dirty="0" smtClean="0">
                <a:latin typeface="Arial Black" panose="020B0A04020102020204" pitchFamily="34" charset="0"/>
              </a:rPr>
              <a:t>										</a:t>
            </a: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Mustafa </a:t>
            </a:r>
            <a:r>
              <a:rPr lang="tr-TR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kemal Atatürk…</a:t>
            </a:r>
            <a:endParaRPr lang="tr-T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2" name="Picture 4" descr="https://orig00.deviantart.net/e4d6/f/2016/303/9/0/mustafa_kemal_ataturk_by_ottodiels-damor8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2"/>
          <a:stretch/>
        </p:blipFill>
        <p:spPr bwMode="auto">
          <a:xfrm>
            <a:off x="2614995" y="294289"/>
            <a:ext cx="6938907" cy="4542605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71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876800"/>
            <a:ext cx="5338216" cy="1117599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İyi haftalar…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76" y="609600"/>
            <a:ext cx="7136524" cy="4444234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18423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129048"/>
            <a:ext cx="2426850" cy="865351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2967" y="662153"/>
            <a:ext cx="9858702" cy="417260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bir sözcüğün heceleri ya da bir tümcenin sözcükleri üzerinde farklı soluk baskısı 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uygulamaktır.</a:t>
            </a:r>
          </a:p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Şiddet 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vurgusu ve anlam ayırt edici vurgu olmak üzere iki türü 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vardır…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13434"/>
            <a:ext cx="2710629" cy="980965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9374188" cy="41594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ş, ok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l, uç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k, kal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m, bıç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k… gibi sözcüklerde şiddet vurgusu son hecelerde kullanılmaktadır. 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91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4950372"/>
            <a:ext cx="2069498" cy="1044027"/>
          </a:xfrm>
        </p:spPr>
        <p:txBody>
          <a:bodyPr/>
          <a:lstStyle/>
          <a:p>
            <a:r>
              <a:rPr lang="tr-T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11104134" cy="46193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Türk Dilinde, bazı istisnalar bir kenara bırakılırsa, vurgu genellikle sözcüklerin son hecesinde bulunur. Aynı sözcüklerde, farklı yerlerdeki vurgular ise anlam ayırt etmeye yararlar. </a:t>
            </a:r>
            <a:endParaRPr lang="tr-TR" alt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</a:t>
            </a:r>
            <a:r>
              <a:rPr lang="tr-TR" altLang="tr-TR" sz="2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</a:t>
            </a:r>
            <a:r>
              <a:rPr lang="tr-TR" alt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rdı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vard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ı 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ya da g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ü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ldü, güld</a:t>
            </a:r>
            <a:r>
              <a:rPr lang="tr-TR" alt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ü</a:t>
            </a:r>
            <a:r>
              <a:rPr lang="tr-TR" alt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sözcüklerinde olduğu gibi…</a:t>
            </a:r>
            <a:endParaRPr lang="tr-TR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065986"/>
            <a:ext cx="2689609" cy="928413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1" y="685800"/>
            <a:ext cx="10236037" cy="42855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söze duygu unsuru katar, dinleyicinin dikkatini uyandırarak anlamın kavranmasını ve konuşmanın canlı, hareketli olmasını sağlar.</a:t>
            </a:r>
          </a:p>
        </p:txBody>
      </p:sp>
    </p:spTree>
    <p:extLst>
      <p:ext uri="{BB962C8B-B14F-4D97-AF65-F5344CB8AC3E}">
        <p14:creationId xmlns:p14="http://schemas.microsoft.com/office/powerpoint/2010/main" val="108451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5139559"/>
            <a:ext cx="2857774" cy="854840"/>
          </a:xfrm>
        </p:spPr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0129" y="622738"/>
            <a:ext cx="9605416" cy="43696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Vurgu, tümcede anlamca önemli sözcükleri ortaya çıkarır, hatta anlamı değiştirir. </a:t>
            </a:r>
            <a:endParaRPr lang="tr-T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Sözcüğün </a:t>
            </a:r>
            <a:r>
              <a:rPr lang="tr-T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ardındaki anlam vurgu ile ortaya çıkar. </a:t>
            </a:r>
          </a:p>
        </p:txBody>
      </p:sp>
    </p:spTree>
    <p:extLst>
      <p:ext uri="{BB962C8B-B14F-4D97-AF65-F5344CB8AC3E}">
        <p14:creationId xmlns:p14="http://schemas.microsoft.com/office/powerpoint/2010/main" val="2604405291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</TotalTime>
  <Words>1328</Words>
  <Application>Microsoft Office PowerPoint</Application>
  <PresentationFormat>Geniş ekran</PresentationFormat>
  <Paragraphs>128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6" baseType="lpstr">
      <vt:lpstr>Arial Black</vt:lpstr>
      <vt:lpstr>Calibri</vt:lpstr>
      <vt:lpstr>Century Gothic</vt:lpstr>
      <vt:lpstr>Wingdings 3</vt:lpstr>
      <vt:lpstr>Dilim</vt:lpstr>
      <vt:lpstr>PowerPoint Sunusu</vt:lpstr>
      <vt:lpstr>Diksiyona Giriş  Ders:12 Konu:12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VURGU</vt:lpstr>
      <vt:lpstr>Öyle istiyorum ki , Türk Dili bilim yöntemleriyle kuralları ortaya konulsun ve her dalda yazı yazanlar bütün terimleriyle çoğunluğun anlayabileceği güzel, ahenkli dilimizi kullansınlar…           Mustafa kemal Atatürk…</vt:lpstr>
      <vt:lpstr>İyi haftalar…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Hayri</cp:lastModifiedBy>
  <cp:revision>174</cp:revision>
  <cp:lastPrinted>2017-12-14T13:53:43Z</cp:lastPrinted>
  <dcterms:created xsi:type="dcterms:W3CDTF">2017-12-14T12:56:43Z</dcterms:created>
  <dcterms:modified xsi:type="dcterms:W3CDTF">2021-09-29T09:41:06Z</dcterms:modified>
</cp:coreProperties>
</file>