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9" r:id="rId24"/>
    <p:sldId id="278"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8" d="100"/>
          <a:sy n="68" d="100"/>
        </p:scale>
        <p:origin x="66"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33C1631-BD47-9404-BA0E-288E04F841DD}"/>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39956202-5B81-C02D-CCEC-B7DE9C3AD76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CCEA7DB8-D422-5B8C-D7DB-C96283B6B4EF}"/>
              </a:ext>
            </a:extLst>
          </p:cNvPr>
          <p:cNvSpPr>
            <a:spLocks noGrp="1"/>
          </p:cNvSpPr>
          <p:nvPr>
            <p:ph type="dt" sz="half" idx="10"/>
          </p:nvPr>
        </p:nvSpPr>
        <p:spPr/>
        <p:txBody>
          <a:bodyPr/>
          <a:lstStyle/>
          <a:p>
            <a:fld id="{47898A94-B4DB-4C9D-843E-06455E8461D7}" type="datetimeFigureOut">
              <a:rPr lang="tr-TR" smtClean="0"/>
              <a:t>15.05.2024</a:t>
            </a:fld>
            <a:endParaRPr lang="tr-TR"/>
          </a:p>
        </p:txBody>
      </p:sp>
      <p:sp>
        <p:nvSpPr>
          <p:cNvPr id="5" name="Alt Bilgi Yer Tutucusu 4">
            <a:extLst>
              <a:ext uri="{FF2B5EF4-FFF2-40B4-BE49-F238E27FC236}">
                <a16:creationId xmlns:a16="http://schemas.microsoft.com/office/drawing/2014/main" id="{378DA7A1-13FF-B68F-9531-2569639904F9}"/>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6C23538E-41B9-8A58-B45C-63A7F5B0D0D8}"/>
              </a:ext>
            </a:extLst>
          </p:cNvPr>
          <p:cNvSpPr>
            <a:spLocks noGrp="1"/>
          </p:cNvSpPr>
          <p:nvPr>
            <p:ph type="sldNum" sz="quarter" idx="12"/>
          </p:nvPr>
        </p:nvSpPr>
        <p:spPr/>
        <p:txBody>
          <a:bodyPr/>
          <a:lstStyle/>
          <a:p>
            <a:fld id="{F9F994B8-3C7F-484E-B32D-71E9904EA9AD}" type="slidenum">
              <a:rPr lang="tr-TR" smtClean="0"/>
              <a:t>‹#›</a:t>
            </a:fld>
            <a:endParaRPr lang="tr-TR"/>
          </a:p>
        </p:txBody>
      </p:sp>
    </p:spTree>
    <p:extLst>
      <p:ext uri="{BB962C8B-B14F-4D97-AF65-F5344CB8AC3E}">
        <p14:creationId xmlns:p14="http://schemas.microsoft.com/office/powerpoint/2010/main" val="16107443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2BF3461-A155-E99F-B6F3-FC380B49A28F}"/>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15A0E3D5-E053-8675-3DE6-6078FC12B543}"/>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1F6F3C46-824F-3A24-315A-95CAF597026F}"/>
              </a:ext>
            </a:extLst>
          </p:cNvPr>
          <p:cNvSpPr>
            <a:spLocks noGrp="1"/>
          </p:cNvSpPr>
          <p:nvPr>
            <p:ph type="dt" sz="half" idx="10"/>
          </p:nvPr>
        </p:nvSpPr>
        <p:spPr/>
        <p:txBody>
          <a:bodyPr/>
          <a:lstStyle/>
          <a:p>
            <a:fld id="{47898A94-B4DB-4C9D-843E-06455E8461D7}" type="datetimeFigureOut">
              <a:rPr lang="tr-TR" smtClean="0"/>
              <a:t>15.05.2024</a:t>
            </a:fld>
            <a:endParaRPr lang="tr-TR"/>
          </a:p>
        </p:txBody>
      </p:sp>
      <p:sp>
        <p:nvSpPr>
          <p:cNvPr id="5" name="Alt Bilgi Yer Tutucusu 4">
            <a:extLst>
              <a:ext uri="{FF2B5EF4-FFF2-40B4-BE49-F238E27FC236}">
                <a16:creationId xmlns:a16="http://schemas.microsoft.com/office/drawing/2014/main" id="{0572329E-99DB-A3B6-D68C-E18A496CE31B}"/>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35364612-396F-6F54-CC1D-17E64252AB80}"/>
              </a:ext>
            </a:extLst>
          </p:cNvPr>
          <p:cNvSpPr>
            <a:spLocks noGrp="1"/>
          </p:cNvSpPr>
          <p:nvPr>
            <p:ph type="sldNum" sz="quarter" idx="12"/>
          </p:nvPr>
        </p:nvSpPr>
        <p:spPr/>
        <p:txBody>
          <a:bodyPr/>
          <a:lstStyle/>
          <a:p>
            <a:fld id="{F9F994B8-3C7F-484E-B32D-71E9904EA9AD}" type="slidenum">
              <a:rPr lang="tr-TR" smtClean="0"/>
              <a:t>‹#›</a:t>
            </a:fld>
            <a:endParaRPr lang="tr-TR"/>
          </a:p>
        </p:txBody>
      </p:sp>
    </p:spTree>
    <p:extLst>
      <p:ext uri="{BB962C8B-B14F-4D97-AF65-F5344CB8AC3E}">
        <p14:creationId xmlns:p14="http://schemas.microsoft.com/office/powerpoint/2010/main" val="36777100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4C549632-D81B-D5D7-0A2E-8F3A609D2D13}"/>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40091EA6-5137-6691-E251-E057A4281EC5}"/>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16B40799-3E0C-37C3-8D29-5A6600F3DA90}"/>
              </a:ext>
            </a:extLst>
          </p:cNvPr>
          <p:cNvSpPr>
            <a:spLocks noGrp="1"/>
          </p:cNvSpPr>
          <p:nvPr>
            <p:ph type="dt" sz="half" idx="10"/>
          </p:nvPr>
        </p:nvSpPr>
        <p:spPr/>
        <p:txBody>
          <a:bodyPr/>
          <a:lstStyle/>
          <a:p>
            <a:fld id="{47898A94-B4DB-4C9D-843E-06455E8461D7}" type="datetimeFigureOut">
              <a:rPr lang="tr-TR" smtClean="0"/>
              <a:t>15.05.2024</a:t>
            </a:fld>
            <a:endParaRPr lang="tr-TR"/>
          </a:p>
        </p:txBody>
      </p:sp>
      <p:sp>
        <p:nvSpPr>
          <p:cNvPr id="5" name="Alt Bilgi Yer Tutucusu 4">
            <a:extLst>
              <a:ext uri="{FF2B5EF4-FFF2-40B4-BE49-F238E27FC236}">
                <a16:creationId xmlns:a16="http://schemas.microsoft.com/office/drawing/2014/main" id="{3737F266-5717-BA92-6A17-69EC3F3C84B9}"/>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0ABF6DC0-538E-15F8-D51F-798872AFC260}"/>
              </a:ext>
            </a:extLst>
          </p:cNvPr>
          <p:cNvSpPr>
            <a:spLocks noGrp="1"/>
          </p:cNvSpPr>
          <p:nvPr>
            <p:ph type="sldNum" sz="quarter" idx="12"/>
          </p:nvPr>
        </p:nvSpPr>
        <p:spPr/>
        <p:txBody>
          <a:bodyPr/>
          <a:lstStyle/>
          <a:p>
            <a:fld id="{F9F994B8-3C7F-484E-B32D-71E9904EA9AD}" type="slidenum">
              <a:rPr lang="tr-TR" smtClean="0"/>
              <a:t>‹#›</a:t>
            </a:fld>
            <a:endParaRPr lang="tr-TR"/>
          </a:p>
        </p:txBody>
      </p:sp>
    </p:spTree>
    <p:extLst>
      <p:ext uri="{BB962C8B-B14F-4D97-AF65-F5344CB8AC3E}">
        <p14:creationId xmlns:p14="http://schemas.microsoft.com/office/powerpoint/2010/main" val="18815705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A8C2282-A2DF-778D-6A94-3D2540B9B743}"/>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802D289D-07B7-2A04-55D8-13E485FB6226}"/>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754FB921-E865-5E7D-A641-84B4984A89C4}"/>
              </a:ext>
            </a:extLst>
          </p:cNvPr>
          <p:cNvSpPr>
            <a:spLocks noGrp="1"/>
          </p:cNvSpPr>
          <p:nvPr>
            <p:ph type="dt" sz="half" idx="10"/>
          </p:nvPr>
        </p:nvSpPr>
        <p:spPr/>
        <p:txBody>
          <a:bodyPr/>
          <a:lstStyle/>
          <a:p>
            <a:fld id="{47898A94-B4DB-4C9D-843E-06455E8461D7}" type="datetimeFigureOut">
              <a:rPr lang="tr-TR" smtClean="0"/>
              <a:t>15.05.2024</a:t>
            </a:fld>
            <a:endParaRPr lang="tr-TR"/>
          </a:p>
        </p:txBody>
      </p:sp>
      <p:sp>
        <p:nvSpPr>
          <p:cNvPr id="5" name="Alt Bilgi Yer Tutucusu 4">
            <a:extLst>
              <a:ext uri="{FF2B5EF4-FFF2-40B4-BE49-F238E27FC236}">
                <a16:creationId xmlns:a16="http://schemas.microsoft.com/office/drawing/2014/main" id="{69412467-954B-57A3-A54A-4F70393D7E0A}"/>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80541659-CAC9-381E-E9B4-EAF5A8372904}"/>
              </a:ext>
            </a:extLst>
          </p:cNvPr>
          <p:cNvSpPr>
            <a:spLocks noGrp="1"/>
          </p:cNvSpPr>
          <p:nvPr>
            <p:ph type="sldNum" sz="quarter" idx="12"/>
          </p:nvPr>
        </p:nvSpPr>
        <p:spPr/>
        <p:txBody>
          <a:bodyPr/>
          <a:lstStyle/>
          <a:p>
            <a:fld id="{F9F994B8-3C7F-484E-B32D-71E9904EA9AD}" type="slidenum">
              <a:rPr lang="tr-TR" smtClean="0"/>
              <a:t>‹#›</a:t>
            </a:fld>
            <a:endParaRPr lang="tr-TR"/>
          </a:p>
        </p:txBody>
      </p:sp>
    </p:spTree>
    <p:extLst>
      <p:ext uri="{BB962C8B-B14F-4D97-AF65-F5344CB8AC3E}">
        <p14:creationId xmlns:p14="http://schemas.microsoft.com/office/powerpoint/2010/main" val="5029576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793B972-7C92-26A5-DE58-6F5DBE7CF556}"/>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0D1A4CBD-6094-A89A-F803-25FBD1F195C3}"/>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DF20F027-8EE5-1DC6-5361-CFD09B669359}"/>
              </a:ext>
            </a:extLst>
          </p:cNvPr>
          <p:cNvSpPr>
            <a:spLocks noGrp="1"/>
          </p:cNvSpPr>
          <p:nvPr>
            <p:ph type="dt" sz="half" idx="10"/>
          </p:nvPr>
        </p:nvSpPr>
        <p:spPr/>
        <p:txBody>
          <a:bodyPr/>
          <a:lstStyle/>
          <a:p>
            <a:fld id="{47898A94-B4DB-4C9D-843E-06455E8461D7}" type="datetimeFigureOut">
              <a:rPr lang="tr-TR" smtClean="0"/>
              <a:t>15.05.2024</a:t>
            </a:fld>
            <a:endParaRPr lang="tr-TR"/>
          </a:p>
        </p:txBody>
      </p:sp>
      <p:sp>
        <p:nvSpPr>
          <p:cNvPr id="5" name="Alt Bilgi Yer Tutucusu 4">
            <a:extLst>
              <a:ext uri="{FF2B5EF4-FFF2-40B4-BE49-F238E27FC236}">
                <a16:creationId xmlns:a16="http://schemas.microsoft.com/office/drawing/2014/main" id="{E743F43C-99D8-4220-0DD1-588DB66039C0}"/>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0DEB1DC6-57B1-F7DB-EBFE-6524D061D4A8}"/>
              </a:ext>
            </a:extLst>
          </p:cNvPr>
          <p:cNvSpPr>
            <a:spLocks noGrp="1"/>
          </p:cNvSpPr>
          <p:nvPr>
            <p:ph type="sldNum" sz="quarter" idx="12"/>
          </p:nvPr>
        </p:nvSpPr>
        <p:spPr/>
        <p:txBody>
          <a:bodyPr/>
          <a:lstStyle/>
          <a:p>
            <a:fld id="{F9F994B8-3C7F-484E-B32D-71E9904EA9AD}" type="slidenum">
              <a:rPr lang="tr-TR" smtClean="0"/>
              <a:t>‹#›</a:t>
            </a:fld>
            <a:endParaRPr lang="tr-TR"/>
          </a:p>
        </p:txBody>
      </p:sp>
    </p:spTree>
    <p:extLst>
      <p:ext uri="{BB962C8B-B14F-4D97-AF65-F5344CB8AC3E}">
        <p14:creationId xmlns:p14="http://schemas.microsoft.com/office/powerpoint/2010/main" val="35147400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D231E18-78DF-144A-2EBC-D2D246B529B0}"/>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4F069054-8435-59D4-A285-44CE7CF1DAEA}"/>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E8C00FD6-C35A-1FB8-22AA-9F462F22C992}"/>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138A1D81-8675-3767-FDFC-BBD5C1BF2B6D}"/>
              </a:ext>
            </a:extLst>
          </p:cNvPr>
          <p:cNvSpPr>
            <a:spLocks noGrp="1"/>
          </p:cNvSpPr>
          <p:nvPr>
            <p:ph type="dt" sz="half" idx="10"/>
          </p:nvPr>
        </p:nvSpPr>
        <p:spPr/>
        <p:txBody>
          <a:bodyPr/>
          <a:lstStyle/>
          <a:p>
            <a:fld id="{47898A94-B4DB-4C9D-843E-06455E8461D7}" type="datetimeFigureOut">
              <a:rPr lang="tr-TR" smtClean="0"/>
              <a:t>15.05.2024</a:t>
            </a:fld>
            <a:endParaRPr lang="tr-TR"/>
          </a:p>
        </p:txBody>
      </p:sp>
      <p:sp>
        <p:nvSpPr>
          <p:cNvPr id="6" name="Alt Bilgi Yer Tutucusu 5">
            <a:extLst>
              <a:ext uri="{FF2B5EF4-FFF2-40B4-BE49-F238E27FC236}">
                <a16:creationId xmlns:a16="http://schemas.microsoft.com/office/drawing/2014/main" id="{1AF7C510-1437-A73A-6A54-419656AAB80A}"/>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491F0B56-8693-DB55-83C3-FA020302759A}"/>
              </a:ext>
            </a:extLst>
          </p:cNvPr>
          <p:cNvSpPr>
            <a:spLocks noGrp="1"/>
          </p:cNvSpPr>
          <p:nvPr>
            <p:ph type="sldNum" sz="quarter" idx="12"/>
          </p:nvPr>
        </p:nvSpPr>
        <p:spPr/>
        <p:txBody>
          <a:bodyPr/>
          <a:lstStyle/>
          <a:p>
            <a:fld id="{F9F994B8-3C7F-484E-B32D-71E9904EA9AD}" type="slidenum">
              <a:rPr lang="tr-TR" smtClean="0"/>
              <a:t>‹#›</a:t>
            </a:fld>
            <a:endParaRPr lang="tr-TR"/>
          </a:p>
        </p:txBody>
      </p:sp>
    </p:spTree>
    <p:extLst>
      <p:ext uri="{BB962C8B-B14F-4D97-AF65-F5344CB8AC3E}">
        <p14:creationId xmlns:p14="http://schemas.microsoft.com/office/powerpoint/2010/main" val="6691003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8AEC41D-22C0-92D1-0FB3-6A5B5A5B6E0E}"/>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1CD5796E-BFAC-0070-0958-320442AC691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D0AC8F0C-FF8E-9BC3-4DAE-F76B97F22B9E}"/>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949C70E4-27A2-F1C7-27A0-33F962EBCFC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B42DB585-483A-01CA-BE4F-C5606AF57A76}"/>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A8786822-968C-879A-E519-33AE2342C689}"/>
              </a:ext>
            </a:extLst>
          </p:cNvPr>
          <p:cNvSpPr>
            <a:spLocks noGrp="1"/>
          </p:cNvSpPr>
          <p:nvPr>
            <p:ph type="dt" sz="half" idx="10"/>
          </p:nvPr>
        </p:nvSpPr>
        <p:spPr/>
        <p:txBody>
          <a:bodyPr/>
          <a:lstStyle/>
          <a:p>
            <a:fld id="{47898A94-B4DB-4C9D-843E-06455E8461D7}" type="datetimeFigureOut">
              <a:rPr lang="tr-TR" smtClean="0"/>
              <a:t>15.05.2024</a:t>
            </a:fld>
            <a:endParaRPr lang="tr-TR"/>
          </a:p>
        </p:txBody>
      </p:sp>
      <p:sp>
        <p:nvSpPr>
          <p:cNvPr id="8" name="Alt Bilgi Yer Tutucusu 7">
            <a:extLst>
              <a:ext uri="{FF2B5EF4-FFF2-40B4-BE49-F238E27FC236}">
                <a16:creationId xmlns:a16="http://schemas.microsoft.com/office/drawing/2014/main" id="{FA08EB65-164F-FF4D-1AF0-9AC35797FA21}"/>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C5C76AF5-05AA-8E77-9AEF-DBA98A857E08}"/>
              </a:ext>
            </a:extLst>
          </p:cNvPr>
          <p:cNvSpPr>
            <a:spLocks noGrp="1"/>
          </p:cNvSpPr>
          <p:nvPr>
            <p:ph type="sldNum" sz="quarter" idx="12"/>
          </p:nvPr>
        </p:nvSpPr>
        <p:spPr/>
        <p:txBody>
          <a:bodyPr/>
          <a:lstStyle/>
          <a:p>
            <a:fld id="{F9F994B8-3C7F-484E-B32D-71E9904EA9AD}" type="slidenum">
              <a:rPr lang="tr-TR" smtClean="0"/>
              <a:t>‹#›</a:t>
            </a:fld>
            <a:endParaRPr lang="tr-TR"/>
          </a:p>
        </p:txBody>
      </p:sp>
    </p:spTree>
    <p:extLst>
      <p:ext uri="{BB962C8B-B14F-4D97-AF65-F5344CB8AC3E}">
        <p14:creationId xmlns:p14="http://schemas.microsoft.com/office/powerpoint/2010/main" val="31393895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A0DE16C-B1A3-1C8B-87B8-456071721CAD}"/>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D036DE94-58E7-3D77-BC24-1B9434DAF1D1}"/>
              </a:ext>
            </a:extLst>
          </p:cNvPr>
          <p:cNvSpPr>
            <a:spLocks noGrp="1"/>
          </p:cNvSpPr>
          <p:nvPr>
            <p:ph type="dt" sz="half" idx="10"/>
          </p:nvPr>
        </p:nvSpPr>
        <p:spPr/>
        <p:txBody>
          <a:bodyPr/>
          <a:lstStyle/>
          <a:p>
            <a:fld id="{47898A94-B4DB-4C9D-843E-06455E8461D7}" type="datetimeFigureOut">
              <a:rPr lang="tr-TR" smtClean="0"/>
              <a:t>15.05.2024</a:t>
            </a:fld>
            <a:endParaRPr lang="tr-TR"/>
          </a:p>
        </p:txBody>
      </p:sp>
      <p:sp>
        <p:nvSpPr>
          <p:cNvPr id="4" name="Alt Bilgi Yer Tutucusu 3">
            <a:extLst>
              <a:ext uri="{FF2B5EF4-FFF2-40B4-BE49-F238E27FC236}">
                <a16:creationId xmlns:a16="http://schemas.microsoft.com/office/drawing/2014/main" id="{E0C8971E-786E-6020-514B-5DC74F4059E8}"/>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DD552000-0060-2FF7-4A3A-728A1B33C984}"/>
              </a:ext>
            </a:extLst>
          </p:cNvPr>
          <p:cNvSpPr>
            <a:spLocks noGrp="1"/>
          </p:cNvSpPr>
          <p:nvPr>
            <p:ph type="sldNum" sz="quarter" idx="12"/>
          </p:nvPr>
        </p:nvSpPr>
        <p:spPr/>
        <p:txBody>
          <a:bodyPr/>
          <a:lstStyle/>
          <a:p>
            <a:fld id="{F9F994B8-3C7F-484E-B32D-71E9904EA9AD}" type="slidenum">
              <a:rPr lang="tr-TR" smtClean="0"/>
              <a:t>‹#›</a:t>
            </a:fld>
            <a:endParaRPr lang="tr-TR"/>
          </a:p>
        </p:txBody>
      </p:sp>
    </p:spTree>
    <p:extLst>
      <p:ext uri="{BB962C8B-B14F-4D97-AF65-F5344CB8AC3E}">
        <p14:creationId xmlns:p14="http://schemas.microsoft.com/office/powerpoint/2010/main" val="24269133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A1DCCDF8-9278-B868-D906-22694CE50DB7}"/>
              </a:ext>
            </a:extLst>
          </p:cNvPr>
          <p:cNvSpPr>
            <a:spLocks noGrp="1"/>
          </p:cNvSpPr>
          <p:nvPr>
            <p:ph type="dt" sz="half" idx="10"/>
          </p:nvPr>
        </p:nvSpPr>
        <p:spPr/>
        <p:txBody>
          <a:bodyPr/>
          <a:lstStyle/>
          <a:p>
            <a:fld id="{47898A94-B4DB-4C9D-843E-06455E8461D7}" type="datetimeFigureOut">
              <a:rPr lang="tr-TR" smtClean="0"/>
              <a:t>15.05.2024</a:t>
            </a:fld>
            <a:endParaRPr lang="tr-TR"/>
          </a:p>
        </p:txBody>
      </p:sp>
      <p:sp>
        <p:nvSpPr>
          <p:cNvPr id="3" name="Alt Bilgi Yer Tutucusu 2">
            <a:extLst>
              <a:ext uri="{FF2B5EF4-FFF2-40B4-BE49-F238E27FC236}">
                <a16:creationId xmlns:a16="http://schemas.microsoft.com/office/drawing/2014/main" id="{1DD0154D-15D1-3513-BAE8-1B14757A9DDF}"/>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6EBEF7C4-070E-9678-80C1-6DB83A317DEB}"/>
              </a:ext>
            </a:extLst>
          </p:cNvPr>
          <p:cNvSpPr>
            <a:spLocks noGrp="1"/>
          </p:cNvSpPr>
          <p:nvPr>
            <p:ph type="sldNum" sz="quarter" idx="12"/>
          </p:nvPr>
        </p:nvSpPr>
        <p:spPr/>
        <p:txBody>
          <a:bodyPr/>
          <a:lstStyle/>
          <a:p>
            <a:fld id="{F9F994B8-3C7F-484E-B32D-71E9904EA9AD}" type="slidenum">
              <a:rPr lang="tr-TR" smtClean="0"/>
              <a:t>‹#›</a:t>
            </a:fld>
            <a:endParaRPr lang="tr-TR"/>
          </a:p>
        </p:txBody>
      </p:sp>
    </p:spTree>
    <p:extLst>
      <p:ext uri="{BB962C8B-B14F-4D97-AF65-F5344CB8AC3E}">
        <p14:creationId xmlns:p14="http://schemas.microsoft.com/office/powerpoint/2010/main" val="23784431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09A068F-F819-8162-EEB3-B570E1E6344A}"/>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AAD62191-3C8A-730B-2A88-D9A41809BFA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A8D5AD19-B734-D558-0C0F-44DD81887AC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B8C8FAC1-F6D1-57BE-E87E-2CAD1BBA37AA}"/>
              </a:ext>
            </a:extLst>
          </p:cNvPr>
          <p:cNvSpPr>
            <a:spLocks noGrp="1"/>
          </p:cNvSpPr>
          <p:nvPr>
            <p:ph type="dt" sz="half" idx="10"/>
          </p:nvPr>
        </p:nvSpPr>
        <p:spPr/>
        <p:txBody>
          <a:bodyPr/>
          <a:lstStyle/>
          <a:p>
            <a:fld id="{47898A94-B4DB-4C9D-843E-06455E8461D7}" type="datetimeFigureOut">
              <a:rPr lang="tr-TR" smtClean="0"/>
              <a:t>15.05.2024</a:t>
            </a:fld>
            <a:endParaRPr lang="tr-TR"/>
          </a:p>
        </p:txBody>
      </p:sp>
      <p:sp>
        <p:nvSpPr>
          <p:cNvPr id="6" name="Alt Bilgi Yer Tutucusu 5">
            <a:extLst>
              <a:ext uri="{FF2B5EF4-FFF2-40B4-BE49-F238E27FC236}">
                <a16:creationId xmlns:a16="http://schemas.microsoft.com/office/drawing/2014/main" id="{CA410499-3050-971A-68EE-699882E7CA54}"/>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DA58F1B0-DE9C-E8ED-37F8-9C904C8F1F4D}"/>
              </a:ext>
            </a:extLst>
          </p:cNvPr>
          <p:cNvSpPr>
            <a:spLocks noGrp="1"/>
          </p:cNvSpPr>
          <p:nvPr>
            <p:ph type="sldNum" sz="quarter" idx="12"/>
          </p:nvPr>
        </p:nvSpPr>
        <p:spPr/>
        <p:txBody>
          <a:bodyPr/>
          <a:lstStyle/>
          <a:p>
            <a:fld id="{F9F994B8-3C7F-484E-B32D-71E9904EA9AD}" type="slidenum">
              <a:rPr lang="tr-TR" smtClean="0"/>
              <a:t>‹#›</a:t>
            </a:fld>
            <a:endParaRPr lang="tr-TR"/>
          </a:p>
        </p:txBody>
      </p:sp>
    </p:spTree>
    <p:extLst>
      <p:ext uri="{BB962C8B-B14F-4D97-AF65-F5344CB8AC3E}">
        <p14:creationId xmlns:p14="http://schemas.microsoft.com/office/powerpoint/2010/main" val="14893982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8781414-8A24-FA68-149B-DEC4E5D12EAF}"/>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80F16671-8D82-5DD1-B956-2DFEBF44102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87A466F7-5025-C47C-CE67-157AAF2195B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B782989F-468C-ED5C-4977-413A6CE99B42}"/>
              </a:ext>
            </a:extLst>
          </p:cNvPr>
          <p:cNvSpPr>
            <a:spLocks noGrp="1"/>
          </p:cNvSpPr>
          <p:nvPr>
            <p:ph type="dt" sz="half" idx="10"/>
          </p:nvPr>
        </p:nvSpPr>
        <p:spPr/>
        <p:txBody>
          <a:bodyPr/>
          <a:lstStyle/>
          <a:p>
            <a:fld id="{47898A94-B4DB-4C9D-843E-06455E8461D7}" type="datetimeFigureOut">
              <a:rPr lang="tr-TR" smtClean="0"/>
              <a:t>15.05.2024</a:t>
            </a:fld>
            <a:endParaRPr lang="tr-TR"/>
          </a:p>
        </p:txBody>
      </p:sp>
      <p:sp>
        <p:nvSpPr>
          <p:cNvPr id="6" name="Alt Bilgi Yer Tutucusu 5">
            <a:extLst>
              <a:ext uri="{FF2B5EF4-FFF2-40B4-BE49-F238E27FC236}">
                <a16:creationId xmlns:a16="http://schemas.microsoft.com/office/drawing/2014/main" id="{43CFC057-6DC2-E33A-3CA5-9411F2AF95F5}"/>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C6F6F4DB-F309-3196-4E6A-DC776B433A75}"/>
              </a:ext>
            </a:extLst>
          </p:cNvPr>
          <p:cNvSpPr>
            <a:spLocks noGrp="1"/>
          </p:cNvSpPr>
          <p:nvPr>
            <p:ph type="sldNum" sz="quarter" idx="12"/>
          </p:nvPr>
        </p:nvSpPr>
        <p:spPr/>
        <p:txBody>
          <a:bodyPr/>
          <a:lstStyle/>
          <a:p>
            <a:fld id="{F9F994B8-3C7F-484E-B32D-71E9904EA9AD}" type="slidenum">
              <a:rPr lang="tr-TR" smtClean="0"/>
              <a:t>‹#›</a:t>
            </a:fld>
            <a:endParaRPr lang="tr-TR"/>
          </a:p>
        </p:txBody>
      </p:sp>
    </p:spTree>
    <p:extLst>
      <p:ext uri="{BB962C8B-B14F-4D97-AF65-F5344CB8AC3E}">
        <p14:creationId xmlns:p14="http://schemas.microsoft.com/office/powerpoint/2010/main" val="2008217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B9368348-0628-0694-64E6-C9FCF58025B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13D8DDB0-5482-F99F-18C1-085A61107F0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F181F046-4522-FB97-1B20-3835C000403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47898A94-B4DB-4C9D-843E-06455E8461D7}" type="datetimeFigureOut">
              <a:rPr lang="tr-TR" smtClean="0"/>
              <a:t>15.05.2024</a:t>
            </a:fld>
            <a:endParaRPr lang="tr-TR"/>
          </a:p>
        </p:txBody>
      </p:sp>
      <p:sp>
        <p:nvSpPr>
          <p:cNvPr id="5" name="Alt Bilgi Yer Tutucusu 4">
            <a:extLst>
              <a:ext uri="{FF2B5EF4-FFF2-40B4-BE49-F238E27FC236}">
                <a16:creationId xmlns:a16="http://schemas.microsoft.com/office/drawing/2014/main" id="{956EDBF7-7D90-B81D-18C3-15DC5DBED00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tr-TR"/>
          </a:p>
        </p:txBody>
      </p:sp>
      <p:sp>
        <p:nvSpPr>
          <p:cNvPr id="6" name="Slayt Numarası Yer Tutucusu 5">
            <a:extLst>
              <a:ext uri="{FF2B5EF4-FFF2-40B4-BE49-F238E27FC236}">
                <a16:creationId xmlns:a16="http://schemas.microsoft.com/office/drawing/2014/main" id="{3E96DA78-C780-80C3-2658-ECDB45355AE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F9F994B8-3C7F-484E-B32D-71E9904EA9AD}" type="slidenum">
              <a:rPr lang="tr-TR" smtClean="0"/>
              <a:t>‹#›</a:t>
            </a:fld>
            <a:endParaRPr lang="tr-TR"/>
          </a:p>
        </p:txBody>
      </p:sp>
    </p:spTree>
    <p:extLst>
      <p:ext uri="{BB962C8B-B14F-4D97-AF65-F5344CB8AC3E}">
        <p14:creationId xmlns:p14="http://schemas.microsoft.com/office/powerpoint/2010/main" val="3894007785"/>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55666830-9A19-4E01-8505-D6C7F9AC56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7D75A512-A3F6-9084-BA80-6CAB1E73F783}"/>
              </a:ext>
            </a:extLst>
          </p:cNvPr>
          <p:cNvPicPr>
            <a:picLocks noChangeAspect="1"/>
          </p:cNvPicPr>
          <p:nvPr/>
        </p:nvPicPr>
        <p:blipFill rotWithShape="1">
          <a:blip r:embed="rId2"/>
          <a:srcRect t="13436" r="2" b="2756"/>
          <a:stretch/>
        </p:blipFill>
        <p:spPr>
          <a:xfrm>
            <a:off x="4110127" y="10"/>
            <a:ext cx="8081873" cy="6857990"/>
          </a:xfrm>
          <a:custGeom>
            <a:avLst/>
            <a:gdLst/>
            <a:ahLst/>
            <a:cxnLst/>
            <a:rect l="l" t="t" r="r" b="b"/>
            <a:pathLst>
              <a:path w="8081873" h="6858000">
                <a:moveTo>
                  <a:pt x="0" y="0"/>
                </a:moveTo>
                <a:lnTo>
                  <a:pt x="8081873" y="0"/>
                </a:lnTo>
                <a:lnTo>
                  <a:pt x="8081873" y="6858000"/>
                </a:lnTo>
                <a:lnTo>
                  <a:pt x="0" y="6858000"/>
                </a:lnTo>
                <a:lnTo>
                  <a:pt x="68897" y="6734633"/>
                </a:lnTo>
                <a:cubicBezTo>
                  <a:pt x="558802" y="5812845"/>
                  <a:pt x="848920" y="4668597"/>
                  <a:pt x="848920" y="3429000"/>
                </a:cubicBezTo>
                <a:cubicBezTo>
                  <a:pt x="848920" y="2189404"/>
                  <a:pt x="558802" y="1045156"/>
                  <a:pt x="68897" y="123368"/>
                </a:cubicBezTo>
                <a:close/>
              </a:path>
            </a:pathLst>
          </a:custGeom>
        </p:spPr>
      </p:pic>
      <p:sp useBgFill="1">
        <p:nvSpPr>
          <p:cNvPr id="11" name="Freeform: Shape 10">
            <a:extLst>
              <a:ext uri="{FF2B5EF4-FFF2-40B4-BE49-F238E27FC236}">
                <a16:creationId xmlns:a16="http://schemas.microsoft.com/office/drawing/2014/main" id="{AE9FC877-7FB6-4D22-9988-35420644E2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959047" cy="6858000"/>
          </a:xfrm>
          <a:custGeom>
            <a:avLst/>
            <a:gdLst>
              <a:gd name="connsiteX0" fmla="*/ 0 w 4959047"/>
              <a:gd name="connsiteY0" fmla="*/ 0 h 6858000"/>
              <a:gd name="connsiteX1" fmla="*/ 4110127 w 4959047"/>
              <a:gd name="connsiteY1" fmla="*/ 0 h 6858000"/>
              <a:gd name="connsiteX2" fmla="*/ 4179024 w 4959047"/>
              <a:gd name="connsiteY2" fmla="*/ 123368 h 6858000"/>
              <a:gd name="connsiteX3" fmla="*/ 4959047 w 4959047"/>
              <a:gd name="connsiteY3" fmla="*/ 3429000 h 6858000"/>
              <a:gd name="connsiteX4" fmla="*/ 4179024 w 4959047"/>
              <a:gd name="connsiteY4" fmla="*/ 6734633 h 6858000"/>
              <a:gd name="connsiteX5" fmla="*/ 4110127 w 4959047"/>
              <a:gd name="connsiteY5" fmla="*/ 6858000 h 6858000"/>
              <a:gd name="connsiteX6" fmla="*/ 0 w 495904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59047" h="6858000">
                <a:moveTo>
                  <a:pt x="0" y="0"/>
                </a:moveTo>
                <a:lnTo>
                  <a:pt x="4110127" y="0"/>
                </a:lnTo>
                <a:lnTo>
                  <a:pt x="4179024" y="123368"/>
                </a:lnTo>
                <a:cubicBezTo>
                  <a:pt x="4668929" y="1045156"/>
                  <a:pt x="4959047" y="2189404"/>
                  <a:pt x="4959047" y="3429000"/>
                </a:cubicBezTo>
                <a:cubicBezTo>
                  <a:pt x="4959047" y="4668597"/>
                  <a:pt x="4668929" y="5812845"/>
                  <a:pt x="4179024" y="6734633"/>
                </a:cubicBezTo>
                <a:lnTo>
                  <a:pt x="4110127" y="6858000"/>
                </a:lnTo>
                <a:lnTo>
                  <a:pt x="0" y="6858000"/>
                </a:lnTo>
                <a:close/>
              </a:path>
            </a:pathLst>
          </a:custGeom>
          <a:ln w="9525">
            <a:solidFill>
              <a:schemeClr val="tx2">
                <a:lumMod val="10000"/>
                <a:lumOff val="90000"/>
              </a:schemeClr>
            </a:solidFill>
          </a:ln>
          <a:effectLst>
            <a:outerShdw blurRad="50800" dist="38100" algn="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3" name="Freeform: Shape 12">
            <a:extLst>
              <a:ext uri="{FF2B5EF4-FFF2-40B4-BE49-F238E27FC236}">
                <a16:creationId xmlns:a16="http://schemas.microsoft.com/office/drawing/2014/main" id="{E41809D1-F12E-46BB-B804-5F209D325E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948887" cy="6858000"/>
          </a:xfrm>
          <a:custGeom>
            <a:avLst/>
            <a:gdLst>
              <a:gd name="connsiteX0" fmla="*/ 0 w 4948887"/>
              <a:gd name="connsiteY0" fmla="*/ 0 h 6858000"/>
              <a:gd name="connsiteX1" fmla="*/ 4099967 w 4948887"/>
              <a:gd name="connsiteY1" fmla="*/ 0 h 6858000"/>
              <a:gd name="connsiteX2" fmla="*/ 4168864 w 4948887"/>
              <a:gd name="connsiteY2" fmla="*/ 123368 h 6858000"/>
              <a:gd name="connsiteX3" fmla="*/ 4948887 w 4948887"/>
              <a:gd name="connsiteY3" fmla="*/ 3429000 h 6858000"/>
              <a:gd name="connsiteX4" fmla="*/ 4168864 w 4948887"/>
              <a:gd name="connsiteY4" fmla="*/ 6734633 h 6858000"/>
              <a:gd name="connsiteX5" fmla="*/ 4099967 w 4948887"/>
              <a:gd name="connsiteY5" fmla="*/ 6858000 h 6858000"/>
              <a:gd name="connsiteX6" fmla="*/ 0 w 494888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48887" h="6858000">
                <a:moveTo>
                  <a:pt x="0" y="0"/>
                </a:moveTo>
                <a:lnTo>
                  <a:pt x="4099967" y="0"/>
                </a:lnTo>
                <a:lnTo>
                  <a:pt x="4168864" y="123368"/>
                </a:lnTo>
                <a:cubicBezTo>
                  <a:pt x="4658769" y="1045156"/>
                  <a:pt x="4948887" y="2189404"/>
                  <a:pt x="4948887" y="3429000"/>
                </a:cubicBezTo>
                <a:cubicBezTo>
                  <a:pt x="4948887" y="4668597"/>
                  <a:pt x="4658769" y="5812845"/>
                  <a:pt x="4168864" y="6734633"/>
                </a:cubicBezTo>
                <a:lnTo>
                  <a:pt x="4099967"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Başlık 1">
            <a:extLst>
              <a:ext uri="{FF2B5EF4-FFF2-40B4-BE49-F238E27FC236}">
                <a16:creationId xmlns:a16="http://schemas.microsoft.com/office/drawing/2014/main" id="{853D75E5-4D49-F10B-DDA5-C2814A572321}"/>
              </a:ext>
            </a:extLst>
          </p:cNvPr>
          <p:cNvSpPr>
            <a:spLocks noGrp="1"/>
          </p:cNvSpPr>
          <p:nvPr>
            <p:ph type="ctrTitle"/>
          </p:nvPr>
        </p:nvSpPr>
        <p:spPr>
          <a:xfrm>
            <a:off x="477981" y="1122363"/>
            <a:ext cx="4023360" cy="3204134"/>
          </a:xfrm>
        </p:spPr>
        <p:txBody>
          <a:bodyPr anchor="b">
            <a:normAutofit/>
          </a:bodyPr>
          <a:lstStyle/>
          <a:p>
            <a:pPr algn="l"/>
            <a:r>
              <a:rPr lang="tr-TR" sz="4400" b="1"/>
              <a:t>Halkla İlişkilerin Kuramsal Gelişimi</a:t>
            </a:r>
            <a:br>
              <a:rPr lang="tr-TR" sz="4400" b="1"/>
            </a:br>
            <a:endParaRPr lang="tr-TR" sz="4400"/>
          </a:p>
        </p:txBody>
      </p:sp>
      <p:sp>
        <p:nvSpPr>
          <p:cNvPr id="15" name="Rectangle 14">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9921"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7" name="Rectangle 16">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29" y="4546920"/>
            <a:ext cx="4023360"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9988107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7DC4D2A-40D6-99F6-4522-5DD65E1CC493}"/>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49FE4492-A65E-F9D5-EA79-5266A0CD92B0}"/>
              </a:ext>
            </a:extLst>
          </p:cNvPr>
          <p:cNvSpPr>
            <a:spLocks noGrp="1"/>
          </p:cNvSpPr>
          <p:nvPr>
            <p:ph idx="1"/>
          </p:nvPr>
        </p:nvSpPr>
        <p:spPr/>
        <p:txBody>
          <a:bodyPr>
            <a:normAutofit lnSpcReduction="10000"/>
          </a:bodyPr>
          <a:lstStyle/>
          <a:p>
            <a:r>
              <a:rPr lang="tr-TR" dirty="0"/>
              <a:t>Paydaş teorisi ile örgütü etkileme ve örgütün etkilenme ihtimali olan bütün paydaşların haritası çıkarılmaktadır. Ancak bu paydaşlar da kendi içinde örgütün sebep olduğu sorunlar karşısında gizli, aktif ve pasif şekilde kategorilere ayrılıp kamuları oluşturmaktadır. </a:t>
            </a:r>
          </a:p>
          <a:p>
            <a:r>
              <a:rPr lang="tr-TR" dirty="0"/>
              <a:t>Bu durumda da halkla ilişkilerin yine halk kısmında </a:t>
            </a:r>
            <a:r>
              <a:rPr lang="tr-TR" b="1" dirty="0"/>
              <a:t>kamuların durumsallık teorisi ortaya</a:t>
            </a:r>
            <a:r>
              <a:rPr lang="tr-TR" dirty="0"/>
              <a:t> konulmuştur. Durumsallık teorisi bağlamında örgüt nazarında konu, sorun ve gündem oluşturan kamular da sorun yönetimi teorisi ile yönetilmeye çalışılmaktadır. Halkla ilişkilerde stratejik yönetim teorisi ise bütün bu teorileri kapsama alanına alıp kendi içinde alt basamakları şeklinde yapılandırmaktadır.</a:t>
            </a:r>
          </a:p>
        </p:txBody>
      </p:sp>
    </p:spTree>
    <p:extLst>
      <p:ext uri="{BB962C8B-B14F-4D97-AF65-F5344CB8AC3E}">
        <p14:creationId xmlns:p14="http://schemas.microsoft.com/office/powerpoint/2010/main" val="29529621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4D841BF-7150-E02C-FA36-324A07E5CD13}"/>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4FFB3D18-31AE-9A94-D683-74B542C898D2}"/>
              </a:ext>
            </a:extLst>
          </p:cNvPr>
          <p:cNvSpPr>
            <a:spLocks noGrp="1"/>
          </p:cNvSpPr>
          <p:nvPr>
            <p:ph idx="1"/>
          </p:nvPr>
        </p:nvSpPr>
        <p:spPr/>
        <p:txBody>
          <a:bodyPr>
            <a:normAutofit lnSpcReduction="10000"/>
          </a:bodyPr>
          <a:lstStyle/>
          <a:p>
            <a:r>
              <a:rPr lang="tr-TR" dirty="0"/>
              <a:t>Halkla ilişkiler disiplininde “ilişki” kavramı doğrultusunda ise literatürdeki verilere göre 1980’li yılların ortalarından itibaren ilgi, örgüt ve kamu-paydaşlar arasında ortak yönelim, etik, müzakere, anlayış ve diyaloğa doğru yönelmiştir.  Bu bağlamda ilişki kavramı doğrultusunda ön plana çıkan ilk teorik yaklaşım eş yönelim teorisidir. </a:t>
            </a:r>
          </a:p>
          <a:p>
            <a:r>
              <a:rPr lang="tr-TR" b="1" dirty="0"/>
              <a:t>Eş yönelim teorisi</a:t>
            </a:r>
            <a:r>
              <a:rPr lang="tr-TR" dirty="0"/>
              <a:t> halkla ilişkilerde örgütten halka ve ilişki yönetimine doğru kayan bakış açısını kapsamaktadır. Eş yönelim teorisi kapsamı altında </a:t>
            </a:r>
            <a:r>
              <a:rPr lang="tr-TR" dirty="0" err="1"/>
              <a:t>Grunig</a:t>
            </a:r>
            <a:r>
              <a:rPr lang="tr-TR" dirty="0"/>
              <a:t> ve </a:t>
            </a:r>
            <a:r>
              <a:rPr lang="tr-TR" dirty="0" err="1"/>
              <a:t>Hunt’un</a:t>
            </a:r>
            <a:r>
              <a:rPr lang="tr-TR" dirty="0"/>
              <a:t> (1984) dörtlü modelinin son halkası olan simetrik halkla ilişkiler teorisi bulunmaktadır. Halkla ilişkilerde etiği vurgulayan simetrik halkla ilişkiler teorisi 1990 ve 2000’li yıllar arasında baskın teorik çalışma olmuştur. </a:t>
            </a:r>
          </a:p>
        </p:txBody>
      </p:sp>
    </p:spTree>
    <p:extLst>
      <p:ext uri="{BB962C8B-B14F-4D97-AF65-F5344CB8AC3E}">
        <p14:creationId xmlns:p14="http://schemas.microsoft.com/office/powerpoint/2010/main" val="14740887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54FCB09-F73D-760D-4718-80A981689725}"/>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A7AA56AC-AA6C-2E5E-330C-559231926516}"/>
              </a:ext>
            </a:extLst>
          </p:cNvPr>
          <p:cNvSpPr>
            <a:spLocks noGrp="1"/>
          </p:cNvSpPr>
          <p:nvPr>
            <p:ph idx="1"/>
          </p:nvPr>
        </p:nvSpPr>
        <p:spPr/>
        <p:txBody>
          <a:bodyPr/>
          <a:lstStyle/>
          <a:p>
            <a:r>
              <a:rPr lang="tr-TR" b="1" dirty="0"/>
              <a:t>Üçüncü sırada karma iletişim teorisi </a:t>
            </a:r>
            <a:r>
              <a:rPr lang="tr-TR" dirty="0"/>
              <a:t>takip etmektedir. Çünkü örgütler sadece simetrik iletişim ile varlıklarını devam ettiremeyeceğini bunun yerine oyun teorisine dayanan kamu-paydaşlarla uzlaşmalarda asimetrik-simetrik iletişimi bir arada kullanarak karşılıklı kazanç sağlamayı tercih etmişlerdir. İlişki yönetimi odaklı teori de ise temel amaç örgüt ve kamu arasında yararlı ilişkiler kurup koruyan yönetim işlevidir. İlişki yönetimi çerçevesinde oluşturulan süreç diyalog ile devam etmektedir. Burada da </a:t>
            </a:r>
            <a:r>
              <a:rPr lang="tr-TR" dirty="0" err="1"/>
              <a:t>diyalogsal</a:t>
            </a:r>
            <a:r>
              <a:rPr lang="tr-TR" dirty="0"/>
              <a:t> iletişim ön plana çıkmaktadır. </a:t>
            </a:r>
          </a:p>
        </p:txBody>
      </p:sp>
    </p:spTree>
    <p:extLst>
      <p:ext uri="{BB962C8B-B14F-4D97-AF65-F5344CB8AC3E}">
        <p14:creationId xmlns:p14="http://schemas.microsoft.com/office/powerpoint/2010/main" val="24108842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8B14A57-E66B-B64D-02A4-9D980A0C5FA9}"/>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A0050E8D-E12B-2FDF-948C-077085A04CAC}"/>
              </a:ext>
            </a:extLst>
          </p:cNvPr>
          <p:cNvSpPr>
            <a:spLocks noGrp="1"/>
          </p:cNvSpPr>
          <p:nvPr>
            <p:ph idx="1"/>
          </p:nvPr>
        </p:nvSpPr>
        <p:spPr/>
        <p:txBody>
          <a:bodyPr/>
          <a:lstStyle/>
          <a:p>
            <a:r>
              <a:rPr lang="tr-TR" dirty="0"/>
              <a:t>Çeşitli ilkeler bağlamında taraflar arasında diyalojik iletişim gerçekleşmektedir. Diyalojik ve katılımcı diyalojik iletişimi takip eden kuram </a:t>
            </a:r>
            <a:r>
              <a:rPr lang="tr-TR" dirty="0" err="1"/>
              <a:t>retoriksel</a:t>
            </a:r>
            <a:r>
              <a:rPr lang="tr-TR" dirty="0"/>
              <a:t> halkla ilişkilerdir. </a:t>
            </a:r>
          </a:p>
          <a:p>
            <a:r>
              <a:rPr lang="tr-TR" dirty="0"/>
              <a:t>Ancak </a:t>
            </a:r>
            <a:r>
              <a:rPr lang="tr-TR" dirty="0" err="1"/>
              <a:t>retoriksel</a:t>
            </a:r>
            <a:r>
              <a:rPr lang="tr-TR" dirty="0"/>
              <a:t> halkla ilişkiler Aristo’nun ikna edici iletişim yönetimi teorisinden ziyade eleştirel kuramcıların çerçevesinden, modern retorik teorisi bağlamında halkla ilişkiler uygulamalarında sembolik etkinliğe ve toplum için oluşturduğu sonuçlara dayanak etik bir pratik ortaya koymaktadır. </a:t>
            </a:r>
          </a:p>
        </p:txBody>
      </p:sp>
    </p:spTree>
    <p:extLst>
      <p:ext uri="{BB962C8B-B14F-4D97-AF65-F5344CB8AC3E}">
        <p14:creationId xmlns:p14="http://schemas.microsoft.com/office/powerpoint/2010/main" val="1775084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İçerik Yer Tutucusu 4">
            <a:extLst>
              <a:ext uri="{FF2B5EF4-FFF2-40B4-BE49-F238E27FC236}">
                <a16:creationId xmlns:a16="http://schemas.microsoft.com/office/drawing/2014/main" id="{66CB54A6-2C31-3034-6236-632CC2CE2D05}"/>
              </a:ext>
            </a:extLst>
          </p:cNvPr>
          <p:cNvPicPr>
            <a:picLocks noGrp="1" noChangeAspect="1"/>
          </p:cNvPicPr>
          <p:nvPr>
            <p:ph idx="1"/>
          </p:nvPr>
        </p:nvPicPr>
        <p:blipFill>
          <a:blip r:embed="rId2"/>
          <a:stretch>
            <a:fillRect/>
          </a:stretch>
        </p:blipFill>
        <p:spPr>
          <a:xfrm>
            <a:off x="2106111" y="643466"/>
            <a:ext cx="7979777" cy="5571067"/>
          </a:xfrm>
          <a:prstGeom prst="rect">
            <a:avLst/>
          </a:prstGeom>
        </p:spPr>
      </p:pic>
    </p:spTree>
    <p:extLst>
      <p:ext uri="{BB962C8B-B14F-4D97-AF65-F5344CB8AC3E}">
        <p14:creationId xmlns:p14="http://schemas.microsoft.com/office/powerpoint/2010/main" val="5200037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099559B-AC28-E834-8C08-54D0085E6CEE}"/>
              </a:ext>
            </a:extLst>
          </p:cNvPr>
          <p:cNvSpPr>
            <a:spLocks noGrp="1"/>
          </p:cNvSpPr>
          <p:nvPr>
            <p:ph type="title"/>
          </p:nvPr>
        </p:nvSpPr>
        <p:spPr/>
        <p:txBody>
          <a:bodyPr/>
          <a:lstStyle/>
          <a:p>
            <a:r>
              <a:rPr lang="tr-TR" dirty="0"/>
              <a:t>Halkla İlişkilerde “Halk” Sözcüğünün Kavramsal ve Kuramsal Dönüşümü</a:t>
            </a:r>
          </a:p>
        </p:txBody>
      </p:sp>
      <p:sp>
        <p:nvSpPr>
          <p:cNvPr id="3" name="İçerik Yer Tutucusu 2">
            <a:extLst>
              <a:ext uri="{FF2B5EF4-FFF2-40B4-BE49-F238E27FC236}">
                <a16:creationId xmlns:a16="http://schemas.microsoft.com/office/drawing/2014/main" id="{2CB262D5-0186-8202-4162-1E4D642A0D82}"/>
              </a:ext>
            </a:extLst>
          </p:cNvPr>
          <p:cNvSpPr>
            <a:spLocks noGrp="1"/>
          </p:cNvSpPr>
          <p:nvPr>
            <p:ph idx="1"/>
          </p:nvPr>
        </p:nvSpPr>
        <p:spPr/>
        <p:txBody>
          <a:bodyPr>
            <a:normAutofit/>
          </a:bodyPr>
          <a:lstStyle/>
          <a:p>
            <a:r>
              <a:rPr lang="tr-TR" dirty="0"/>
              <a:t>Gelişen bilim şartları içinde “halk bilim” çalışmaları bir disiplin olarak 19. yüzyılda başlamıştır. Halk bilim disiplini kapsamındaki “halk” teriminin 19. yüzyıldaki kullanımında tespit edilen problem aslında “halk” kavramının bağımsız bir yapıdan ziyade bağımlı bir değişken olarak tanımlanmasına neden olmuştur. </a:t>
            </a:r>
          </a:p>
          <a:p>
            <a:r>
              <a:rPr lang="tr-TR" dirty="0"/>
              <a:t>“Halk” 19. yüzyılda toplumun elit tabakası ile zıtlık oluşturan bayağı, kaba ve aşağı tabakayı ifade etmektedir. </a:t>
            </a:r>
          </a:p>
        </p:txBody>
      </p:sp>
    </p:spTree>
    <p:extLst>
      <p:ext uri="{BB962C8B-B14F-4D97-AF65-F5344CB8AC3E}">
        <p14:creationId xmlns:p14="http://schemas.microsoft.com/office/powerpoint/2010/main" val="213191253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DE750A2-3E5C-A896-4F89-E158150A0489}"/>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8D6813B4-B309-25E9-0063-516FD5618C4E}"/>
              </a:ext>
            </a:extLst>
          </p:cNvPr>
          <p:cNvSpPr>
            <a:spLocks noGrp="1"/>
          </p:cNvSpPr>
          <p:nvPr>
            <p:ph idx="1"/>
          </p:nvPr>
        </p:nvSpPr>
        <p:spPr/>
        <p:txBody>
          <a:bodyPr/>
          <a:lstStyle/>
          <a:p>
            <a:r>
              <a:rPr lang="tr-TR" dirty="0"/>
              <a:t>Halk, köylü kavramı ile aynı anlamda görülmüş ve okuryazar bir toplunda “cahil” olan kısım olarak değerlendirilmiştir. Burada bahsi geçen halk şehirli değil taşralıdır, az veya çok barbardır, vahşilerden daha medeni olmakla birlikte medeniyeti de tam olarak keşfetmemiştir (</a:t>
            </a:r>
            <a:r>
              <a:rPr lang="tr-TR" dirty="0" err="1"/>
              <a:t>Dundes</a:t>
            </a:r>
            <a:r>
              <a:rPr lang="tr-TR" dirty="0"/>
              <a:t>, 2006: 11-14).</a:t>
            </a:r>
          </a:p>
          <a:p>
            <a:r>
              <a:rPr lang="tr-TR" dirty="0"/>
              <a:t> </a:t>
            </a:r>
            <a:r>
              <a:rPr lang="tr-TR" dirty="0" err="1"/>
              <a:t>Lang’a</a:t>
            </a:r>
            <a:r>
              <a:rPr lang="tr-TR" dirty="0"/>
              <a:t> (1884: 25) göre de halk uygar bir ırkın ortasında, uygarlığın evrimleştiği vahşi fikirleri temsil etmektedir. 19. yüzyıl bilim insanlarının tariflerine göre halka atfedilen temel özellikler şunlardır: </a:t>
            </a:r>
          </a:p>
        </p:txBody>
      </p:sp>
    </p:spTree>
    <p:extLst>
      <p:ext uri="{BB962C8B-B14F-4D97-AF65-F5344CB8AC3E}">
        <p14:creationId xmlns:p14="http://schemas.microsoft.com/office/powerpoint/2010/main" val="42407710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4" name="İçerik Yer Tutucusu 3">
            <a:extLst>
              <a:ext uri="{FF2B5EF4-FFF2-40B4-BE49-F238E27FC236}">
                <a16:creationId xmlns:a16="http://schemas.microsoft.com/office/drawing/2014/main" id="{D591A716-A9CA-16EC-44C1-572E7BD6E3CF}"/>
              </a:ext>
            </a:extLst>
          </p:cNvPr>
          <p:cNvGraphicFramePr>
            <a:graphicFrameLocks noGrp="1"/>
          </p:cNvGraphicFramePr>
          <p:nvPr>
            <p:ph idx="1"/>
            <p:extLst>
              <p:ext uri="{D42A27DB-BD31-4B8C-83A1-F6EECF244321}">
                <p14:modId xmlns:p14="http://schemas.microsoft.com/office/powerpoint/2010/main" val="92972725"/>
              </p:ext>
            </p:extLst>
          </p:nvPr>
        </p:nvGraphicFramePr>
        <p:xfrm>
          <a:off x="643467" y="1705621"/>
          <a:ext cx="10905067" cy="3446760"/>
        </p:xfrm>
        <a:graphic>
          <a:graphicData uri="http://schemas.openxmlformats.org/drawingml/2006/table">
            <a:tbl>
              <a:tblPr firstRow="1" firstCol="1" bandRow="1">
                <a:tableStyleId>{5C22544A-7EE6-4342-B048-85BDC9FD1C3A}</a:tableStyleId>
              </a:tblPr>
              <a:tblGrid>
                <a:gridCol w="3761068">
                  <a:extLst>
                    <a:ext uri="{9D8B030D-6E8A-4147-A177-3AD203B41FA5}">
                      <a16:colId xmlns:a16="http://schemas.microsoft.com/office/drawing/2014/main" val="1872288105"/>
                    </a:ext>
                  </a:extLst>
                </a:gridCol>
                <a:gridCol w="3567388">
                  <a:extLst>
                    <a:ext uri="{9D8B030D-6E8A-4147-A177-3AD203B41FA5}">
                      <a16:colId xmlns:a16="http://schemas.microsoft.com/office/drawing/2014/main" val="3404190295"/>
                    </a:ext>
                  </a:extLst>
                </a:gridCol>
                <a:gridCol w="3576611">
                  <a:extLst>
                    <a:ext uri="{9D8B030D-6E8A-4147-A177-3AD203B41FA5}">
                      <a16:colId xmlns:a16="http://schemas.microsoft.com/office/drawing/2014/main" val="2959739529"/>
                    </a:ext>
                  </a:extLst>
                </a:gridCol>
              </a:tblGrid>
              <a:tr h="1122234">
                <a:tc>
                  <a:txBody>
                    <a:bodyPr/>
                    <a:lstStyle/>
                    <a:p>
                      <a:pPr algn="just">
                        <a:lnSpc>
                          <a:spcPct val="107000"/>
                        </a:lnSpc>
                        <a:spcAft>
                          <a:spcPts val="800"/>
                        </a:spcAft>
                      </a:pPr>
                      <a:r>
                        <a:rPr lang="tr-TR" sz="3200" kern="0">
                          <a:effectLst/>
                        </a:rPr>
                        <a:t>Vahşi veya ilkel</a:t>
                      </a:r>
                      <a:endParaRPr lang="tr-TR" sz="3200" kern="100">
                        <a:effectLst/>
                        <a:latin typeface="Calibri" panose="020F0502020204030204" pitchFamily="34" charset="0"/>
                        <a:ea typeface="Calibri" panose="020F0502020204030204" pitchFamily="34" charset="0"/>
                        <a:cs typeface="Times New Roman" panose="02020603050405020304" pitchFamily="18" charset="0"/>
                      </a:endParaRPr>
                    </a:p>
                  </a:txBody>
                  <a:tcPr marL="199213" marR="199213" marT="0" marB="0"/>
                </a:tc>
                <a:tc>
                  <a:txBody>
                    <a:bodyPr/>
                    <a:lstStyle/>
                    <a:p>
                      <a:pPr algn="just">
                        <a:lnSpc>
                          <a:spcPct val="107000"/>
                        </a:lnSpc>
                        <a:spcAft>
                          <a:spcPts val="800"/>
                        </a:spcAft>
                      </a:pPr>
                      <a:r>
                        <a:rPr lang="tr-TR" sz="3200" kern="0">
                          <a:effectLst/>
                        </a:rPr>
                        <a:t>Halk veya Köylü</a:t>
                      </a:r>
                      <a:endParaRPr lang="tr-TR" sz="3200" kern="100">
                        <a:effectLst/>
                        <a:latin typeface="Calibri" panose="020F0502020204030204" pitchFamily="34" charset="0"/>
                        <a:ea typeface="Calibri" panose="020F0502020204030204" pitchFamily="34" charset="0"/>
                        <a:cs typeface="Times New Roman" panose="02020603050405020304" pitchFamily="18" charset="0"/>
                      </a:endParaRPr>
                    </a:p>
                  </a:txBody>
                  <a:tcPr marL="199213" marR="199213" marT="0" marB="0"/>
                </a:tc>
                <a:tc>
                  <a:txBody>
                    <a:bodyPr/>
                    <a:lstStyle/>
                    <a:p>
                      <a:pPr algn="just">
                        <a:lnSpc>
                          <a:spcPct val="107000"/>
                        </a:lnSpc>
                        <a:spcAft>
                          <a:spcPts val="800"/>
                        </a:spcAft>
                      </a:pPr>
                      <a:r>
                        <a:rPr lang="tr-TR" sz="3200" kern="0">
                          <a:effectLst/>
                        </a:rPr>
                        <a:t>Medeni veya Seçkin</a:t>
                      </a:r>
                      <a:endParaRPr lang="tr-TR" sz="3200" kern="100">
                        <a:effectLst/>
                        <a:latin typeface="Calibri" panose="020F0502020204030204" pitchFamily="34" charset="0"/>
                        <a:ea typeface="Calibri" panose="020F0502020204030204" pitchFamily="34" charset="0"/>
                        <a:cs typeface="Times New Roman" panose="02020603050405020304" pitchFamily="18" charset="0"/>
                      </a:endParaRPr>
                    </a:p>
                  </a:txBody>
                  <a:tcPr marL="199213" marR="199213" marT="0" marB="0"/>
                </a:tc>
                <a:extLst>
                  <a:ext uri="{0D108BD9-81ED-4DB2-BD59-A6C34878D82A}">
                    <a16:rowId xmlns:a16="http://schemas.microsoft.com/office/drawing/2014/main" val="2008626943"/>
                  </a:ext>
                </a:extLst>
              </a:tr>
              <a:tr h="1122234">
                <a:tc>
                  <a:txBody>
                    <a:bodyPr/>
                    <a:lstStyle/>
                    <a:p>
                      <a:pPr algn="just">
                        <a:lnSpc>
                          <a:spcPct val="107000"/>
                        </a:lnSpc>
                        <a:spcAft>
                          <a:spcPts val="800"/>
                        </a:spcAft>
                      </a:pPr>
                      <a:r>
                        <a:rPr lang="tr-TR" sz="3200" kern="0">
                          <a:effectLst/>
                        </a:rPr>
                        <a:t>Yazı öncesi veya yazıyı tanımayan</a:t>
                      </a:r>
                      <a:endParaRPr lang="tr-TR" sz="3200" kern="100">
                        <a:effectLst/>
                        <a:latin typeface="Calibri" panose="020F0502020204030204" pitchFamily="34" charset="0"/>
                        <a:ea typeface="Calibri" panose="020F0502020204030204" pitchFamily="34" charset="0"/>
                        <a:cs typeface="Times New Roman" panose="02020603050405020304" pitchFamily="18" charset="0"/>
                      </a:endParaRPr>
                    </a:p>
                  </a:txBody>
                  <a:tcPr marL="199213" marR="199213" marT="0" marB="0"/>
                </a:tc>
                <a:tc>
                  <a:txBody>
                    <a:bodyPr/>
                    <a:lstStyle/>
                    <a:p>
                      <a:pPr algn="just">
                        <a:lnSpc>
                          <a:spcPct val="107000"/>
                        </a:lnSpc>
                        <a:spcAft>
                          <a:spcPts val="800"/>
                        </a:spcAft>
                      </a:pPr>
                      <a:r>
                        <a:rPr lang="tr-TR" sz="3200" kern="0">
                          <a:effectLst/>
                        </a:rPr>
                        <a:t>Cahil</a:t>
                      </a:r>
                      <a:endParaRPr lang="tr-TR" sz="3200" kern="100">
                        <a:effectLst/>
                        <a:latin typeface="Calibri" panose="020F0502020204030204" pitchFamily="34" charset="0"/>
                        <a:ea typeface="Calibri" panose="020F0502020204030204" pitchFamily="34" charset="0"/>
                        <a:cs typeface="Times New Roman" panose="02020603050405020304" pitchFamily="18" charset="0"/>
                      </a:endParaRPr>
                    </a:p>
                  </a:txBody>
                  <a:tcPr marL="199213" marR="199213" marT="0" marB="0"/>
                </a:tc>
                <a:tc>
                  <a:txBody>
                    <a:bodyPr/>
                    <a:lstStyle/>
                    <a:p>
                      <a:pPr algn="just">
                        <a:lnSpc>
                          <a:spcPct val="107000"/>
                        </a:lnSpc>
                        <a:spcAft>
                          <a:spcPts val="800"/>
                        </a:spcAft>
                      </a:pPr>
                      <a:r>
                        <a:rPr lang="tr-TR" sz="3200" kern="0">
                          <a:effectLst/>
                        </a:rPr>
                        <a:t>Okur yazar</a:t>
                      </a:r>
                      <a:endParaRPr lang="tr-TR" sz="3200" kern="100">
                        <a:effectLst/>
                        <a:latin typeface="Calibri" panose="020F0502020204030204" pitchFamily="34" charset="0"/>
                        <a:ea typeface="Calibri" panose="020F0502020204030204" pitchFamily="34" charset="0"/>
                        <a:cs typeface="Times New Roman" panose="02020603050405020304" pitchFamily="18" charset="0"/>
                      </a:endParaRPr>
                    </a:p>
                  </a:txBody>
                  <a:tcPr marL="199213" marR="199213" marT="0" marB="0"/>
                </a:tc>
                <a:extLst>
                  <a:ext uri="{0D108BD9-81ED-4DB2-BD59-A6C34878D82A}">
                    <a16:rowId xmlns:a16="http://schemas.microsoft.com/office/drawing/2014/main" val="596365291"/>
                  </a:ext>
                </a:extLst>
              </a:tr>
              <a:tr h="601146">
                <a:tc>
                  <a:txBody>
                    <a:bodyPr/>
                    <a:lstStyle/>
                    <a:p>
                      <a:pPr algn="just">
                        <a:lnSpc>
                          <a:spcPct val="107000"/>
                        </a:lnSpc>
                        <a:spcAft>
                          <a:spcPts val="800"/>
                        </a:spcAft>
                      </a:pPr>
                      <a:r>
                        <a:rPr lang="tr-TR" sz="3200" kern="0">
                          <a:effectLst/>
                        </a:rPr>
                        <a:t> </a:t>
                      </a:r>
                      <a:endParaRPr lang="tr-TR" sz="3200" kern="100">
                        <a:effectLst/>
                        <a:latin typeface="Calibri" panose="020F0502020204030204" pitchFamily="34" charset="0"/>
                        <a:ea typeface="Calibri" panose="020F0502020204030204" pitchFamily="34" charset="0"/>
                        <a:cs typeface="Times New Roman" panose="02020603050405020304" pitchFamily="18" charset="0"/>
                      </a:endParaRPr>
                    </a:p>
                  </a:txBody>
                  <a:tcPr marL="199213" marR="199213" marT="0" marB="0"/>
                </a:tc>
                <a:tc>
                  <a:txBody>
                    <a:bodyPr/>
                    <a:lstStyle/>
                    <a:p>
                      <a:pPr algn="just">
                        <a:lnSpc>
                          <a:spcPct val="107000"/>
                        </a:lnSpc>
                        <a:spcAft>
                          <a:spcPts val="800"/>
                        </a:spcAft>
                      </a:pPr>
                      <a:r>
                        <a:rPr lang="tr-TR" sz="3200" kern="0">
                          <a:effectLst/>
                        </a:rPr>
                        <a:t>Taşralı</a:t>
                      </a:r>
                      <a:endParaRPr lang="tr-TR" sz="3200" kern="100">
                        <a:effectLst/>
                        <a:latin typeface="Calibri" panose="020F0502020204030204" pitchFamily="34" charset="0"/>
                        <a:ea typeface="Calibri" panose="020F0502020204030204" pitchFamily="34" charset="0"/>
                        <a:cs typeface="Times New Roman" panose="02020603050405020304" pitchFamily="18" charset="0"/>
                      </a:endParaRPr>
                    </a:p>
                  </a:txBody>
                  <a:tcPr marL="199213" marR="199213" marT="0" marB="0"/>
                </a:tc>
                <a:tc>
                  <a:txBody>
                    <a:bodyPr/>
                    <a:lstStyle/>
                    <a:p>
                      <a:pPr algn="just">
                        <a:lnSpc>
                          <a:spcPct val="107000"/>
                        </a:lnSpc>
                        <a:spcAft>
                          <a:spcPts val="800"/>
                        </a:spcAft>
                      </a:pPr>
                      <a:r>
                        <a:rPr lang="tr-TR" sz="3200" kern="0">
                          <a:effectLst/>
                        </a:rPr>
                        <a:t>Şehirli</a:t>
                      </a:r>
                      <a:endParaRPr lang="tr-TR" sz="3200" kern="100">
                        <a:effectLst/>
                        <a:latin typeface="Calibri" panose="020F0502020204030204" pitchFamily="34" charset="0"/>
                        <a:ea typeface="Calibri" panose="020F0502020204030204" pitchFamily="34" charset="0"/>
                        <a:cs typeface="Times New Roman" panose="02020603050405020304" pitchFamily="18" charset="0"/>
                      </a:endParaRPr>
                    </a:p>
                  </a:txBody>
                  <a:tcPr marL="199213" marR="199213" marT="0" marB="0"/>
                </a:tc>
                <a:extLst>
                  <a:ext uri="{0D108BD9-81ED-4DB2-BD59-A6C34878D82A}">
                    <a16:rowId xmlns:a16="http://schemas.microsoft.com/office/drawing/2014/main" val="3932386210"/>
                  </a:ext>
                </a:extLst>
              </a:tr>
              <a:tr h="601146">
                <a:tc>
                  <a:txBody>
                    <a:bodyPr/>
                    <a:lstStyle/>
                    <a:p>
                      <a:pPr algn="just">
                        <a:lnSpc>
                          <a:spcPct val="107000"/>
                        </a:lnSpc>
                        <a:spcAft>
                          <a:spcPts val="800"/>
                        </a:spcAft>
                      </a:pPr>
                      <a:r>
                        <a:rPr lang="tr-TR" sz="3200" kern="0">
                          <a:effectLst/>
                        </a:rPr>
                        <a:t> </a:t>
                      </a:r>
                      <a:endParaRPr lang="tr-TR" sz="3200" kern="100">
                        <a:effectLst/>
                        <a:latin typeface="Calibri" panose="020F0502020204030204" pitchFamily="34" charset="0"/>
                        <a:ea typeface="Calibri" panose="020F0502020204030204" pitchFamily="34" charset="0"/>
                        <a:cs typeface="Times New Roman" panose="02020603050405020304" pitchFamily="18" charset="0"/>
                      </a:endParaRPr>
                    </a:p>
                  </a:txBody>
                  <a:tcPr marL="199213" marR="199213" marT="0" marB="0"/>
                </a:tc>
                <a:tc>
                  <a:txBody>
                    <a:bodyPr/>
                    <a:lstStyle/>
                    <a:p>
                      <a:pPr algn="just">
                        <a:lnSpc>
                          <a:spcPct val="107000"/>
                        </a:lnSpc>
                        <a:spcAft>
                          <a:spcPts val="800"/>
                        </a:spcAft>
                      </a:pPr>
                      <a:r>
                        <a:rPr lang="tr-TR" sz="3200" kern="0">
                          <a:effectLst/>
                        </a:rPr>
                        <a:t>Alt tabaka</a:t>
                      </a:r>
                      <a:endParaRPr lang="tr-TR" sz="3200" kern="100">
                        <a:effectLst/>
                        <a:latin typeface="Calibri" panose="020F0502020204030204" pitchFamily="34" charset="0"/>
                        <a:ea typeface="Calibri" panose="020F0502020204030204" pitchFamily="34" charset="0"/>
                        <a:cs typeface="Times New Roman" panose="02020603050405020304" pitchFamily="18" charset="0"/>
                      </a:endParaRPr>
                    </a:p>
                  </a:txBody>
                  <a:tcPr marL="199213" marR="199213" marT="0" marB="0"/>
                </a:tc>
                <a:tc>
                  <a:txBody>
                    <a:bodyPr/>
                    <a:lstStyle/>
                    <a:p>
                      <a:pPr algn="just">
                        <a:lnSpc>
                          <a:spcPct val="107000"/>
                        </a:lnSpc>
                        <a:spcAft>
                          <a:spcPts val="800"/>
                        </a:spcAft>
                      </a:pPr>
                      <a:r>
                        <a:rPr lang="tr-TR" sz="3200" kern="0" dirty="0">
                          <a:effectLst/>
                        </a:rPr>
                        <a:t>Yüksek tabaka</a:t>
                      </a:r>
                      <a:endParaRPr lang="tr-TR" sz="32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199213" marR="199213" marT="0" marB="0"/>
                </a:tc>
                <a:extLst>
                  <a:ext uri="{0D108BD9-81ED-4DB2-BD59-A6C34878D82A}">
                    <a16:rowId xmlns:a16="http://schemas.microsoft.com/office/drawing/2014/main" val="4248758175"/>
                  </a:ext>
                </a:extLst>
              </a:tr>
            </a:tbl>
          </a:graphicData>
        </a:graphic>
      </p:graphicFrame>
    </p:spTree>
    <p:extLst>
      <p:ext uri="{BB962C8B-B14F-4D97-AF65-F5344CB8AC3E}">
        <p14:creationId xmlns:p14="http://schemas.microsoft.com/office/powerpoint/2010/main" val="326669848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C4D614A-5BC4-2B8E-8C77-4E6E794129AE}"/>
              </a:ext>
            </a:extLst>
          </p:cNvPr>
          <p:cNvSpPr>
            <a:spLocks noGrp="1"/>
          </p:cNvSpPr>
          <p:nvPr>
            <p:ph type="title"/>
          </p:nvPr>
        </p:nvSpPr>
        <p:spPr/>
        <p:txBody>
          <a:bodyPr/>
          <a:lstStyle/>
          <a:p>
            <a:r>
              <a:rPr lang="tr-TR" dirty="0"/>
              <a:t>Halkla ilişkilerde “halk” kavramı</a:t>
            </a:r>
          </a:p>
        </p:txBody>
      </p:sp>
      <p:sp>
        <p:nvSpPr>
          <p:cNvPr id="3" name="İçerik Yer Tutucusu 2">
            <a:extLst>
              <a:ext uri="{FF2B5EF4-FFF2-40B4-BE49-F238E27FC236}">
                <a16:creationId xmlns:a16="http://schemas.microsoft.com/office/drawing/2014/main" id="{35B56A7A-F233-D61E-D264-04BE2616D204}"/>
              </a:ext>
            </a:extLst>
          </p:cNvPr>
          <p:cNvSpPr>
            <a:spLocks noGrp="1"/>
          </p:cNvSpPr>
          <p:nvPr>
            <p:ph idx="1"/>
          </p:nvPr>
        </p:nvSpPr>
        <p:spPr/>
        <p:txBody>
          <a:bodyPr>
            <a:normAutofit fontScale="92500" lnSpcReduction="20000"/>
          </a:bodyPr>
          <a:lstStyle/>
          <a:p>
            <a:pPr marL="0" indent="0">
              <a:buNone/>
            </a:pPr>
            <a:r>
              <a:rPr lang="tr-TR" sz="3300" b="1" dirty="0"/>
              <a:t>Halkla ilişkiler disiplinindeki “halk” kavramı siyaset, psikolojik, pazarlama ve reklamcılık gibi alanlardakine benzer şekilde anlamlandırılması ve tanımlanması muğlak bir kavramdır (</a:t>
            </a:r>
            <a:r>
              <a:rPr lang="tr-TR" sz="3300" b="1" dirty="0" err="1"/>
              <a:t>Vasquez</a:t>
            </a:r>
            <a:r>
              <a:rPr lang="tr-TR" sz="3300" b="1" dirty="0"/>
              <a:t> </a:t>
            </a:r>
            <a:r>
              <a:rPr lang="tr-TR" sz="3300" b="1" dirty="0" err="1"/>
              <a:t>and</a:t>
            </a:r>
            <a:r>
              <a:rPr lang="tr-TR" sz="3300" b="1" dirty="0"/>
              <a:t> Taylor, 2001: 139).</a:t>
            </a:r>
          </a:p>
          <a:p>
            <a:pPr marL="0" indent="0">
              <a:buNone/>
            </a:pPr>
            <a:r>
              <a:rPr lang="tr-TR" sz="3300" kern="0" dirty="0">
                <a:latin typeface="Times New Roman" panose="02020603050405020304" pitchFamily="18" charset="0"/>
                <a:ea typeface="Calibri" panose="020F0502020204030204" pitchFamily="34" charset="0"/>
                <a:cs typeface="Times New Roman" panose="02020603050405020304" pitchFamily="18" charset="0"/>
              </a:rPr>
              <a:t>B</a:t>
            </a:r>
            <a:r>
              <a:rPr lang="tr-TR" sz="3300" kern="0" dirty="0">
                <a:effectLst/>
                <a:latin typeface="Times New Roman" panose="02020603050405020304" pitchFamily="18" charset="0"/>
                <a:ea typeface="Calibri" panose="020F0502020204030204" pitchFamily="34" charset="0"/>
                <a:cs typeface="Times New Roman" panose="02020603050405020304" pitchFamily="18" charset="0"/>
              </a:rPr>
              <a:t>ir kamunun üyeleri, aynı sorundan veya konudan etkilendikleri ortak bir şeye sahiptir. </a:t>
            </a:r>
            <a:r>
              <a:rPr lang="tr-TR" sz="3300" kern="0" dirty="0" err="1">
                <a:effectLst/>
                <a:latin typeface="Times New Roman" panose="02020603050405020304" pitchFamily="18" charset="0"/>
                <a:ea typeface="Calibri" panose="020F0502020204030204" pitchFamily="34" charset="0"/>
                <a:cs typeface="Times New Roman" panose="02020603050405020304" pitchFamily="18" charset="0"/>
              </a:rPr>
              <a:t>Blumer'e</a:t>
            </a:r>
            <a:r>
              <a:rPr lang="tr-TR" sz="3300" kern="0" dirty="0">
                <a:effectLst/>
                <a:latin typeface="Times New Roman" panose="02020603050405020304" pitchFamily="18" charset="0"/>
                <a:ea typeface="Calibri" panose="020F0502020204030204" pitchFamily="34" charset="0"/>
                <a:cs typeface="Times New Roman" panose="02020603050405020304" pitchFamily="18" charset="0"/>
              </a:rPr>
              <a:t> göre halk, bir sorunla karıştırılan, sorunu nasıl çözecekleri konusunda fikir ayrılıkları yaşayan, konu üzerinde tartışmalara katılan bir grup insandır. Dewey, halkı aşağı yukarı aynı şekilde tanımlamıştır. Halk benzer bir problemle yüzleşen, problemin var olduğunu kabul eden, problem hakkında bir şeyler yapmak için organize olan yapıdır (</a:t>
            </a:r>
            <a:r>
              <a:rPr lang="tr-TR" sz="3300" kern="0" dirty="0" err="1">
                <a:effectLst/>
                <a:latin typeface="Times New Roman" panose="02020603050405020304" pitchFamily="18" charset="0"/>
                <a:ea typeface="Calibri" panose="020F0502020204030204" pitchFamily="34" charset="0"/>
                <a:cs typeface="Times New Roman" panose="02020603050405020304" pitchFamily="18" charset="0"/>
              </a:rPr>
              <a:t>Grunig</a:t>
            </a:r>
            <a:r>
              <a:rPr lang="tr-TR" sz="3300" kern="0" dirty="0">
                <a:effectLst/>
                <a:latin typeface="Times New Roman" panose="02020603050405020304" pitchFamily="18" charset="0"/>
                <a:ea typeface="Calibri" panose="020F0502020204030204" pitchFamily="34" charset="0"/>
                <a:cs typeface="Times New Roman" panose="02020603050405020304" pitchFamily="18" charset="0"/>
              </a:rPr>
              <a:t> ve </a:t>
            </a:r>
            <a:r>
              <a:rPr lang="tr-TR" sz="3300" kern="0" dirty="0" err="1">
                <a:effectLst/>
                <a:latin typeface="Times New Roman" panose="02020603050405020304" pitchFamily="18" charset="0"/>
                <a:ea typeface="Calibri" panose="020F0502020204030204" pitchFamily="34" charset="0"/>
                <a:cs typeface="Times New Roman" panose="02020603050405020304" pitchFamily="18" charset="0"/>
              </a:rPr>
              <a:t>Hunt</a:t>
            </a:r>
            <a:r>
              <a:rPr lang="tr-TR" sz="3300" kern="0" dirty="0">
                <a:effectLst/>
                <a:latin typeface="Times New Roman" panose="02020603050405020304" pitchFamily="18" charset="0"/>
                <a:ea typeface="Calibri" panose="020F0502020204030204" pitchFamily="34" charset="0"/>
                <a:cs typeface="Times New Roman" panose="02020603050405020304" pitchFamily="18" charset="0"/>
              </a:rPr>
              <a:t>, 1984: 143-144). </a:t>
            </a:r>
            <a:endParaRPr lang="tr-TR" sz="33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tr-TR" sz="5400" b="1" dirty="0"/>
          </a:p>
        </p:txBody>
      </p:sp>
    </p:spTree>
    <p:extLst>
      <p:ext uri="{BB962C8B-B14F-4D97-AF65-F5344CB8AC3E}">
        <p14:creationId xmlns:p14="http://schemas.microsoft.com/office/powerpoint/2010/main" val="9301050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1BEED46-0975-5F1F-F63E-C751608FB2E5}"/>
              </a:ext>
            </a:extLst>
          </p:cNvPr>
          <p:cNvSpPr>
            <a:spLocks noGrp="1"/>
          </p:cNvSpPr>
          <p:nvPr>
            <p:ph type="title"/>
          </p:nvPr>
        </p:nvSpPr>
        <p:spPr/>
        <p:txBody>
          <a:bodyPr/>
          <a:lstStyle/>
          <a:p>
            <a:r>
              <a:rPr lang="tr-TR" dirty="0"/>
              <a:t>Sistem Teorisi</a:t>
            </a:r>
          </a:p>
        </p:txBody>
      </p:sp>
      <p:sp>
        <p:nvSpPr>
          <p:cNvPr id="3" name="İçerik Yer Tutucusu 2">
            <a:extLst>
              <a:ext uri="{FF2B5EF4-FFF2-40B4-BE49-F238E27FC236}">
                <a16:creationId xmlns:a16="http://schemas.microsoft.com/office/drawing/2014/main" id="{68468AF8-09CE-44E8-1133-8E4AAB9CFDB5}"/>
              </a:ext>
            </a:extLst>
          </p:cNvPr>
          <p:cNvSpPr>
            <a:spLocks noGrp="1"/>
          </p:cNvSpPr>
          <p:nvPr>
            <p:ph idx="1"/>
          </p:nvPr>
        </p:nvSpPr>
        <p:spPr/>
        <p:txBody>
          <a:bodyPr>
            <a:normAutofit fontScale="92500" lnSpcReduction="20000"/>
          </a:bodyPr>
          <a:lstStyle/>
          <a:p>
            <a:r>
              <a:rPr lang="tr-TR" dirty="0"/>
              <a:t>Sistem teorisi 20. yüzyılın ikinci yarısında halka ilişkiler disiplininde baskın yaklaşım olarak ortaya çıkmıştır. Bu yaklaşım, özellikle Amerika’da akademik yayınları, teorik yaklaşımları ve akademik toplulukları halka ilişkilerin paradigması şeklinde etkisi altına almıştır (</a:t>
            </a:r>
            <a:r>
              <a:rPr lang="tr-TR" dirty="0" err="1"/>
              <a:t>Tench</a:t>
            </a:r>
            <a:r>
              <a:rPr lang="tr-TR" dirty="0"/>
              <a:t> ve </a:t>
            </a:r>
            <a:r>
              <a:rPr lang="tr-TR" dirty="0" err="1"/>
              <a:t>Yeomans</a:t>
            </a:r>
            <a:r>
              <a:rPr lang="tr-TR" dirty="0"/>
              <a:t>, 2006: 143).</a:t>
            </a:r>
          </a:p>
          <a:p>
            <a:r>
              <a:rPr lang="tr-TR" dirty="0"/>
              <a:t> Halkla ilişkilerde sistem kuramı J. </a:t>
            </a:r>
            <a:r>
              <a:rPr lang="tr-TR" dirty="0" err="1"/>
              <a:t>Grunig</a:t>
            </a:r>
            <a:r>
              <a:rPr lang="tr-TR" dirty="0"/>
              <a:t> (1976) ve J. </a:t>
            </a:r>
            <a:r>
              <a:rPr lang="tr-TR" dirty="0" err="1"/>
              <a:t>Grunig</a:t>
            </a:r>
            <a:r>
              <a:rPr lang="tr-TR" dirty="0"/>
              <a:t> ve </a:t>
            </a:r>
            <a:r>
              <a:rPr lang="tr-TR" dirty="0" err="1"/>
              <a:t>Hunt</a:t>
            </a:r>
            <a:r>
              <a:rPr lang="tr-TR" dirty="0"/>
              <a:t> (1984: 92-112) tarafından geliştirilmiştir. J. </a:t>
            </a:r>
            <a:r>
              <a:rPr lang="tr-TR" dirty="0" err="1"/>
              <a:t>Grunig</a:t>
            </a:r>
            <a:r>
              <a:rPr lang="tr-TR" dirty="0"/>
              <a:t>, örgüt iletişimini 1980’li yıllarda sistem teorisi ile inşa etmiştir. Halkla ilişkilerde örgütün yapısına göre sistemler açık veya kapalı olarak değişiklik göstermektedir. </a:t>
            </a:r>
          </a:p>
          <a:p>
            <a:r>
              <a:rPr lang="tr-TR" dirty="0"/>
              <a:t>Kapalı sistemde halkla ilişkiler yöneticisi tanıtım veya kamuoyu bilgilendirme modellerini kullanır. Tanıtım ve kamuoyu bilgilendirme modeli, örgütün kamular üstündeki etkilerini dikkate almaksızın tanıtım ve bilgilendirmeye odaklanmıştır (J. </a:t>
            </a:r>
            <a:r>
              <a:rPr lang="tr-TR" dirty="0" err="1"/>
              <a:t>Grunig</a:t>
            </a:r>
            <a:r>
              <a:rPr lang="tr-TR" dirty="0"/>
              <a:t> ve </a:t>
            </a:r>
            <a:r>
              <a:rPr lang="tr-TR" dirty="0" err="1"/>
              <a:t>Hunt</a:t>
            </a:r>
            <a:r>
              <a:rPr lang="tr-TR" dirty="0"/>
              <a:t>, 1984: 93). </a:t>
            </a:r>
          </a:p>
        </p:txBody>
      </p:sp>
    </p:spTree>
    <p:extLst>
      <p:ext uri="{BB962C8B-B14F-4D97-AF65-F5344CB8AC3E}">
        <p14:creationId xmlns:p14="http://schemas.microsoft.com/office/powerpoint/2010/main" val="6905361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F84E9BB-8E9F-66EB-F029-BD907383DF58}"/>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F3518199-A321-23FB-CF64-F9201FE58E84}"/>
              </a:ext>
            </a:extLst>
          </p:cNvPr>
          <p:cNvSpPr>
            <a:spLocks noGrp="1"/>
          </p:cNvSpPr>
          <p:nvPr>
            <p:ph idx="1"/>
          </p:nvPr>
        </p:nvSpPr>
        <p:spPr/>
        <p:txBody>
          <a:bodyPr/>
          <a:lstStyle/>
          <a:p>
            <a:r>
              <a:rPr lang="tr-TR" dirty="0"/>
              <a:t>20. yüzyılda meydana gelen değişimlerle birlikte profesyonel şekilde uygulanmaya başlayan halkla ilişkiler yüz yıla aşkın bir geçmişi bulunmaktadır. </a:t>
            </a:r>
          </a:p>
          <a:p>
            <a:r>
              <a:rPr lang="tr-TR" dirty="0"/>
              <a:t>Ancak disiplinin diğer disiplinlerden bağımsız teorik gelişimi elli yıllık bir süreci kapsamaktadır.</a:t>
            </a:r>
          </a:p>
          <a:p>
            <a:r>
              <a:rPr lang="tr-TR" dirty="0"/>
              <a:t> Zamanla hakla ilişkiler teorisi değişime ve dönüşüme tabi olmuştur. </a:t>
            </a:r>
          </a:p>
        </p:txBody>
      </p:sp>
    </p:spTree>
    <p:extLst>
      <p:ext uri="{BB962C8B-B14F-4D97-AF65-F5344CB8AC3E}">
        <p14:creationId xmlns:p14="http://schemas.microsoft.com/office/powerpoint/2010/main" val="323159376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E80442D-67F4-7376-78F8-F29156EAD857}"/>
              </a:ext>
            </a:extLst>
          </p:cNvPr>
          <p:cNvSpPr>
            <a:spLocks noGrp="1"/>
          </p:cNvSpPr>
          <p:nvPr>
            <p:ph type="title"/>
          </p:nvPr>
        </p:nvSpPr>
        <p:spPr/>
        <p:txBody>
          <a:bodyPr/>
          <a:lstStyle/>
          <a:p>
            <a:r>
              <a:rPr lang="tr-TR" dirty="0"/>
              <a:t>Paydaş Teorisi</a:t>
            </a:r>
          </a:p>
        </p:txBody>
      </p:sp>
      <p:sp>
        <p:nvSpPr>
          <p:cNvPr id="3" name="İçerik Yer Tutucusu 2">
            <a:extLst>
              <a:ext uri="{FF2B5EF4-FFF2-40B4-BE49-F238E27FC236}">
                <a16:creationId xmlns:a16="http://schemas.microsoft.com/office/drawing/2014/main" id="{A8A2D4FA-F0F4-ED52-F89D-E9B9F8B2380D}"/>
              </a:ext>
            </a:extLst>
          </p:cNvPr>
          <p:cNvSpPr>
            <a:spLocks noGrp="1"/>
          </p:cNvSpPr>
          <p:nvPr>
            <p:ph idx="1"/>
          </p:nvPr>
        </p:nvSpPr>
        <p:spPr/>
        <p:txBody>
          <a:bodyPr>
            <a:normAutofit fontScale="92500" lnSpcReduction="20000"/>
          </a:bodyPr>
          <a:lstStyle/>
          <a:p>
            <a:r>
              <a:rPr lang="tr-TR" dirty="0"/>
              <a:t>Pazarlama, kurumsal finans ve stratejik yönetim gibi farklı alanlarda yapılan araştırmaların çıkış noktası olan paydaş yönetimi iş ve toplum kapsamında ortaya konulan önemli yaklaşımlar arasında yer almaktadır (Ertuğrul, 2008: 199). </a:t>
            </a:r>
          </a:p>
          <a:p>
            <a:r>
              <a:rPr lang="tr-TR" dirty="0"/>
              <a:t>Halkla ilişkiler nazarında paydaş teorisi ve kavramı ele alındığında literatürde “paydaş” ve “kamu” genellikle birbirlerinin yerine kullanılan kavramlar olduğu vurgulanmaktadır. Ancak aralarında ince bir anlam nüansı bulunmaktadır.</a:t>
            </a:r>
          </a:p>
          <a:p>
            <a:r>
              <a:rPr lang="tr-TR" dirty="0"/>
              <a:t> Çünkü </a:t>
            </a:r>
            <a:r>
              <a:rPr lang="tr-TR" dirty="0" err="1"/>
              <a:t>Freeman</a:t>
            </a:r>
            <a:r>
              <a:rPr lang="tr-TR" dirty="0"/>
              <a:t> (1984: 25), paydaşları “kurumun amaçlarına ulaşmasında etkilenen ya da etkileyen gruplar” olarak tanımlarken, çoğu pasif olan paydaşlar kuruma dair farkındalık ve aktiflik oranı yükseldikçe kamu olarak tanımlanır. Paydaş kategorileri örgütün en önemli bileşenidir. Halkla ilişkiler penceresinden paydaş yönetimi stratejik yönetimin ilk basamağıdır.</a:t>
            </a:r>
          </a:p>
        </p:txBody>
      </p:sp>
    </p:spTree>
    <p:extLst>
      <p:ext uri="{BB962C8B-B14F-4D97-AF65-F5344CB8AC3E}">
        <p14:creationId xmlns:p14="http://schemas.microsoft.com/office/powerpoint/2010/main" val="58636080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889F8BC-C140-3BE5-74A7-5BA03B54F2F4}"/>
              </a:ext>
            </a:extLst>
          </p:cNvPr>
          <p:cNvSpPr>
            <a:spLocks noGrp="1"/>
          </p:cNvSpPr>
          <p:nvPr>
            <p:ph type="title"/>
          </p:nvPr>
        </p:nvSpPr>
        <p:spPr/>
        <p:txBody>
          <a:bodyPr/>
          <a:lstStyle/>
          <a:p>
            <a:r>
              <a:rPr lang="tr-TR" dirty="0"/>
              <a:t>Durumsallık Teorisi</a:t>
            </a:r>
          </a:p>
        </p:txBody>
      </p:sp>
      <p:sp>
        <p:nvSpPr>
          <p:cNvPr id="3" name="İçerik Yer Tutucusu 2">
            <a:extLst>
              <a:ext uri="{FF2B5EF4-FFF2-40B4-BE49-F238E27FC236}">
                <a16:creationId xmlns:a16="http://schemas.microsoft.com/office/drawing/2014/main" id="{5F948486-759C-BD1A-FA09-BCFDDFE4FBA4}"/>
              </a:ext>
            </a:extLst>
          </p:cNvPr>
          <p:cNvSpPr>
            <a:spLocks noGrp="1"/>
          </p:cNvSpPr>
          <p:nvPr>
            <p:ph idx="1"/>
          </p:nvPr>
        </p:nvSpPr>
        <p:spPr/>
        <p:txBody>
          <a:bodyPr>
            <a:normAutofit/>
          </a:bodyPr>
          <a:lstStyle/>
          <a:p>
            <a:r>
              <a:rPr lang="tr-TR" dirty="0"/>
              <a:t>Halkla ilişkilerde stratejik hedef kitleleri tanımlamak amacıyla kullanılan “kamu” genel itibariyle aynı konuya ilgi duyan dağınık insanların oluşturduğu öğedir (</a:t>
            </a:r>
            <a:r>
              <a:rPr lang="tr-TR" dirty="0" err="1"/>
              <a:t>Grunig</a:t>
            </a:r>
            <a:r>
              <a:rPr lang="tr-TR" dirty="0"/>
              <a:t> ve </a:t>
            </a:r>
            <a:r>
              <a:rPr lang="tr-TR" dirty="0" err="1"/>
              <a:t>Repper</a:t>
            </a:r>
            <a:r>
              <a:rPr lang="tr-TR" dirty="0"/>
              <a:t>, 2005: 140). </a:t>
            </a:r>
            <a:r>
              <a:rPr lang="tr-TR" dirty="0" err="1"/>
              <a:t>Grunig</a:t>
            </a:r>
            <a:r>
              <a:rPr lang="tr-TR" dirty="0"/>
              <a:t> stratejik halkla ilişkiler yönetimi için kamuların segmentasyon analizini yapabilmek amacıyla kamuların durumsal kuramını geliştirmiştir. Kamuların durumsallık kuramı, bireylerin neden iletişim kurduklarını, durumu nasıl algıladıklarını ve insanların problem çözümünde nasıl bilişsel stratejiler kullandığı ile durumla ilgili tavrının olup olmayacağı sorusunun cevabını arar. </a:t>
            </a:r>
          </a:p>
        </p:txBody>
      </p:sp>
    </p:spTree>
    <p:extLst>
      <p:ext uri="{BB962C8B-B14F-4D97-AF65-F5344CB8AC3E}">
        <p14:creationId xmlns:p14="http://schemas.microsoft.com/office/powerpoint/2010/main" val="263086099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5B88199-0119-2732-2D40-B56F04D5A830}"/>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B6E0EF61-B40C-CE6D-007B-81140FFF8629}"/>
              </a:ext>
            </a:extLst>
          </p:cNvPr>
          <p:cNvSpPr>
            <a:spLocks noGrp="1"/>
          </p:cNvSpPr>
          <p:nvPr>
            <p:ph idx="1"/>
          </p:nvPr>
        </p:nvSpPr>
        <p:spPr/>
        <p:txBody>
          <a:bodyPr/>
          <a:lstStyle/>
          <a:p>
            <a:r>
              <a:rPr lang="tr-TR" dirty="0"/>
              <a:t>Teori insanların ne zaman iletişim kuracaklarını ve durumla ilgili bilinçli hale geleceklerini açıklamak için kullanılır. Bunu yaparken de örgütü segmentlere ayırarak (aktif, gizli, uyanmış kamular) kamularla iletişime geçme şeklini ve örgütle ilgili konularla sorunlarda kamunun tepkisini </a:t>
            </a:r>
            <a:r>
              <a:rPr lang="tr-TR" dirty="0" err="1"/>
              <a:t>tasfir</a:t>
            </a:r>
            <a:r>
              <a:rPr lang="tr-TR" dirty="0"/>
              <a:t> etmektedir (</a:t>
            </a:r>
            <a:r>
              <a:rPr lang="tr-TR" dirty="0" err="1"/>
              <a:t>Grunig</a:t>
            </a:r>
            <a:r>
              <a:rPr lang="tr-TR" dirty="0"/>
              <a:t>, 1978: 109-111; </a:t>
            </a:r>
            <a:r>
              <a:rPr lang="tr-TR" dirty="0" err="1"/>
              <a:t>Grunig</a:t>
            </a:r>
            <a:r>
              <a:rPr lang="tr-TR" dirty="0"/>
              <a:t>, 1983, 9; </a:t>
            </a:r>
            <a:r>
              <a:rPr lang="tr-TR" dirty="0" err="1"/>
              <a:t>Grunig</a:t>
            </a:r>
            <a:r>
              <a:rPr lang="tr-TR" dirty="0"/>
              <a:t> ve </a:t>
            </a:r>
            <a:r>
              <a:rPr lang="tr-TR" dirty="0" err="1"/>
              <a:t>Hunt</a:t>
            </a:r>
            <a:r>
              <a:rPr lang="tr-TR" dirty="0"/>
              <a:t>, 1984: 138-162; </a:t>
            </a:r>
            <a:r>
              <a:rPr lang="tr-TR" dirty="0" err="1"/>
              <a:t>Grunig</a:t>
            </a:r>
            <a:r>
              <a:rPr lang="tr-TR" dirty="0"/>
              <a:t> ve </a:t>
            </a:r>
            <a:r>
              <a:rPr lang="tr-TR" dirty="0" err="1"/>
              <a:t>Ipes</a:t>
            </a:r>
            <a:r>
              <a:rPr lang="tr-TR" dirty="0"/>
              <a:t>, 1983: 38-40; </a:t>
            </a:r>
            <a:r>
              <a:rPr lang="tr-TR" dirty="0" err="1"/>
              <a:t>Grunig</a:t>
            </a:r>
            <a:r>
              <a:rPr lang="tr-TR" dirty="0"/>
              <a:t>, 1997a: 8-10; </a:t>
            </a:r>
            <a:r>
              <a:rPr lang="tr-TR" dirty="0" err="1"/>
              <a:t>Grunig</a:t>
            </a:r>
            <a:r>
              <a:rPr lang="tr-TR" dirty="0"/>
              <a:t> ve </a:t>
            </a:r>
            <a:r>
              <a:rPr lang="tr-TR" dirty="0" err="1"/>
              <a:t>Repper</a:t>
            </a:r>
            <a:r>
              <a:rPr lang="tr-TR" dirty="0"/>
              <a:t>, 2005 132-165).</a:t>
            </a:r>
          </a:p>
          <a:p>
            <a:r>
              <a:rPr lang="tr-TR" dirty="0"/>
              <a:t> Sorun-Konu-Gündem Yönetimi Teorisi</a:t>
            </a:r>
          </a:p>
          <a:p>
            <a:r>
              <a:rPr lang="tr-TR" dirty="0"/>
              <a:t>Stratejik iletişim yönetimi teorisi</a:t>
            </a:r>
          </a:p>
          <a:p>
            <a:endParaRPr lang="tr-TR" dirty="0"/>
          </a:p>
          <a:p>
            <a:endParaRPr lang="tr-TR" dirty="0"/>
          </a:p>
        </p:txBody>
      </p:sp>
    </p:spTree>
    <p:extLst>
      <p:ext uri="{BB962C8B-B14F-4D97-AF65-F5344CB8AC3E}">
        <p14:creationId xmlns:p14="http://schemas.microsoft.com/office/powerpoint/2010/main" val="3256921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CA69EE9-DEAB-ED79-F768-7949428E5FF4}"/>
              </a:ext>
            </a:extLst>
          </p:cNvPr>
          <p:cNvSpPr>
            <a:spLocks noGrp="1"/>
          </p:cNvSpPr>
          <p:nvPr>
            <p:ph type="title"/>
          </p:nvPr>
        </p:nvSpPr>
        <p:spPr/>
        <p:txBody>
          <a:bodyPr/>
          <a:lstStyle/>
          <a:p>
            <a:r>
              <a:rPr lang="tr-TR" dirty="0"/>
              <a:t>Halkla İlişkilerde “İlişki” Sözcüğünün Semantik ve Kuramsal Dönüşümü</a:t>
            </a:r>
          </a:p>
        </p:txBody>
      </p:sp>
      <p:sp>
        <p:nvSpPr>
          <p:cNvPr id="3" name="İçerik Yer Tutucusu 2">
            <a:extLst>
              <a:ext uri="{FF2B5EF4-FFF2-40B4-BE49-F238E27FC236}">
                <a16:creationId xmlns:a16="http://schemas.microsoft.com/office/drawing/2014/main" id="{D51BD8C4-3C89-49E8-7481-0AAB69E7784F}"/>
              </a:ext>
            </a:extLst>
          </p:cNvPr>
          <p:cNvSpPr>
            <a:spLocks noGrp="1"/>
          </p:cNvSpPr>
          <p:nvPr>
            <p:ph idx="1"/>
          </p:nvPr>
        </p:nvSpPr>
        <p:spPr/>
        <p:txBody>
          <a:bodyPr>
            <a:normAutofit/>
          </a:bodyPr>
          <a:lstStyle/>
          <a:p>
            <a:r>
              <a:rPr lang="tr-TR" dirty="0"/>
              <a:t>Halkla ilişkilerde “halk” dan sonra ön plana çıkan ikinci önemli kavram “ilişki” sözcüğüdür. Halkla ilişkilerde “ilişki” odaklı bakış açısı örgüt ve kamu arasındaki dengeyi önerir (</a:t>
            </a:r>
            <a:r>
              <a:rPr lang="tr-TR" dirty="0" err="1"/>
              <a:t>Ledingham</a:t>
            </a:r>
            <a:r>
              <a:rPr lang="tr-TR" dirty="0"/>
              <a:t>, 2009: 465). </a:t>
            </a:r>
            <a:r>
              <a:rPr lang="tr-TR" dirty="0" err="1"/>
              <a:t>Ledingham</a:t>
            </a:r>
            <a:r>
              <a:rPr lang="tr-TR" dirty="0"/>
              <a:t> ve </a:t>
            </a:r>
            <a:r>
              <a:rPr lang="tr-TR" dirty="0" err="1"/>
              <a:t>Brunig</a:t>
            </a:r>
            <a:r>
              <a:rPr lang="tr-TR" dirty="0"/>
              <a:t> (1998: 62) halkla ilişkiler çerçevesinden ilişki kavramını “örgüt ve kamu arasında ekonomik, sosyal, siyasal ve kültürel yararlar sağlayan ve karşılıklı olumlu bakışla nitelendirilen, bir kurumla paydaş-kamuları arasında mevcut durum” olduğunu ifade etmiştir (</a:t>
            </a:r>
            <a:r>
              <a:rPr lang="tr-TR" dirty="0" err="1"/>
              <a:t>akt</a:t>
            </a:r>
            <a:r>
              <a:rPr lang="tr-TR" dirty="0"/>
              <a:t>. Akar, 2010: 207). </a:t>
            </a:r>
          </a:p>
        </p:txBody>
      </p:sp>
    </p:spTree>
    <p:extLst>
      <p:ext uri="{BB962C8B-B14F-4D97-AF65-F5344CB8AC3E}">
        <p14:creationId xmlns:p14="http://schemas.microsoft.com/office/powerpoint/2010/main" val="155665579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E1D9B2A-F4F4-A37E-323D-240F8016110E}"/>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3910D696-7E4B-E5C1-F83E-502EA4A2D334}"/>
              </a:ext>
            </a:extLst>
          </p:cNvPr>
          <p:cNvSpPr>
            <a:spLocks noGrp="1"/>
          </p:cNvSpPr>
          <p:nvPr>
            <p:ph idx="1"/>
          </p:nvPr>
        </p:nvSpPr>
        <p:spPr/>
        <p:txBody>
          <a:bodyPr/>
          <a:lstStyle/>
          <a:p>
            <a:r>
              <a:rPr lang="tr-TR" dirty="0"/>
              <a:t>Broom ve </a:t>
            </a:r>
            <a:r>
              <a:rPr lang="tr-TR" dirty="0" err="1"/>
              <a:t>Sha</a:t>
            </a:r>
            <a:r>
              <a:rPr lang="tr-TR" dirty="0"/>
              <a:t> (2013: 29) da ilişki perspektifinden halkla ilişkileri “Halkla ilişkiler bir kuruluş ile başarısının veya başarısızlığının bağlı olduğu halklar arasında karşılıklı olarak yararlı ilişkiler kuran ve sürdüren yönetim işlevidir.” şeklinde tanımlamaktadır. Halkla ilişkilerde ilişki odaklı yaklaşım süreç içinde iletişimde ziyade ilişkiyi merkeze alır. İletişim, ilişkilerin başlatılmasında ve sürdürülmesinde bir araçtır (</a:t>
            </a:r>
            <a:r>
              <a:rPr lang="tr-TR" dirty="0" err="1"/>
              <a:t>Ledingham</a:t>
            </a:r>
            <a:r>
              <a:rPr lang="tr-TR" dirty="0"/>
              <a:t>, 2009: 466). </a:t>
            </a:r>
          </a:p>
          <a:p>
            <a:r>
              <a:rPr lang="tr-TR" dirty="0"/>
              <a:t>İlişki amaçlı iletişimde taraflar arasında fikir değiş tokuşundan ziyade iletişim kanallarının açık kalması, ilişkilerin korunması ve sürdürülmesi amaçlanmaktadır (Mutlu, 2012: 162).</a:t>
            </a:r>
          </a:p>
        </p:txBody>
      </p:sp>
    </p:spTree>
    <p:extLst>
      <p:ext uri="{BB962C8B-B14F-4D97-AF65-F5344CB8AC3E}">
        <p14:creationId xmlns:p14="http://schemas.microsoft.com/office/powerpoint/2010/main" val="108735373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061C9ED-670A-A277-521B-CE92C439E4D4}"/>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31D0D974-BBED-EA41-F924-C55D3A908A21}"/>
              </a:ext>
            </a:extLst>
          </p:cNvPr>
          <p:cNvSpPr>
            <a:spLocks noGrp="1"/>
          </p:cNvSpPr>
          <p:nvPr>
            <p:ph idx="1"/>
          </p:nvPr>
        </p:nvSpPr>
        <p:spPr/>
        <p:txBody>
          <a:bodyPr/>
          <a:lstStyle/>
          <a:p>
            <a:r>
              <a:rPr lang="tr-TR" dirty="0"/>
              <a:t>ilişkiler bir kuruluş ile başarısının veya başarısızlığının bağlı olduğu halklar arasında karşılıklı olarak yararlı ilişkiler kuran ve sürdüren yönetim işlevidir.” şeklinde tanımlamaktadır. Halkla ilişkilerde ilişki odaklı yaklaşım süreç içinde iletişimde ziyade ilişkiyi merkeze alır. İletişim, ilişkilerin başlatılmasında ve sürdürülmesinde bir araçtır (</a:t>
            </a:r>
            <a:r>
              <a:rPr lang="tr-TR" dirty="0" err="1"/>
              <a:t>Ledingham</a:t>
            </a:r>
            <a:r>
              <a:rPr lang="tr-TR" dirty="0"/>
              <a:t>, 2009: 466). İlişki amaçlı iletişimde taraflar arasında fikir değiş tokuşundan ziyade iletişim kanallarının açık kalması, ilişkilerin korunması ve sürdürülmesi amaçlanmaktadır (Mutlu, 2012: 162). </a:t>
            </a:r>
          </a:p>
        </p:txBody>
      </p:sp>
    </p:spTree>
    <p:extLst>
      <p:ext uri="{BB962C8B-B14F-4D97-AF65-F5344CB8AC3E}">
        <p14:creationId xmlns:p14="http://schemas.microsoft.com/office/powerpoint/2010/main" val="330943136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531354C-41B9-00BE-9A2B-456049534459}"/>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B21FD93A-B523-008C-FA37-4B47F8B224FE}"/>
              </a:ext>
            </a:extLst>
          </p:cNvPr>
          <p:cNvSpPr>
            <a:spLocks noGrp="1"/>
          </p:cNvSpPr>
          <p:nvPr>
            <p:ph idx="1"/>
          </p:nvPr>
        </p:nvSpPr>
        <p:spPr/>
        <p:txBody>
          <a:bodyPr/>
          <a:lstStyle/>
          <a:p>
            <a:r>
              <a:rPr lang="tr-TR" dirty="0"/>
              <a:t>İlişkisel bakış açısı, kişilerarası ilişki başlatma, geliştirme, sürdürme ve çözmeye dayalı fikirleri bireysel düzeyden örgütlere ve kamuya aktarır. İlişkisel perspektifte bireysel ve kişilerarası iletişimi (ikna edici iletişim) merkezine alan bir yaklaşımdır (</a:t>
            </a:r>
            <a:r>
              <a:rPr lang="tr-TR" dirty="0" err="1"/>
              <a:t>Jahansoozı</a:t>
            </a:r>
            <a:r>
              <a:rPr lang="tr-TR" dirty="0"/>
              <a:t>, 2006: 61-62). </a:t>
            </a:r>
          </a:p>
          <a:p>
            <a:r>
              <a:rPr lang="tr-TR" dirty="0"/>
              <a:t>İlişkisel bakış açısı, örgüt-kamu ilişkisine odaklanır ve halkla ilişkiler işlevinin merkezi olarak görür. Teknisyen uygulayıcılardan stratejik danışmanlara doğru ilerledikçe ilişkisel yaklaşım alanın doğal evriminin bir parçası olarak tanımlanmıştır (</a:t>
            </a:r>
            <a:r>
              <a:rPr lang="tr-TR" dirty="0" err="1"/>
              <a:t>Heaty</a:t>
            </a:r>
            <a:r>
              <a:rPr lang="tr-TR" dirty="0"/>
              <a:t>, 2001).</a:t>
            </a:r>
          </a:p>
        </p:txBody>
      </p:sp>
    </p:spTree>
    <p:extLst>
      <p:ext uri="{BB962C8B-B14F-4D97-AF65-F5344CB8AC3E}">
        <p14:creationId xmlns:p14="http://schemas.microsoft.com/office/powerpoint/2010/main" val="310399971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0A4C8CB-5542-2403-3638-56789AF689BB}"/>
              </a:ext>
            </a:extLst>
          </p:cNvPr>
          <p:cNvSpPr>
            <a:spLocks noGrp="1"/>
          </p:cNvSpPr>
          <p:nvPr>
            <p:ph type="title"/>
          </p:nvPr>
        </p:nvSpPr>
        <p:spPr/>
        <p:txBody>
          <a:bodyPr/>
          <a:lstStyle/>
          <a:p>
            <a:r>
              <a:rPr lang="tr-TR" dirty="0"/>
              <a:t>Ortak-Eş Yönelim Teorisi</a:t>
            </a:r>
          </a:p>
        </p:txBody>
      </p:sp>
      <p:sp>
        <p:nvSpPr>
          <p:cNvPr id="3" name="İçerik Yer Tutucusu 2">
            <a:extLst>
              <a:ext uri="{FF2B5EF4-FFF2-40B4-BE49-F238E27FC236}">
                <a16:creationId xmlns:a16="http://schemas.microsoft.com/office/drawing/2014/main" id="{D5E53742-008F-067C-BE5A-F9F94D2B544D}"/>
              </a:ext>
            </a:extLst>
          </p:cNvPr>
          <p:cNvSpPr>
            <a:spLocks noGrp="1"/>
          </p:cNvSpPr>
          <p:nvPr>
            <p:ph idx="1"/>
          </p:nvPr>
        </p:nvSpPr>
        <p:spPr/>
        <p:txBody>
          <a:bodyPr>
            <a:normAutofit/>
          </a:bodyPr>
          <a:lstStyle/>
          <a:p>
            <a:r>
              <a:rPr lang="tr-TR" dirty="0"/>
              <a:t>Örgüt ve paydaş/kamular arasındaki iletişim teorisi ve pratiğini işleyen ve kamu ve örgütler arasındaki stratejik iletişim yönetimi olarak kabul gören halkla ilişiler disiplini teorik açıdan profesyonelleşme safhası 1980’lere denk gelmektedir (</a:t>
            </a:r>
            <a:r>
              <a:rPr lang="tr-TR" dirty="0" err="1"/>
              <a:t>Vasquez</a:t>
            </a:r>
            <a:r>
              <a:rPr lang="tr-TR" dirty="0"/>
              <a:t> ve Taylor, 2001: 322-323). Halkla ilişkiler disiplininde </a:t>
            </a:r>
            <a:r>
              <a:rPr lang="tr-TR" dirty="0" err="1"/>
              <a:t>Bernays’ın</a:t>
            </a:r>
            <a:r>
              <a:rPr lang="tr-TR" dirty="0"/>
              <a:t> asimetrik odaklı yaklaşımı 1980’lerin ortalarına kadar hakim olmuştur.  </a:t>
            </a:r>
          </a:p>
        </p:txBody>
      </p:sp>
    </p:spTree>
    <p:extLst>
      <p:ext uri="{BB962C8B-B14F-4D97-AF65-F5344CB8AC3E}">
        <p14:creationId xmlns:p14="http://schemas.microsoft.com/office/powerpoint/2010/main" val="91094600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D6A8232-A33E-A78E-1DB4-542AF3C020D9}"/>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E52F53A6-95D1-CC46-6FC2-50B7148265F1}"/>
              </a:ext>
            </a:extLst>
          </p:cNvPr>
          <p:cNvSpPr>
            <a:spLocks noGrp="1"/>
          </p:cNvSpPr>
          <p:nvPr>
            <p:ph idx="1"/>
          </p:nvPr>
        </p:nvSpPr>
        <p:spPr/>
        <p:txBody>
          <a:bodyPr/>
          <a:lstStyle/>
          <a:p>
            <a:r>
              <a:rPr lang="tr-TR" dirty="0"/>
              <a:t>1980’lerin ortalarından itibaren simetrik iletişim, ilişki yönetimi ve diyalojik iletişimin temelleri atılmıştır. 1990’lardan 2000’lere kadar simetrik iletişim ve 2000’lerden günümüze kadar gelen süreçte diyalojik iletişim, katılımcı diyalojik iletişim, ilişki yönetimi gibi teoriler çerçevesinde örgüt ve paydaş/kamu arasında karşılıklı yarar sağlayan ilişkilerin inşasına odaklanmaya başlamıştır. Bu bağlamda halkla ilişkilerde teorik bakış açısı değişime tabi olmuştur. Botan ve Taylor (2004: 651-652) da halkla ilişkilerdeki bu farklı bakış açılarını “işlevsel perspektif” ve “ortak yönelim perspektifi” şeklinde ikiye ayırmıştır. </a:t>
            </a:r>
          </a:p>
        </p:txBody>
      </p:sp>
    </p:spTree>
    <p:extLst>
      <p:ext uri="{BB962C8B-B14F-4D97-AF65-F5344CB8AC3E}">
        <p14:creationId xmlns:p14="http://schemas.microsoft.com/office/powerpoint/2010/main" val="250812957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B3A3320-2B64-CF9E-8BAC-D95E4F82127D}"/>
              </a:ext>
            </a:extLst>
          </p:cNvPr>
          <p:cNvSpPr>
            <a:spLocks noGrp="1"/>
          </p:cNvSpPr>
          <p:nvPr>
            <p:ph type="title"/>
          </p:nvPr>
        </p:nvSpPr>
        <p:spPr/>
        <p:txBody>
          <a:bodyPr/>
          <a:lstStyle/>
          <a:p>
            <a:r>
              <a:rPr lang="tr-TR" dirty="0"/>
              <a:t>Karma İletişim Modeli</a:t>
            </a:r>
          </a:p>
        </p:txBody>
      </p:sp>
      <p:sp>
        <p:nvSpPr>
          <p:cNvPr id="3" name="İçerik Yer Tutucusu 2">
            <a:extLst>
              <a:ext uri="{FF2B5EF4-FFF2-40B4-BE49-F238E27FC236}">
                <a16:creationId xmlns:a16="http://schemas.microsoft.com/office/drawing/2014/main" id="{338B21E9-BB47-38C0-7F50-A01C4B04619A}"/>
              </a:ext>
            </a:extLst>
          </p:cNvPr>
          <p:cNvSpPr>
            <a:spLocks noGrp="1"/>
          </p:cNvSpPr>
          <p:nvPr>
            <p:ph idx="1"/>
          </p:nvPr>
        </p:nvSpPr>
        <p:spPr/>
        <p:txBody>
          <a:bodyPr>
            <a:normAutofit fontScale="92500" lnSpcReduction="20000"/>
          </a:bodyPr>
          <a:lstStyle/>
          <a:p>
            <a:r>
              <a:rPr lang="tr-TR" dirty="0"/>
              <a:t>Simetrik modelin örgüt ve kamuya çok sayıda olumlu katkısı olsa da mükemmellik araştırması neticesinde örgütlerin sadece iletişim uygulamalında simetrik modeli kullanmadıkları ortaya çıkmıştır. Örgütler birbiriyle çelişki halinde bulunan asimetrik ve simetrik iletişim yöntemlerini bir arada kullanmaktadırlar. İki yönlü simetrik iletişim görüşme sürecinde etik temel sağlarken asimetrik model kamuyu maniple etmek için kullanılmaktadır. </a:t>
            </a:r>
          </a:p>
          <a:p>
            <a:r>
              <a:rPr lang="tr-TR" dirty="0"/>
              <a:t>Asimetrik iletişim simetrik iletişime tabi tutulur. Oyun teorisinde taraflar asimetrik pratikler ile kısa vadeli avantaj sağlamaya çalışır. Ancak kısa süreli manipülasyon oyunun kendisini tehlikeye atmamalı ve simetrik uygulamalar ile karşılıklı yarara dayalı ilişkiler ön plana çıkmalıdır. Simetrik ve asimetrik iletişim uygulamalarının bir arada kullanıldığı ve Murphy (1991) tarafından oyun teorisinden esinlenerek halkla ilişkilere “karma oyun teorisi” şeklinde uyarlanmıştır. </a:t>
            </a:r>
          </a:p>
        </p:txBody>
      </p:sp>
    </p:spTree>
    <p:extLst>
      <p:ext uri="{BB962C8B-B14F-4D97-AF65-F5344CB8AC3E}">
        <p14:creationId xmlns:p14="http://schemas.microsoft.com/office/powerpoint/2010/main" val="23332487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3D58D1E-7051-DF90-5931-D92004E6D830}"/>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363FFC19-D19D-388B-A1E2-525C9ED92B32}"/>
              </a:ext>
            </a:extLst>
          </p:cNvPr>
          <p:cNvSpPr>
            <a:spLocks noGrp="1"/>
          </p:cNvSpPr>
          <p:nvPr>
            <p:ph idx="1"/>
          </p:nvPr>
        </p:nvSpPr>
        <p:spPr/>
        <p:txBody>
          <a:bodyPr>
            <a:normAutofit/>
          </a:bodyPr>
          <a:lstStyle/>
          <a:p>
            <a:pPr>
              <a:lnSpc>
                <a:spcPct val="107000"/>
              </a:lnSpc>
              <a:spcAft>
                <a:spcPts val="800"/>
              </a:spcAft>
            </a:pPr>
            <a:r>
              <a:rPr lang="tr-TR" sz="1800" kern="0" dirty="0">
                <a:effectLst/>
                <a:latin typeface="Times New Roman" panose="02020603050405020304" pitchFamily="18" charset="0"/>
                <a:ea typeface="Calibri" panose="020F0502020204030204" pitchFamily="34" charset="0"/>
                <a:cs typeface="Times New Roman" panose="02020603050405020304" pitchFamily="18" charset="0"/>
              </a:rPr>
              <a:t>Dini, siyasi ve ticari liderler tarih boyunca halk ile günümüzde modern halka ilişkilerin kullandığı benzer yöntemlerle iletişim kurma ihtiyacı duymuştur. Bu nedenle halkla ilişkilerin tarihi antik dönemlere uzanmaktadır (</a:t>
            </a:r>
            <a:r>
              <a:rPr lang="tr-TR" sz="1800" kern="0" dirty="0" err="1">
                <a:effectLst/>
                <a:latin typeface="Times New Roman" panose="02020603050405020304" pitchFamily="18" charset="0"/>
                <a:ea typeface="Calibri" panose="020F0502020204030204" pitchFamily="34" charset="0"/>
                <a:cs typeface="Times New Roman" panose="02020603050405020304" pitchFamily="18" charset="0"/>
              </a:rPr>
              <a:t>Grunig</a:t>
            </a:r>
            <a:r>
              <a:rPr lang="tr-TR" sz="1800" kern="0" dirty="0">
                <a:effectLst/>
                <a:latin typeface="Times New Roman" panose="02020603050405020304" pitchFamily="18" charset="0"/>
                <a:ea typeface="Calibri" panose="020F0502020204030204" pitchFamily="34" charset="0"/>
                <a:cs typeface="Times New Roman" panose="02020603050405020304" pitchFamily="18" charset="0"/>
              </a:rPr>
              <a:t> &amp; </a:t>
            </a:r>
            <a:r>
              <a:rPr lang="tr-TR" sz="1800" kern="0" dirty="0" err="1">
                <a:effectLst/>
                <a:latin typeface="Times New Roman" panose="02020603050405020304" pitchFamily="18" charset="0"/>
                <a:ea typeface="Calibri" panose="020F0502020204030204" pitchFamily="34" charset="0"/>
                <a:cs typeface="Times New Roman" panose="02020603050405020304" pitchFamily="18" charset="0"/>
              </a:rPr>
              <a:t>Hunt</a:t>
            </a:r>
            <a:r>
              <a:rPr lang="tr-TR" sz="1800" kern="0" dirty="0">
                <a:effectLst/>
                <a:latin typeface="Times New Roman" panose="02020603050405020304" pitchFamily="18" charset="0"/>
                <a:ea typeface="Calibri" panose="020F0502020204030204" pitchFamily="34" charset="0"/>
                <a:cs typeface="Times New Roman" panose="02020603050405020304" pitchFamily="18" charset="0"/>
              </a:rPr>
              <a:t>, 1984)</a:t>
            </a:r>
            <a:endParaRPr lang="tr-TR" sz="1800" kern="100" dirty="0">
              <a:effectLst/>
              <a:latin typeface="Calibri" panose="020F0502020204030204" pitchFamily="34" charset="0"/>
              <a:ea typeface="Calibri" panose="020F0502020204030204" pitchFamily="34" charset="0"/>
              <a:cs typeface="Times New Roman" panose="02020603050405020304" pitchFamily="18" charset="0"/>
            </a:endParaRPr>
          </a:p>
          <a:p>
            <a:r>
              <a:rPr lang="tr-TR" sz="1800" kern="0" dirty="0">
                <a:effectLst/>
                <a:latin typeface="Times New Roman" panose="02020603050405020304" pitchFamily="18" charset="0"/>
                <a:ea typeface="Calibri" panose="020F0502020204030204" pitchFamily="34" charset="0"/>
              </a:rPr>
              <a:t>20. yüzyılın başlarında ise büyük örgütler paydaşları üstündeki otoritelerini kaybetmeye başladılar. İşçi birlikleri, baskı grupları, düzenleyici kurumlar örgütü çevrelerine hâkim olmak yerine adapte olmaya zorladı. Ancak örgütler çevrelerini otorite altında tutmayı tercih ettiler ve bunu da hakla ilişkiler ile uygulamaya başladılar (</a:t>
            </a:r>
            <a:r>
              <a:rPr lang="tr-TR" sz="1800" kern="0" dirty="0" err="1">
                <a:effectLst/>
                <a:latin typeface="Times New Roman" panose="02020603050405020304" pitchFamily="18" charset="0"/>
                <a:ea typeface="Calibri" panose="020F0502020204030204" pitchFamily="34" charset="0"/>
              </a:rPr>
              <a:t>Grunig</a:t>
            </a:r>
            <a:r>
              <a:rPr lang="tr-TR" sz="1800" kern="0" dirty="0">
                <a:effectLst/>
                <a:latin typeface="Times New Roman" panose="02020603050405020304" pitchFamily="18" charset="0"/>
                <a:ea typeface="Calibri" panose="020F0502020204030204" pitchFamily="34" charset="0"/>
              </a:rPr>
              <a:t> J. , 1984a).</a:t>
            </a:r>
          </a:p>
          <a:p>
            <a:r>
              <a:rPr lang="tr-TR" sz="1800" kern="0" dirty="0">
                <a:effectLst/>
                <a:latin typeface="Times New Roman" panose="02020603050405020304" pitchFamily="18" charset="0"/>
                <a:ea typeface="Calibri" panose="020F0502020204030204" pitchFamily="34" charset="0"/>
              </a:rPr>
              <a:t>Halkla ilişkiler uygulamalarının yüzyılları bulan bir tarihi geçmişi olması ve örgütsel açıdan modern anlamda kullanılması sanayi devrimiyle birlikte gerçekleşmiştir. Pratikte uygulaması 100 yıllık bir geçmişe sahip olsa da disiplininin teoriksel gelişimi son 50 yıllık bir geçmişi kapsamaktadır. 1980’li yıllarda dahi alanın yeterli düzeyde teorik temeli ve çerçevesi bulunmaması nedeniyle diğer disiplinlerle karşılaştırıldığında bebeklik dönemindeki bir bilim dalı olarak değerlendirilmektedir (</a:t>
            </a:r>
            <a:r>
              <a:rPr lang="tr-TR" sz="1800" kern="0" dirty="0" err="1">
                <a:effectLst/>
                <a:latin typeface="Times New Roman" panose="02020603050405020304" pitchFamily="18" charset="0"/>
                <a:ea typeface="Calibri" panose="020F0502020204030204" pitchFamily="34" charset="0"/>
              </a:rPr>
              <a:t>Grunig</a:t>
            </a:r>
            <a:r>
              <a:rPr lang="tr-TR" sz="1800" kern="0" dirty="0">
                <a:effectLst/>
                <a:latin typeface="Times New Roman" panose="02020603050405020304" pitchFamily="18" charset="0"/>
                <a:ea typeface="Calibri" panose="020F0502020204030204" pitchFamily="34" charset="0"/>
              </a:rPr>
              <a:t> &amp; </a:t>
            </a:r>
            <a:r>
              <a:rPr lang="tr-TR" sz="1800" kern="0" dirty="0" err="1">
                <a:effectLst/>
                <a:latin typeface="Times New Roman" panose="02020603050405020304" pitchFamily="18" charset="0"/>
                <a:ea typeface="Calibri" panose="020F0502020204030204" pitchFamily="34" charset="0"/>
              </a:rPr>
              <a:t>Hunt</a:t>
            </a:r>
            <a:r>
              <a:rPr lang="tr-TR" sz="1800" kern="0" dirty="0">
                <a:effectLst/>
                <a:latin typeface="Times New Roman" panose="02020603050405020304" pitchFamily="18" charset="0"/>
                <a:ea typeface="Calibri" panose="020F0502020204030204" pitchFamily="34" charset="0"/>
              </a:rPr>
              <a:t>, 1984). </a:t>
            </a:r>
            <a:endParaRPr lang="tr-TR" dirty="0"/>
          </a:p>
        </p:txBody>
      </p:sp>
    </p:spTree>
    <p:extLst>
      <p:ext uri="{BB962C8B-B14F-4D97-AF65-F5344CB8AC3E}">
        <p14:creationId xmlns:p14="http://schemas.microsoft.com/office/powerpoint/2010/main" val="149555797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0A16485-79FC-3CC8-35DC-295CBA2EC7EF}"/>
              </a:ext>
            </a:extLst>
          </p:cNvPr>
          <p:cNvSpPr>
            <a:spLocks noGrp="1"/>
          </p:cNvSpPr>
          <p:nvPr>
            <p:ph type="title"/>
          </p:nvPr>
        </p:nvSpPr>
        <p:spPr/>
        <p:txBody>
          <a:bodyPr/>
          <a:lstStyle/>
          <a:p>
            <a:r>
              <a:rPr lang="tr-TR" dirty="0"/>
              <a:t>İlişki Yönetimi Teorisi</a:t>
            </a:r>
          </a:p>
        </p:txBody>
      </p:sp>
      <p:sp>
        <p:nvSpPr>
          <p:cNvPr id="3" name="İçerik Yer Tutucusu 2">
            <a:extLst>
              <a:ext uri="{FF2B5EF4-FFF2-40B4-BE49-F238E27FC236}">
                <a16:creationId xmlns:a16="http://schemas.microsoft.com/office/drawing/2014/main" id="{C4C20E95-2D54-93B0-F9C8-CB6A9664BDA0}"/>
              </a:ext>
            </a:extLst>
          </p:cNvPr>
          <p:cNvSpPr>
            <a:spLocks noGrp="1"/>
          </p:cNvSpPr>
          <p:nvPr>
            <p:ph idx="1"/>
          </p:nvPr>
        </p:nvSpPr>
        <p:spPr/>
        <p:txBody>
          <a:bodyPr>
            <a:normAutofit lnSpcReduction="10000"/>
          </a:bodyPr>
          <a:lstStyle/>
          <a:p>
            <a:r>
              <a:rPr lang="tr-TR" dirty="0"/>
              <a:t>İlişki yönetimi bağlamından halkla ilişkiler “bir örgütle kamu arasında karşılıklı olarak yararlı ilişkiler kuran ve koruyan yönetim işlevi” anlamına gelmektedir. Halkla ilişkileri “ilişki yönetimi” olarak gören perspektif, analiz, planlama, uygulama ve değerlendirme süreçlerinin dördüncü adımında ortaya çıkan uygulamalara dayanmaktadır. </a:t>
            </a:r>
          </a:p>
          <a:p>
            <a:r>
              <a:rPr lang="tr-TR" dirty="0"/>
              <a:t>Dahası, “halkla ilişkiler” terimi aynı zamanda disiplinin araştırma ve uygulamasının bir kuruluşun hedef kitleyle olan ilişkilerine odaklanması, bu ilişkinin kurulduğu boyutlarla ilgilenmesi ve kuruluş-halkın etkilerini belirlemesi gerekmektedir (</a:t>
            </a:r>
            <a:r>
              <a:rPr lang="tr-TR" dirty="0" err="1"/>
              <a:t>Ledingham</a:t>
            </a:r>
            <a:r>
              <a:rPr lang="tr-TR" dirty="0"/>
              <a:t> ve </a:t>
            </a:r>
            <a:r>
              <a:rPr lang="tr-TR" dirty="0" err="1"/>
              <a:t>Bruning</a:t>
            </a:r>
            <a:r>
              <a:rPr lang="tr-TR" dirty="0"/>
              <a:t>, 1998: 56). </a:t>
            </a:r>
          </a:p>
        </p:txBody>
      </p:sp>
    </p:spTree>
    <p:extLst>
      <p:ext uri="{BB962C8B-B14F-4D97-AF65-F5344CB8AC3E}">
        <p14:creationId xmlns:p14="http://schemas.microsoft.com/office/powerpoint/2010/main" val="336562016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02EAB14-C048-A1D8-9985-9477CD9080AE}"/>
              </a:ext>
            </a:extLst>
          </p:cNvPr>
          <p:cNvSpPr>
            <a:spLocks noGrp="1"/>
          </p:cNvSpPr>
          <p:nvPr>
            <p:ph type="title"/>
          </p:nvPr>
        </p:nvSpPr>
        <p:spPr/>
        <p:txBody>
          <a:bodyPr/>
          <a:lstStyle/>
          <a:p>
            <a:r>
              <a:rPr lang="tr-TR" dirty="0"/>
              <a:t>Diyalojik ve Katılımcı Diyalojik İletişim Teorisi</a:t>
            </a:r>
          </a:p>
        </p:txBody>
      </p:sp>
      <p:sp>
        <p:nvSpPr>
          <p:cNvPr id="3" name="İçerik Yer Tutucusu 2">
            <a:extLst>
              <a:ext uri="{FF2B5EF4-FFF2-40B4-BE49-F238E27FC236}">
                <a16:creationId xmlns:a16="http://schemas.microsoft.com/office/drawing/2014/main" id="{7134AB3C-8E9E-4726-957A-5DFF58F83767}"/>
              </a:ext>
            </a:extLst>
          </p:cNvPr>
          <p:cNvSpPr>
            <a:spLocks noGrp="1"/>
          </p:cNvSpPr>
          <p:nvPr>
            <p:ph idx="1"/>
          </p:nvPr>
        </p:nvSpPr>
        <p:spPr/>
        <p:txBody>
          <a:bodyPr>
            <a:normAutofit fontScale="92500" lnSpcReduction="10000"/>
          </a:bodyPr>
          <a:lstStyle/>
          <a:p>
            <a:r>
              <a:rPr lang="tr-TR" dirty="0"/>
              <a:t>Bir bütün olarak diyaloğun kökenleri felsefe, retorik, psikoloji ve ilişkisel iletişim disiplinlerine dayanmaktadır (Kent ve Taylor, 2002: 22). Kavram, 1970’li yıllarda iletişim alında (Anderson vd., 2004: 5’den </a:t>
            </a:r>
            <a:r>
              <a:rPr lang="tr-TR" dirty="0" err="1"/>
              <a:t>akt</a:t>
            </a:r>
            <a:r>
              <a:rPr lang="tr-TR" dirty="0"/>
              <a:t>. </a:t>
            </a:r>
            <a:r>
              <a:rPr lang="tr-TR" dirty="0" err="1"/>
              <a:t>Türkal</a:t>
            </a:r>
            <a:r>
              <a:rPr lang="tr-TR" dirty="0"/>
              <a:t>, 2017: 359), 1980’li yıllarda ise etik bağlamda diyalojik yaklaşım olarak halkla ilişkilerde aktif hale gelmiştir (Es ve </a:t>
            </a:r>
            <a:r>
              <a:rPr lang="tr-TR" dirty="0" err="1"/>
              <a:t>Meijlink</a:t>
            </a:r>
            <a:r>
              <a:rPr lang="tr-TR" dirty="0"/>
              <a:t>, 2000: 69) ve 1990’lı yıllardan itibaren </a:t>
            </a:r>
            <a:r>
              <a:rPr lang="tr-TR" dirty="0" err="1"/>
              <a:t>diyalogsal</a:t>
            </a:r>
            <a:r>
              <a:rPr lang="tr-TR" dirty="0"/>
              <a:t> halkla ilişkiler kavramıyla ilgili çalışmalar giderek artış göstermiştir (</a:t>
            </a:r>
            <a:r>
              <a:rPr lang="tr-TR" dirty="0" err="1"/>
              <a:t>Steward</a:t>
            </a:r>
            <a:r>
              <a:rPr lang="tr-TR" dirty="0"/>
              <a:t> </a:t>
            </a:r>
            <a:r>
              <a:rPr lang="tr-TR" dirty="0" err="1"/>
              <a:t>and</a:t>
            </a:r>
            <a:r>
              <a:rPr lang="tr-TR" dirty="0"/>
              <a:t> </a:t>
            </a:r>
            <a:r>
              <a:rPr lang="tr-TR" dirty="0" err="1"/>
              <a:t>Zediker</a:t>
            </a:r>
            <a:r>
              <a:rPr lang="tr-TR" dirty="0"/>
              <a:t>, 2000: 224).</a:t>
            </a:r>
          </a:p>
          <a:p>
            <a:r>
              <a:rPr lang="tr-TR" dirty="0"/>
              <a:t> </a:t>
            </a:r>
            <a:r>
              <a:rPr lang="tr-TR" dirty="0" err="1"/>
              <a:t>Bakhtin</a:t>
            </a:r>
            <a:r>
              <a:rPr lang="tr-TR" dirty="0"/>
              <a:t>, </a:t>
            </a:r>
            <a:r>
              <a:rPr lang="tr-TR" dirty="0" err="1"/>
              <a:t>Bohm</a:t>
            </a:r>
            <a:r>
              <a:rPr lang="tr-TR" dirty="0"/>
              <a:t>, </a:t>
            </a:r>
            <a:r>
              <a:rPr lang="tr-TR" dirty="0" err="1"/>
              <a:t>Buber</a:t>
            </a:r>
            <a:r>
              <a:rPr lang="tr-TR" dirty="0"/>
              <a:t>, </a:t>
            </a:r>
            <a:r>
              <a:rPr lang="tr-TR" dirty="0" err="1"/>
              <a:t>Gademer</a:t>
            </a:r>
            <a:r>
              <a:rPr lang="tr-TR" dirty="0"/>
              <a:t> ve Rogers diyaloğu hassas bir çerçeveden değerlendirirken halkla ilişkilerde ise iki yönlü iletişimin bir şekli olarak ele alınmıştır. İki yönlü simetrik iletişim temelli diyalog, dışlamamak, saygı, eşit cevap verme hakkı ve karşılıklı anlayışa dayanmaktadır (</a:t>
            </a:r>
            <a:r>
              <a:rPr lang="tr-TR" dirty="0" err="1"/>
              <a:t>Lane</a:t>
            </a:r>
            <a:r>
              <a:rPr lang="tr-TR" dirty="0"/>
              <a:t> ve Bartlett, 2016: 4075).</a:t>
            </a:r>
          </a:p>
        </p:txBody>
      </p:sp>
    </p:spTree>
    <p:extLst>
      <p:ext uri="{BB962C8B-B14F-4D97-AF65-F5344CB8AC3E}">
        <p14:creationId xmlns:p14="http://schemas.microsoft.com/office/powerpoint/2010/main" val="16191067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E4427F0-56F6-64B1-A6C8-3CBBA67AB26D}"/>
              </a:ext>
            </a:extLst>
          </p:cNvPr>
          <p:cNvSpPr>
            <a:spLocks noGrp="1"/>
          </p:cNvSpPr>
          <p:nvPr>
            <p:ph type="title"/>
          </p:nvPr>
        </p:nvSpPr>
        <p:spPr/>
        <p:txBody>
          <a:bodyPr/>
          <a:lstStyle/>
          <a:p>
            <a:r>
              <a:rPr lang="tr-TR" dirty="0" err="1"/>
              <a:t>Retoriksel</a:t>
            </a:r>
            <a:r>
              <a:rPr lang="tr-TR" dirty="0"/>
              <a:t> Halkla İlişkiler</a:t>
            </a:r>
          </a:p>
        </p:txBody>
      </p:sp>
      <p:sp>
        <p:nvSpPr>
          <p:cNvPr id="3" name="İçerik Yer Tutucusu 2">
            <a:extLst>
              <a:ext uri="{FF2B5EF4-FFF2-40B4-BE49-F238E27FC236}">
                <a16:creationId xmlns:a16="http://schemas.microsoft.com/office/drawing/2014/main" id="{A48C8084-4995-E7DF-0219-E325C5E03109}"/>
              </a:ext>
            </a:extLst>
          </p:cNvPr>
          <p:cNvSpPr>
            <a:spLocks noGrp="1"/>
          </p:cNvSpPr>
          <p:nvPr>
            <p:ph idx="1"/>
          </p:nvPr>
        </p:nvSpPr>
        <p:spPr/>
        <p:txBody>
          <a:bodyPr>
            <a:normAutofit/>
          </a:bodyPr>
          <a:lstStyle/>
          <a:p>
            <a:r>
              <a:rPr lang="tr-TR" dirty="0"/>
              <a:t>Halkla ilişkiler üzerine retorik bir bakış açısı, antik Yunan ve Romalıların yazılarından kaynaklanan Batı medeniyetinin zengin retorik mirasına dayanır (</a:t>
            </a:r>
            <a:r>
              <a:rPr lang="tr-TR" dirty="0" err="1"/>
              <a:t>Heaty</a:t>
            </a:r>
            <a:r>
              <a:rPr lang="tr-TR" dirty="0"/>
              <a:t>, 2000: 69). Retorik, etkili söylemin mantığıdır. Mesajların nasıl kanıtlanması, yapılandırılması, çerçevelenmesi ve ifade edilmesi gerektiğine ilişkin köklü bir stratejik yönergeler bütününden oluşur. Her mesajın bilgilendirici ve ikna edici olacak şekilde nasıl tasarlanması gerektiği ile ilgilenir. </a:t>
            </a:r>
          </a:p>
        </p:txBody>
      </p:sp>
    </p:spTree>
    <p:extLst>
      <p:ext uri="{BB962C8B-B14F-4D97-AF65-F5344CB8AC3E}">
        <p14:creationId xmlns:p14="http://schemas.microsoft.com/office/powerpoint/2010/main" val="206701020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31FA001-A4A2-5EB8-5CB7-10B09B0D21F4}"/>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29C797E7-6F43-C34A-2D21-6B1D55CBD598}"/>
              </a:ext>
            </a:extLst>
          </p:cNvPr>
          <p:cNvSpPr>
            <a:spLocks noGrp="1"/>
          </p:cNvSpPr>
          <p:nvPr>
            <p:ph idx="1"/>
          </p:nvPr>
        </p:nvSpPr>
        <p:spPr/>
        <p:txBody>
          <a:bodyPr>
            <a:normAutofit lnSpcReduction="10000"/>
          </a:bodyPr>
          <a:lstStyle/>
          <a:p>
            <a:r>
              <a:rPr lang="tr-TR" dirty="0"/>
              <a:t>Retorik teorisi, anlaşmazlıklardan ve fikir ayrılıklarından doğduğu için, insanların farklılıkları nasıl müzakere edebilecekleri ve işbirlikçi karar vermede nasıl birlikte çalışabilecekleri konusunda kılavuzlar sunar. Bilgi verir, bölünmeler yaratır ve bölünmeler arasında köprü kurar. İnsanları bir tercihi diğerine tercih etmeye motive eder. İnsanlar her yerde aynı bilgiyi, görüşü ve güdüleri paylaşsalardı, retoriğe gerek kalmazdı.</a:t>
            </a:r>
          </a:p>
          <a:p>
            <a:r>
              <a:rPr lang="tr-TR" dirty="0"/>
              <a:t> En iyi haliyle retorik, iyi nedenlerin özüne dayanır ve toplumu herkes için daha iyi hale getirmeye yardımcı olabilir. En kötü amacıyla da aldatma, manipülasyon, iftira, karakter suikastı, çarpıtma, yanlış bilgilendirme ve dezenformasyon içerebilir  (Healty,2005: 749-751). </a:t>
            </a:r>
          </a:p>
        </p:txBody>
      </p:sp>
    </p:spTree>
    <p:extLst>
      <p:ext uri="{BB962C8B-B14F-4D97-AF65-F5344CB8AC3E}">
        <p14:creationId xmlns:p14="http://schemas.microsoft.com/office/powerpoint/2010/main" val="80470161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D337CF3-E920-1D1C-1D6B-E66B21B45462}"/>
              </a:ext>
            </a:extLst>
          </p:cNvPr>
          <p:cNvSpPr>
            <a:spLocks noGrp="1"/>
          </p:cNvSpPr>
          <p:nvPr>
            <p:ph type="title"/>
          </p:nvPr>
        </p:nvSpPr>
        <p:spPr/>
        <p:txBody>
          <a:bodyPr/>
          <a:lstStyle/>
          <a:p>
            <a:r>
              <a:rPr lang="tr-TR" dirty="0"/>
              <a:t>Sonuç</a:t>
            </a:r>
          </a:p>
        </p:txBody>
      </p:sp>
      <p:sp>
        <p:nvSpPr>
          <p:cNvPr id="3" name="İçerik Yer Tutucusu 2">
            <a:extLst>
              <a:ext uri="{FF2B5EF4-FFF2-40B4-BE49-F238E27FC236}">
                <a16:creationId xmlns:a16="http://schemas.microsoft.com/office/drawing/2014/main" id="{A4318BA2-D788-72C4-F0A1-1302DBC6DB50}"/>
              </a:ext>
            </a:extLst>
          </p:cNvPr>
          <p:cNvSpPr>
            <a:spLocks noGrp="1"/>
          </p:cNvSpPr>
          <p:nvPr>
            <p:ph idx="1"/>
          </p:nvPr>
        </p:nvSpPr>
        <p:spPr/>
        <p:txBody>
          <a:bodyPr/>
          <a:lstStyle/>
          <a:p>
            <a:r>
              <a:rPr lang="tr-TR" dirty="0"/>
              <a:t>“Halk” ve “ilişki” kavramının kuramsal dönüşümünü tespit etmek amacıyla yapılan bu araştırmada halkla ilişkiler kavramının 50 yıllık gelişim sürecinde işlevsel açıdan ortak yönelim açısına doğru evrildiği gözlemlenmiştir. Araştırma neticesinde halkla ilişkiler teorisinin ilk yıllarda “işlevsel” perspektiften ele alındığı tespit edilmiştir. İşlevsel açıdan halkla ilişkiler örgütsel amaçlara ulaşmak için araç olarak görüldüğü, medyayla ilişki teorileri, gündem belirleme ve ikna edici iletişim işlevsel bakış açısının katkıda bulunduğu görülmektedir. 1980’lı yılların ortalarından itibaren halkla ilişkiler teorisi “ortak yönelim” bakış açısına doğru evrilmeye başlamıştır. </a:t>
            </a:r>
          </a:p>
        </p:txBody>
      </p:sp>
    </p:spTree>
    <p:extLst>
      <p:ext uri="{BB962C8B-B14F-4D97-AF65-F5344CB8AC3E}">
        <p14:creationId xmlns:p14="http://schemas.microsoft.com/office/powerpoint/2010/main" val="161097419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4E7E803-AACA-6508-61F4-2401992D866D}"/>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7DA8C299-5B69-1B43-0F7B-6A13BF5B54A8}"/>
              </a:ext>
            </a:extLst>
          </p:cNvPr>
          <p:cNvSpPr>
            <a:spLocks noGrp="1"/>
          </p:cNvSpPr>
          <p:nvPr>
            <p:ph idx="1"/>
          </p:nvPr>
        </p:nvSpPr>
        <p:spPr/>
        <p:txBody>
          <a:bodyPr/>
          <a:lstStyle/>
          <a:p>
            <a:r>
              <a:rPr lang="tr-TR" dirty="0"/>
              <a:t>Ortak yönelim teorisine göre halkla ilişkiler anlamların ve ilişkilerin inşa edilmesini vurgulamaktadır. Ortak yönelim teorisi bağlamında ilişki yönetimi, diyalojik iletişim, sorun yönetimi gibi teoriler ela alınmaktadır. Mükemmellik kuramının ise bütün bu teorileri kapsadığı belirlenmiştir. Aynı zamanda “halk” ve “ilişki” kavramları altında yer alan teoriler hem dikey hem de yatay olarak birbirlerini silsile ile takip eden bütünsel bir yapıya sahiptir. Çünkü “halk” kavramı teorileri sorun yönetimi teorisinin ardından “ilişki” yönetimi odaklı teorilere yoğunlaşmaktadır.</a:t>
            </a:r>
          </a:p>
        </p:txBody>
      </p:sp>
    </p:spTree>
    <p:extLst>
      <p:ext uri="{BB962C8B-B14F-4D97-AF65-F5344CB8AC3E}">
        <p14:creationId xmlns:p14="http://schemas.microsoft.com/office/powerpoint/2010/main" val="113276059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F9BBEAE-D59C-B615-89AD-C14A067BB9AB}"/>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943093F1-709E-5DFB-8651-B668463719E1}"/>
              </a:ext>
            </a:extLst>
          </p:cNvPr>
          <p:cNvSpPr>
            <a:spLocks noGrp="1"/>
          </p:cNvSpPr>
          <p:nvPr>
            <p:ph idx="1"/>
          </p:nvPr>
        </p:nvSpPr>
        <p:spPr/>
        <p:txBody>
          <a:bodyPr/>
          <a:lstStyle/>
          <a:p>
            <a:r>
              <a:rPr lang="tr-TR" dirty="0"/>
              <a:t>İlişki odaklı teorilerin neticesinde hem halk hem de ilişki yönelimli teoriler stratejik iletişim teorisi altında şekillenmektedir. Bütün bu teorik yapılanma da halkla ilişkilerin genel teorisi olarak kabul edilen mükemmellik teorisi içinde can bulmaktadır. Öte yandan sistem teorisi de farklı bir konumda ele alınabilir. </a:t>
            </a:r>
            <a:r>
              <a:rPr lang="tr-TR"/>
              <a:t>Çünkü sistem teorisi örgütü hem girdi ve çıktıları olan bir açık sistem olarak görürken hem de teorilerin başladığı nokta olarak değerlendirilebilir. </a:t>
            </a:r>
          </a:p>
        </p:txBody>
      </p:sp>
    </p:spTree>
    <p:extLst>
      <p:ext uri="{BB962C8B-B14F-4D97-AF65-F5344CB8AC3E}">
        <p14:creationId xmlns:p14="http://schemas.microsoft.com/office/powerpoint/2010/main" val="36636009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98B751D-C56B-D44F-FD02-7113AB8A8556}"/>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33CBB6AE-8399-1355-F07C-5B26D93B4D1C}"/>
              </a:ext>
            </a:extLst>
          </p:cNvPr>
          <p:cNvSpPr>
            <a:spLocks noGrp="1"/>
          </p:cNvSpPr>
          <p:nvPr>
            <p:ph idx="1"/>
          </p:nvPr>
        </p:nvSpPr>
        <p:spPr/>
        <p:txBody>
          <a:bodyPr>
            <a:normAutofit/>
          </a:bodyPr>
          <a:lstStyle/>
          <a:p>
            <a:r>
              <a:rPr lang="tr-TR" sz="1800" kern="0" dirty="0">
                <a:effectLst/>
                <a:latin typeface="Times New Roman" panose="02020603050405020304" pitchFamily="18" charset="0"/>
                <a:ea typeface="Calibri" panose="020F0502020204030204" pitchFamily="34" charset="0"/>
              </a:rPr>
              <a:t>Halkla ilişkiler alanında 1960’lı yıllarda durumsallık teorisi ile başlayan diğer disiplinlerden bağımsız </a:t>
            </a:r>
            <a:r>
              <a:rPr lang="tr-TR" sz="1800" kern="0" dirty="0" err="1">
                <a:effectLst/>
                <a:latin typeface="Times New Roman" panose="02020603050405020304" pitchFamily="18" charset="0"/>
                <a:ea typeface="Calibri" panose="020F0502020204030204" pitchFamily="34" charset="0"/>
              </a:rPr>
              <a:t>teorileşme</a:t>
            </a:r>
            <a:r>
              <a:rPr lang="tr-TR" sz="1800" kern="0" dirty="0">
                <a:effectLst/>
                <a:latin typeface="Times New Roman" panose="02020603050405020304" pitchFamily="18" charset="0"/>
                <a:ea typeface="Calibri" panose="020F0502020204030204" pitchFamily="34" charset="0"/>
              </a:rPr>
              <a:t> süreci, </a:t>
            </a:r>
          </a:p>
          <a:p>
            <a:r>
              <a:rPr lang="tr-TR" sz="1800" kern="0" dirty="0">
                <a:effectLst/>
                <a:latin typeface="Times New Roman" panose="02020603050405020304" pitchFamily="18" charset="0"/>
                <a:ea typeface="Calibri" panose="020F0502020204030204" pitchFamily="34" charset="0"/>
              </a:rPr>
              <a:t>1984’de dörtlü teori, </a:t>
            </a:r>
          </a:p>
          <a:p>
            <a:r>
              <a:rPr lang="tr-TR" sz="1800" kern="0" dirty="0">
                <a:effectLst/>
                <a:latin typeface="Times New Roman" panose="02020603050405020304" pitchFamily="18" charset="0"/>
                <a:ea typeface="Calibri" panose="020F0502020204030204" pitchFamily="34" charset="0"/>
              </a:rPr>
              <a:t>1985-2002 yıları arasında mükemmellik teorisi,</a:t>
            </a:r>
          </a:p>
          <a:p>
            <a:r>
              <a:rPr lang="tr-TR" sz="1800" kern="0" dirty="0">
                <a:effectLst/>
                <a:latin typeface="Times New Roman" panose="02020603050405020304" pitchFamily="18" charset="0"/>
                <a:ea typeface="Calibri" panose="020F0502020204030204" pitchFamily="34" charset="0"/>
              </a:rPr>
              <a:t> 90’lı yıllardan itibaren ilişki yönetimi</a:t>
            </a:r>
          </a:p>
          <a:p>
            <a:r>
              <a:rPr lang="tr-TR" sz="1800" kern="0" dirty="0">
                <a:effectLst/>
                <a:latin typeface="Times New Roman" panose="02020603050405020304" pitchFamily="18" charset="0"/>
                <a:ea typeface="Calibri" panose="020F0502020204030204" pitchFamily="34" charset="0"/>
              </a:rPr>
              <a:t> ve diyalojik iletişim teorisi ile devam etmiştir. </a:t>
            </a:r>
          </a:p>
          <a:p>
            <a:r>
              <a:rPr lang="tr-TR" sz="1800" kern="0" dirty="0">
                <a:effectLst/>
                <a:latin typeface="Times New Roman" panose="02020603050405020304" pitchFamily="18" charset="0"/>
                <a:ea typeface="Calibri" panose="020F0502020204030204" pitchFamily="34" charset="0"/>
              </a:rPr>
              <a:t>2000’ </a:t>
            </a:r>
            <a:r>
              <a:rPr lang="tr-TR" sz="1800" kern="0" dirty="0" err="1">
                <a:effectLst/>
                <a:latin typeface="Times New Roman" panose="02020603050405020304" pitchFamily="18" charset="0"/>
                <a:ea typeface="Calibri" panose="020F0502020204030204" pitchFamily="34" charset="0"/>
              </a:rPr>
              <a:t>li</a:t>
            </a:r>
            <a:r>
              <a:rPr lang="tr-TR" sz="1800" kern="0" dirty="0">
                <a:effectLst/>
                <a:latin typeface="Times New Roman" panose="02020603050405020304" pitchFamily="18" charset="0"/>
                <a:ea typeface="Calibri" panose="020F0502020204030204" pitchFamily="34" charset="0"/>
              </a:rPr>
              <a:t> yıllara geldiğimiz de ise </a:t>
            </a:r>
            <a:r>
              <a:rPr lang="tr-TR" sz="1800" kern="0" dirty="0" err="1">
                <a:effectLst/>
                <a:latin typeface="Times New Roman" panose="02020603050405020304" pitchFamily="18" charset="0"/>
                <a:ea typeface="Calibri" panose="020F0502020204030204" pitchFamily="34" charset="0"/>
              </a:rPr>
              <a:t>Heath</a:t>
            </a:r>
            <a:r>
              <a:rPr lang="tr-TR" sz="1800" kern="0" dirty="0">
                <a:effectLst/>
                <a:latin typeface="Times New Roman" panose="02020603050405020304" pitchFamily="18" charset="0"/>
                <a:ea typeface="Calibri" panose="020F0502020204030204" pitchFamily="34" charset="0"/>
              </a:rPr>
              <a:t> (2001) </a:t>
            </a:r>
            <a:r>
              <a:rPr lang="tr-TR" sz="1800" kern="0" dirty="0" err="1">
                <a:effectLst/>
                <a:latin typeface="Times New Roman" panose="02020603050405020304" pitchFamily="18" charset="0"/>
                <a:ea typeface="Calibri" panose="020F0502020204030204" pitchFamily="34" charset="0"/>
              </a:rPr>
              <a:t>Hadbook</a:t>
            </a:r>
            <a:r>
              <a:rPr lang="tr-TR" sz="1800" kern="0" dirty="0">
                <a:effectLst/>
                <a:latin typeface="Times New Roman" panose="02020603050405020304" pitchFamily="18" charset="0"/>
                <a:ea typeface="Calibri" panose="020F0502020204030204" pitchFamily="34" charset="0"/>
              </a:rPr>
              <a:t> of </a:t>
            </a:r>
            <a:r>
              <a:rPr lang="tr-TR" sz="1800" kern="0" dirty="0" err="1">
                <a:effectLst/>
                <a:latin typeface="Times New Roman" panose="02020603050405020304" pitchFamily="18" charset="0"/>
                <a:ea typeface="Calibri" panose="020F0502020204030204" pitchFamily="34" charset="0"/>
              </a:rPr>
              <a:t>Public</a:t>
            </a:r>
            <a:r>
              <a:rPr lang="tr-TR" sz="1800" kern="0" dirty="0">
                <a:effectLst/>
                <a:latin typeface="Times New Roman" panose="02020603050405020304" pitchFamily="18" charset="0"/>
                <a:ea typeface="Calibri" panose="020F0502020204030204" pitchFamily="34" charset="0"/>
              </a:rPr>
              <a:t> </a:t>
            </a:r>
            <a:r>
              <a:rPr lang="tr-TR" sz="1800" kern="0" dirty="0" err="1">
                <a:effectLst/>
                <a:latin typeface="Times New Roman" panose="02020603050405020304" pitchFamily="18" charset="0"/>
                <a:ea typeface="Calibri" panose="020F0502020204030204" pitchFamily="34" charset="0"/>
              </a:rPr>
              <a:t>Relations</a:t>
            </a:r>
            <a:r>
              <a:rPr lang="tr-TR" sz="1800" kern="0" dirty="0">
                <a:effectLst/>
                <a:latin typeface="Times New Roman" panose="02020603050405020304" pitchFamily="18" charset="0"/>
                <a:ea typeface="Calibri" panose="020F0502020204030204" pitchFamily="34" charset="0"/>
              </a:rPr>
              <a:t> eserinde halkla ilişkilerin kendi içinde gelişen ve teorileriyle tanımlanan başlı başına bir disiplin haline geldiğini belirtmiştir.</a:t>
            </a:r>
          </a:p>
          <a:p>
            <a:r>
              <a:rPr lang="tr-TR" sz="1800" kern="0" dirty="0">
                <a:effectLst/>
                <a:latin typeface="Times New Roman" panose="02020603050405020304" pitchFamily="18" charset="0"/>
                <a:ea typeface="Calibri" panose="020F0502020204030204" pitchFamily="34" charset="0"/>
              </a:rPr>
              <a:t> Diğer taraftan da halkla ilişkiler örgütte çok sayıda işleve sahip olduğu için orta düzeyde kapsayıcı tek bir teoriyi içermemektedir. </a:t>
            </a:r>
            <a:endParaRPr lang="tr-TR" dirty="0"/>
          </a:p>
        </p:txBody>
      </p:sp>
    </p:spTree>
    <p:extLst>
      <p:ext uri="{BB962C8B-B14F-4D97-AF65-F5344CB8AC3E}">
        <p14:creationId xmlns:p14="http://schemas.microsoft.com/office/powerpoint/2010/main" val="42023593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26D7D45-519B-3B41-2CA4-DDA4CFA0C6EE}"/>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9EFB7A6D-7E72-5E3F-D9C9-FB5FAD643247}"/>
              </a:ext>
            </a:extLst>
          </p:cNvPr>
          <p:cNvSpPr>
            <a:spLocks noGrp="1"/>
          </p:cNvSpPr>
          <p:nvPr>
            <p:ph idx="1"/>
          </p:nvPr>
        </p:nvSpPr>
        <p:spPr/>
        <p:txBody>
          <a:bodyPr>
            <a:normAutofit lnSpcReduction="10000"/>
          </a:bodyPr>
          <a:lstStyle/>
          <a:p>
            <a:r>
              <a:rPr lang="tr-TR" kern="0" dirty="0">
                <a:effectLst/>
                <a:latin typeface="Times New Roman" panose="02020603050405020304" pitchFamily="18" charset="0"/>
                <a:ea typeface="Calibri" panose="020F0502020204030204" pitchFamily="34" charset="0"/>
              </a:rPr>
              <a:t>Zaman içinde halkla ilişkilere karşı teorik bakış açısı da değişime tabi olmuştur. Alanın ilk yıllarında yaygın olan işlevsel perspektif, halkı ve iletişimi örgütsel amaçlara ulaşmak için araçlar olarak görür. Odak noktası genel olarak stratejik örgütsel mesajın teknikleri ve üretimi üzerinedir. Bir araştırma, yalnızca örgütsel hedefleri ilerlettiği ölçüde bir rol oynar. </a:t>
            </a:r>
          </a:p>
          <a:p>
            <a:r>
              <a:rPr lang="tr-TR" kern="0" dirty="0">
                <a:effectLst/>
                <a:latin typeface="Times New Roman" panose="02020603050405020304" pitchFamily="18" charset="0"/>
                <a:ea typeface="Calibri" panose="020F0502020204030204" pitchFamily="34" charset="0"/>
              </a:rPr>
              <a:t>Temel ilgi ilişkisi, halkla ilişkiler pratisyeni ile medya arasındadır ve buna karşılık olarak gazetecilik tekniklerine ve üretim becerilerine vurgu yapılmaktadır. İşlevsel bir perspektiften araştırma, geleneksel olarak reklamcılık, pazarlama ve medya ilişkileri gibi iş odaklı konularla ilişkilendirilmiştir.</a:t>
            </a:r>
            <a:endParaRPr lang="tr-TR" sz="4000" dirty="0"/>
          </a:p>
        </p:txBody>
      </p:sp>
    </p:spTree>
    <p:extLst>
      <p:ext uri="{BB962C8B-B14F-4D97-AF65-F5344CB8AC3E}">
        <p14:creationId xmlns:p14="http://schemas.microsoft.com/office/powerpoint/2010/main" val="35012232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60F1950-9CCA-FD9B-6262-50A23FF67600}"/>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3FCCF722-A8AC-D93C-9F06-A7AFD432AAE2}"/>
              </a:ext>
            </a:extLst>
          </p:cNvPr>
          <p:cNvSpPr>
            <a:spLocks noGrp="1"/>
          </p:cNvSpPr>
          <p:nvPr>
            <p:ph idx="1"/>
          </p:nvPr>
        </p:nvSpPr>
        <p:spPr/>
        <p:txBody>
          <a:bodyPr>
            <a:normAutofit fontScale="92500"/>
          </a:bodyPr>
          <a:lstStyle/>
          <a:p>
            <a:r>
              <a:rPr lang="tr-TR" dirty="0"/>
              <a:t>Halkla ilişkiler teorik konularla daha fazla ilgilenmeye başladıkça, anlam oluşturma süreci olarak iletişime odaklanan bir perspektife, temel perspektifin ötesine yani “ortak yönelim-</a:t>
            </a:r>
            <a:r>
              <a:rPr lang="tr-TR" dirty="0" err="1"/>
              <a:t>co</a:t>
            </a:r>
            <a:r>
              <a:rPr lang="tr-TR" dirty="0"/>
              <a:t> </a:t>
            </a:r>
            <a:r>
              <a:rPr lang="tr-TR" dirty="0" err="1"/>
              <a:t>creational</a:t>
            </a:r>
            <a:r>
              <a:rPr lang="tr-TR" dirty="0"/>
              <a:t>” bakış açısına doğru geçmektedir. </a:t>
            </a:r>
          </a:p>
          <a:p>
            <a:r>
              <a:rPr lang="tr-TR" dirty="0"/>
              <a:t>Çünkü ortak yönelim teorisi anlamların ve ilişkilerin inşa edilmesini vurgular. İlişki yönetimi, diyalojik iletişim, sorun yönetimi, etik halkla ilişkiler teorileri ortak yönelimin örnekleridir (Botan &amp; Taylor, 2004).</a:t>
            </a:r>
          </a:p>
          <a:p>
            <a:r>
              <a:rPr lang="tr-TR" dirty="0"/>
              <a:t> Hatta artık yeni oluşturulan teoriler örgüt ve kamu ilişkilerini geliştirmeye yardım etmiştir. “Yakınlık” ve “Diyalog” teorisi günümüzde halkla ilişkiler düşünürlerinin yeni paradigmasıdır (Kent &amp; Taylor, 2014)</a:t>
            </a:r>
          </a:p>
        </p:txBody>
      </p:sp>
    </p:spTree>
    <p:extLst>
      <p:ext uri="{BB962C8B-B14F-4D97-AF65-F5344CB8AC3E}">
        <p14:creationId xmlns:p14="http://schemas.microsoft.com/office/powerpoint/2010/main" val="36485358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51B7A82-DB27-5003-3317-F2E7C4095906}"/>
              </a:ext>
            </a:extLst>
          </p:cNvPr>
          <p:cNvSpPr>
            <a:spLocks noGrp="1"/>
          </p:cNvSpPr>
          <p:nvPr>
            <p:ph type="title"/>
          </p:nvPr>
        </p:nvSpPr>
        <p:spPr/>
        <p:txBody>
          <a:bodyPr/>
          <a:lstStyle/>
          <a:p>
            <a:r>
              <a:rPr lang="tr-TR" sz="2800" b="1" kern="0" dirty="0">
                <a:solidFill>
                  <a:srgbClr val="000000"/>
                </a:solidFill>
                <a:effectLst/>
                <a:latin typeface="Times New Roman" panose="02020603050405020304" pitchFamily="18" charset="0"/>
                <a:ea typeface="Calibri" panose="020F0502020204030204" pitchFamily="34" charset="0"/>
                <a:cs typeface="Courier New" panose="02070309020205020404" pitchFamily="49" charset="0"/>
              </a:rPr>
              <a:t>“Halk” ve “İlişki” Kavramının Kavramsal ve Kuramsal Dönüşümü</a:t>
            </a:r>
            <a:br>
              <a:rPr lang="tr-TR" sz="1800" kern="100" dirty="0">
                <a:effectLst/>
                <a:latin typeface="Calibri" panose="020F0502020204030204" pitchFamily="34" charset="0"/>
                <a:ea typeface="Calibri" panose="020F0502020204030204" pitchFamily="34" charset="0"/>
                <a:cs typeface="Times New Roman" panose="02020603050405020304" pitchFamily="18" charset="0"/>
              </a:rPr>
            </a:br>
            <a:endParaRPr lang="tr-TR" dirty="0"/>
          </a:p>
        </p:txBody>
      </p:sp>
      <p:pic>
        <p:nvPicPr>
          <p:cNvPr id="4" name="İçerik Yer Tutucusu 3">
            <a:extLst>
              <a:ext uri="{FF2B5EF4-FFF2-40B4-BE49-F238E27FC236}">
                <a16:creationId xmlns:a16="http://schemas.microsoft.com/office/drawing/2014/main" id="{0DE66823-EE92-B817-0902-F5A29589FF51}"/>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bwMode="auto">
          <a:xfrm>
            <a:off x="2904708" y="1825625"/>
            <a:ext cx="6382583" cy="4351338"/>
          </a:xfrm>
          <a:prstGeom prst="rect">
            <a:avLst/>
          </a:prstGeom>
          <a:noFill/>
          <a:ln>
            <a:noFill/>
          </a:ln>
        </p:spPr>
      </p:pic>
    </p:spTree>
    <p:extLst>
      <p:ext uri="{BB962C8B-B14F-4D97-AF65-F5344CB8AC3E}">
        <p14:creationId xmlns:p14="http://schemas.microsoft.com/office/powerpoint/2010/main" val="35912742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81A5189-ADA9-2E3F-764A-661581FEF488}"/>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489DFFD3-CC2F-85DD-8B09-5159C2B869AD}"/>
              </a:ext>
            </a:extLst>
          </p:cNvPr>
          <p:cNvSpPr>
            <a:spLocks noGrp="1"/>
          </p:cNvSpPr>
          <p:nvPr>
            <p:ph idx="1"/>
          </p:nvPr>
        </p:nvSpPr>
        <p:spPr/>
        <p:txBody>
          <a:bodyPr/>
          <a:lstStyle/>
          <a:p>
            <a:r>
              <a:rPr lang="tr-TR" dirty="0"/>
              <a:t>“Halk” ve “İlişki” kavramlarının kuramsal gelişimine baktığımızda öncelikle 1960’lı yıllarda durumsallık teorisi ile birlikte “Halk” kavramı üstünde teorik çalışmaları başlamıştır. </a:t>
            </a:r>
          </a:p>
          <a:p>
            <a:r>
              <a:rPr lang="tr-TR" dirty="0"/>
              <a:t> 1980’lerin ortalarından sonlarına doğru da, ilişki yönetimi ve diyalojik iletişim kuramlarıyla birlikte “ilişki” kavramı üstünde kuramların ön plana çıktığı görülmektedir. Dolayısıyla halkla ilişkilerde öncelikle “Halk” mercek altına alınıp incelenirken daha sonra da değişen bağlamsal şartlarla birlikte kamu ve paydaşlarla “İlişki” kavramı önemli hale gelmiştir. </a:t>
            </a:r>
          </a:p>
        </p:txBody>
      </p:sp>
    </p:spTree>
    <p:extLst>
      <p:ext uri="{BB962C8B-B14F-4D97-AF65-F5344CB8AC3E}">
        <p14:creationId xmlns:p14="http://schemas.microsoft.com/office/powerpoint/2010/main" val="15365601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E1F4EA9-1E5B-EA2C-A950-89516A2EDA4F}"/>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1F21BEBA-273E-7802-3B46-50197D11CD1B}"/>
              </a:ext>
            </a:extLst>
          </p:cNvPr>
          <p:cNvSpPr>
            <a:spLocks noGrp="1"/>
          </p:cNvSpPr>
          <p:nvPr>
            <p:ph idx="1"/>
          </p:nvPr>
        </p:nvSpPr>
        <p:spPr/>
        <p:txBody>
          <a:bodyPr>
            <a:normAutofit/>
          </a:bodyPr>
          <a:lstStyle/>
          <a:p>
            <a:r>
              <a:rPr lang="tr-TR" dirty="0"/>
              <a:t>Halkla ilişkiler disiplini kendi içinde kuramsal bir dönüşüme, gelişime ve ilerleyişe sahiptir. Kurumsal bağlamda halka ilişkiler disiplini mercek altına alındığında öncelikle “halk” kavramı altındaki halkla ilişkiler kuramları incelenmiştir. </a:t>
            </a:r>
          </a:p>
          <a:p>
            <a:r>
              <a:rPr lang="tr-TR" dirty="0"/>
              <a:t>Halk kavramı altında halkla ilişkiler teorisinin beslendiği ilk teoriler arasında sistem kuramı yer almaktadır. Sistem kuramı örgütün hedef gruplarını kategorize etmede yetersiz kaldığı için ikinci sırada paydaş teorisi bulunmaktadır. </a:t>
            </a:r>
          </a:p>
        </p:txBody>
      </p:sp>
    </p:spTree>
    <p:extLst>
      <p:ext uri="{BB962C8B-B14F-4D97-AF65-F5344CB8AC3E}">
        <p14:creationId xmlns:p14="http://schemas.microsoft.com/office/powerpoint/2010/main" val="129976845"/>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
  <TotalTime>143</TotalTime>
  <Words>3012</Words>
  <Application>Microsoft Office PowerPoint</Application>
  <PresentationFormat>Geniş ekran</PresentationFormat>
  <Paragraphs>91</Paragraphs>
  <Slides>36</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36</vt:i4>
      </vt:variant>
    </vt:vector>
  </HeadingPairs>
  <TitlesOfParts>
    <vt:vector size="42" baseType="lpstr">
      <vt:lpstr>Aptos</vt:lpstr>
      <vt:lpstr>Aptos Display</vt:lpstr>
      <vt:lpstr>Arial</vt:lpstr>
      <vt:lpstr>Calibri</vt:lpstr>
      <vt:lpstr>Times New Roman</vt:lpstr>
      <vt:lpstr>Office Teması</vt:lpstr>
      <vt:lpstr>Halkla İlişkilerin Kuramsal Gelişimi </vt:lpstr>
      <vt:lpstr>PowerPoint Sunusu</vt:lpstr>
      <vt:lpstr>PowerPoint Sunusu</vt:lpstr>
      <vt:lpstr>PowerPoint Sunusu</vt:lpstr>
      <vt:lpstr>PowerPoint Sunusu</vt:lpstr>
      <vt:lpstr>PowerPoint Sunusu</vt:lpstr>
      <vt:lpstr>“Halk” ve “İlişki” Kavramının Kavramsal ve Kuramsal Dönüşümü </vt:lpstr>
      <vt:lpstr>PowerPoint Sunusu</vt:lpstr>
      <vt:lpstr>PowerPoint Sunusu</vt:lpstr>
      <vt:lpstr>PowerPoint Sunusu</vt:lpstr>
      <vt:lpstr>PowerPoint Sunusu</vt:lpstr>
      <vt:lpstr>PowerPoint Sunusu</vt:lpstr>
      <vt:lpstr>PowerPoint Sunusu</vt:lpstr>
      <vt:lpstr>PowerPoint Sunusu</vt:lpstr>
      <vt:lpstr>Halkla İlişkilerde “Halk” Sözcüğünün Kavramsal ve Kuramsal Dönüşümü</vt:lpstr>
      <vt:lpstr>PowerPoint Sunusu</vt:lpstr>
      <vt:lpstr>PowerPoint Sunusu</vt:lpstr>
      <vt:lpstr>Halkla ilişkilerde “halk” kavramı</vt:lpstr>
      <vt:lpstr>Sistem Teorisi</vt:lpstr>
      <vt:lpstr>Paydaş Teorisi</vt:lpstr>
      <vt:lpstr>Durumsallık Teorisi</vt:lpstr>
      <vt:lpstr>PowerPoint Sunusu</vt:lpstr>
      <vt:lpstr>Halkla İlişkilerde “İlişki” Sözcüğünün Semantik ve Kuramsal Dönüşümü</vt:lpstr>
      <vt:lpstr>PowerPoint Sunusu</vt:lpstr>
      <vt:lpstr>PowerPoint Sunusu</vt:lpstr>
      <vt:lpstr>PowerPoint Sunusu</vt:lpstr>
      <vt:lpstr>Ortak-Eş Yönelim Teorisi</vt:lpstr>
      <vt:lpstr>PowerPoint Sunusu</vt:lpstr>
      <vt:lpstr>Karma İletişim Modeli</vt:lpstr>
      <vt:lpstr>İlişki Yönetimi Teorisi</vt:lpstr>
      <vt:lpstr>Diyalojik ve Katılımcı Diyalojik İletişim Teorisi</vt:lpstr>
      <vt:lpstr>Retoriksel Halkla İlişkiler</vt:lpstr>
      <vt:lpstr>PowerPoint Sunusu</vt:lpstr>
      <vt:lpstr>Sonuç</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Halkla İlişkilerin Kuramsal Gelişimi </dc:title>
  <dc:creator>Gls</dc:creator>
  <cp:lastModifiedBy>Gls</cp:lastModifiedBy>
  <cp:revision>21</cp:revision>
  <dcterms:created xsi:type="dcterms:W3CDTF">2024-05-14T12:19:51Z</dcterms:created>
  <dcterms:modified xsi:type="dcterms:W3CDTF">2024-05-15T10:15:09Z</dcterms:modified>
</cp:coreProperties>
</file>