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70" r:id="rId10"/>
    <p:sldId id="265" r:id="rId11"/>
    <p:sldId id="266" r:id="rId12"/>
    <p:sldId id="267" r:id="rId13"/>
    <p:sldId id="268" r:id="rId14"/>
    <p:sldId id="269" r:id="rId15"/>
    <p:sldId id="279"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9" autoAdjust="0"/>
    <p:restoredTop sz="94660"/>
  </p:normalViewPr>
  <p:slideViewPr>
    <p:cSldViewPr snapToGrid="0">
      <p:cViewPr varScale="1">
        <p:scale>
          <a:sx n="114" d="100"/>
          <a:sy n="114" d="100"/>
        </p:scale>
        <p:origin x="18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4/5/2023</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4/5/2023</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4/5/2023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4/5/2023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4/5/2023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4/5/2023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4/5/2023</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4/5/2023</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2CB1E1-7D5E-86A6-95B2-50028CC4179B}"/>
              </a:ext>
            </a:extLst>
          </p:cNvPr>
          <p:cNvSpPr>
            <a:spLocks noGrp="1"/>
          </p:cNvSpPr>
          <p:nvPr>
            <p:ph type="ctrTitle"/>
          </p:nvPr>
        </p:nvSpPr>
        <p:spPr/>
        <p:txBody>
          <a:bodyPr/>
          <a:lstStyle/>
          <a:p>
            <a:r>
              <a:rPr lang="tr-TR" dirty="0"/>
              <a:t>Gizlilikte erdem yoktur</a:t>
            </a:r>
          </a:p>
        </p:txBody>
      </p:sp>
      <p:sp>
        <p:nvSpPr>
          <p:cNvPr id="3" name="Alt Başlık 2">
            <a:extLst>
              <a:ext uri="{FF2B5EF4-FFF2-40B4-BE49-F238E27FC236}">
                <a16:creationId xmlns:a16="http://schemas.microsoft.com/office/drawing/2014/main" id="{D8D47ABE-4334-23D0-F2D7-58C69D1E64D9}"/>
              </a:ext>
            </a:extLst>
          </p:cNvPr>
          <p:cNvSpPr>
            <a:spLocks noGrp="1"/>
          </p:cNvSpPr>
          <p:nvPr>
            <p:ph type="subTitle" idx="1"/>
          </p:nvPr>
        </p:nvSpPr>
        <p:spPr/>
        <p:txBody>
          <a:bodyPr>
            <a:normAutofit/>
          </a:bodyPr>
          <a:lstStyle/>
          <a:p>
            <a:r>
              <a:rPr lang="tr-TR" sz="4000" dirty="0"/>
              <a:t>Oktay AKBAL</a:t>
            </a:r>
          </a:p>
        </p:txBody>
      </p:sp>
    </p:spTree>
    <p:extLst>
      <p:ext uri="{BB962C8B-B14F-4D97-AF65-F5344CB8AC3E}">
        <p14:creationId xmlns:p14="http://schemas.microsoft.com/office/powerpoint/2010/main" val="3865683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F31CC0-DE73-AEE8-3791-C068BB57BCB3}"/>
              </a:ext>
            </a:extLst>
          </p:cNvPr>
          <p:cNvSpPr>
            <a:spLocks noGrp="1"/>
          </p:cNvSpPr>
          <p:nvPr>
            <p:ph type="title"/>
          </p:nvPr>
        </p:nvSpPr>
        <p:spPr/>
        <p:txBody>
          <a:bodyPr/>
          <a:lstStyle/>
          <a:p>
            <a:r>
              <a:rPr lang="tr-TR" dirty="0"/>
              <a:t>GİRİŞ BÖLÜMÜ</a:t>
            </a:r>
          </a:p>
        </p:txBody>
      </p:sp>
      <p:sp>
        <p:nvSpPr>
          <p:cNvPr id="3" name="İçerik Yer Tutucusu 2">
            <a:extLst>
              <a:ext uri="{FF2B5EF4-FFF2-40B4-BE49-F238E27FC236}">
                <a16:creationId xmlns:a16="http://schemas.microsoft.com/office/drawing/2014/main" id="{39FF8144-B041-FA55-5131-36196BE1DB52}"/>
              </a:ext>
            </a:extLst>
          </p:cNvPr>
          <p:cNvSpPr>
            <a:spLocks noGrp="1"/>
          </p:cNvSpPr>
          <p:nvPr>
            <p:ph idx="1"/>
          </p:nvPr>
        </p:nvSpPr>
        <p:spPr/>
        <p:txBody>
          <a:bodyPr>
            <a:normAutofit lnSpcReduction="10000"/>
          </a:bodyPr>
          <a:lstStyle/>
          <a:p>
            <a:r>
              <a:rPr lang="tr-TR" sz="2800" dirty="0">
                <a:effectLst/>
                <a:latin typeface="Arial" panose="020B0604020202020204" pitchFamily="34" charset="0"/>
                <a:ea typeface="Arial" panose="020B0604020202020204" pitchFamily="34" charset="0"/>
              </a:rPr>
              <a:t>Kimse bir şey söylemiyordu önce. Bir iki kişiydi karşı çıkan. Ötekiler susuyorlardı, ya da bu konuda bir soru sordunuz mu, size hak verdiklerini bildiriyorlardı. Sanılıyordu ki, o işten o görüşten yanadır. Koca bir masanın çevresinde toplanmış otuza yakın kişi. En yüksek öğrenimlerden geçmiş, kitaplar yazmış, kitaplar okumuş, yaşamın belli belirli düzeylerine ulaşmış. Ne başkalarından, ne de birbirlerinden korkuları olmayan, olmaması gereken!</a:t>
            </a:r>
          </a:p>
          <a:p>
            <a:endParaRPr lang="tr-TR" dirty="0"/>
          </a:p>
        </p:txBody>
      </p:sp>
    </p:spTree>
    <p:extLst>
      <p:ext uri="{BB962C8B-B14F-4D97-AF65-F5344CB8AC3E}">
        <p14:creationId xmlns:p14="http://schemas.microsoft.com/office/powerpoint/2010/main" val="3621900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D3A567-0F2E-E381-CBBC-DAE92467543B}"/>
              </a:ext>
            </a:extLst>
          </p:cNvPr>
          <p:cNvSpPr>
            <a:spLocks noGrp="1"/>
          </p:cNvSpPr>
          <p:nvPr>
            <p:ph type="title"/>
          </p:nvPr>
        </p:nvSpPr>
        <p:spPr>
          <a:xfrm>
            <a:off x="1371600" y="685800"/>
            <a:ext cx="9601200" cy="710738"/>
          </a:xfrm>
        </p:spPr>
        <p:txBody>
          <a:bodyPr/>
          <a:lstStyle/>
          <a:p>
            <a:r>
              <a:rPr lang="tr-TR" dirty="0"/>
              <a:t>GELİŞME BÖLÜMÜ (I)</a:t>
            </a:r>
          </a:p>
        </p:txBody>
      </p:sp>
      <p:sp>
        <p:nvSpPr>
          <p:cNvPr id="3" name="İçerik Yer Tutucusu 2">
            <a:extLst>
              <a:ext uri="{FF2B5EF4-FFF2-40B4-BE49-F238E27FC236}">
                <a16:creationId xmlns:a16="http://schemas.microsoft.com/office/drawing/2014/main" id="{867F3245-36E8-0122-2AEE-7078545825EF}"/>
              </a:ext>
            </a:extLst>
          </p:cNvPr>
          <p:cNvSpPr>
            <a:spLocks noGrp="1"/>
          </p:cNvSpPr>
          <p:nvPr>
            <p:ph idx="1"/>
          </p:nvPr>
        </p:nvSpPr>
        <p:spPr>
          <a:xfrm>
            <a:off x="1371600" y="1396538"/>
            <a:ext cx="9601200" cy="4470862"/>
          </a:xfrm>
        </p:spPr>
        <p:txBody>
          <a:bodyPr>
            <a:normAutofit/>
          </a:bodyPr>
          <a:lstStyle/>
          <a:p>
            <a:r>
              <a:rPr lang="tr-TR" sz="2800" dirty="0">
                <a:latin typeface="Arial" panose="020B0604020202020204" pitchFamily="34" charset="0"/>
                <a:ea typeface="Arial" panose="020B0604020202020204" pitchFamily="34" charset="0"/>
              </a:rPr>
              <a:t>Kalkıp, “Ben böyle düşünüyorum, ben böyle davranılmasını doğru buluyorum.” diyebilmeliydiler. Demediler ama... İki gün, orasından burasından kurcala­dılar, işi yokuşa sürdüler, şöyle olsa daha iyi, böyle yapılsa daha doğru diye öne­riler getirerek... Bir ikisi açıkça söylüyordu görüşlerini, “Olmaz, bu doğru değil, ben karşıyım.” diye. Yanlıştır, doğrudur bir şey, bir konu, orası tartışılır; ama kişilerin, o işle, o sorunla ilgili kişilerin ne istediklerini, ne düşündüklerini açıkça be­lirtmeleri gerekir her şeyden önce...</a:t>
            </a:r>
          </a:p>
          <a:p>
            <a:endParaRPr lang="tr-TR" dirty="0"/>
          </a:p>
        </p:txBody>
      </p:sp>
    </p:spTree>
    <p:extLst>
      <p:ext uri="{BB962C8B-B14F-4D97-AF65-F5344CB8AC3E}">
        <p14:creationId xmlns:p14="http://schemas.microsoft.com/office/powerpoint/2010/main" val="681380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48D17F-2233-79AF-56E6-BC6B163347AC}"/>
              </a:ext>
            </a:extLst>
          </p:cNvPr>
          <p:cNvSpPr>
            <a:spLocks noGrp="1"/>
          </p:cNvSpPr>
          <p:nvPr>
            <p:ph type="title"/>
          </p:nvPr>
        </p:nvSpPr>
        <p:spPr>
          <a:xfrm>
            <a:off x="1371600" y="685800"/>
            <a:ext cx="9601200" cy="660862"/>
          </a:xfrm>
        </p:spPr>
        <p:txBody>
          <a:bodyPr>
            <a:normAutofit fontScale="90000"/>
          </a:bodyPr>
          <a:lstStyle/>
          <a:p>
            <a:r>
              <a:rPr lang="tr-TR" dirty="0"/>
              <a:t>GELİŞME BÖLÜMÜ (II)</a:t>
            </a:r>
          </a:p>
        </p:txBody>
      </p:sp>
      <p:sp>
        <p:nvSpPr>
          <p:cNvPr id="3" name="İçerik Yer Tutucusu 2">
            <a:extLst>
              <a:ext uri="{FF2B5EF4-FFF2-40B4-BE49-F238E27FC236}">
                <a16:creationId xmlns:a16="http://schemas.microsoft.com/office/drawing/2014/main" id="{55A0091D-3979-96A2-3DE0-BEC8D5BC3C7E}"/>
              </a:ext>
            </a:extLst>
          </p:cNvPr>
          <p:cNvSpPr>
            <a:spLocks noGrp="1"/>
          </p:cNvSpPr>
          <p:nvPr>
            <p:ph idx="1"/>
          </p:nvPr>
        </p:nvSpPr>
        <p:spPr>
          <a:xfrm>
            <a:off x="1371600" y="1463040"/>
            <a:ext cx="9601200" cy="4404360"/>
          </a:xfrm>
        </p:spPr>
        <p:txBody>
          <a:bodyPr>
            <a:normAutofit fontScale="92500"/>
          </a:bodyPr>
          <a:lstStyle/>
          <a:p>
            <a:r>
              <a:rPr lang="tr-TR" sz="2800" dirty="0">
                <a:latin typeface="Arial" panose="020B0604020202020204" pitchFamily="34" charset="0"/>
                <a:ea typeface="Arial" panose="020B0604020202020204" pitchFamily="34" charset="0"/>
              </a:rPr>
              <a:t>Derken biri önerdi: Kapalı oy verilsin bu konuda! Evet mi, hayır mı? Yazalım kâğıtlara, birbirimizden gizli, kim evet dedi, kim hayır, kimse bilmesin, gizlilik içinde olsun her şey, evet diyenler hayır diyenleri tanımasın, hayır diyenler </a:t>
            </a:r>
            <a:r>
              <a:rPr lang="tr-TR" sz="2800" dirty="0" err="1">
                <a:latin typeface="Arial" panose="020B0604020202020204" pitchFamily="34" charset="0"/>
                <a:ea typeface="Arial" panose="020B0604020202020204" pitchFamily="34" charset="0"/>
              </a:rPr>
              <a:t>evet’çileri</a:t>
            </a:r>
            <a:r>
              <a:rPr lang="tr-TR" sz="2800" dirty="0">
                <a:latin typeface="Arial" panose="020B0604020202020204" pitchFamily="34" charset="0"/>
                <a:ea typeface="Arial" panose="020B0604020202020204" pitchFamily="34" charset="0"/>
              </a:rPr>
              <a:t> mimlemesin! Alırsın kâğıdı yazarsın “hayır” diye. Karşılıklı konuşur­ken yapamadığını, belirtemediğini gizlilik içinde yaparsın kahramanca! Oylar verildi, toplandı, sayıldı. “Hayır” kazanmıştı. O iş olmayacaktı, iki gündür sürdü­rülen tartışma gereksizmiş meğer! Niye baştan yapmadılar, o kapalı oylamayı öyleyse? Bunun için işi sürdürerek yozlaştırmak, sonunda da reddetmek için!...</a:t>
            </a:r>
          </a:p>
          <a:p>
            <a:endParaRPr lang="tr-TR" dirty="0"/>
          </a:p>
        </p:txBody>
      </p:sp>
    </p:spTree>
    <p:extLst>
      <p:ext uri="{BB962C8B-B14F-4D97-AF65-F5344CB8AC3E}">
        <p14:creationId xmlns:p14="http://schemas.microsoft.com/office/powerpoint/2010/main" val="2082161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C29F1B-AB85-7F22-2E98-CAF94F6EC801}"/>
              </a:ext>
            </a:extLst>
          </p:cNvPr>
          <p:cNvSpPr>
            <a:spLocks noGrp="1"/>
          </p:cNvSpPr>
          <p:nvPr>
            <p:ph type="title"/>
          </p:nvPr>
        </p:nvSpPr>
        <p:spPr>
          <a:xfrm>
            <a:off x="1371600" y="685800"/>
            <a:ext cx="9601200" cy="594360"/>
          </a:xfrm>
        </p:spPr>
        <p:txBody>
          <a:bodyPr>
            <a:normAutofit fontScale="90000"/>
          </a:bodyPr>
          <a:lstStyle/>
          <a:p>
            <a:r>
              <a:rPr lang="tr-TR" dirty="0"/>
              <a:t>GELİŞME BÖLÜMÜ (III)</a:t>
            </a:r>
          </a:p>
        </p:txBody>
      </p:sp>
      <p:sp>
        <p:nvSpPr>
          <p:cNvPr id="3" name="İçerik Yer Tutucusu 2">
            <a:extLst>
              <a:ext uri="{FF2B5EF4-FFF2-40B4-BE49-F238E27FC236}">
                <a16:creationId xmlns:a16="http://schemas.microsoft.com/office/drawing/2014/main" id="{5BA8952A-C017-33B1-32C0-249889A47D0E}"/>
              </a:ext>
            </a:extLst>
          </p:cNvPr>
          <p:cNvSpPr>
            <a:spLocks noGrp="1"/>
          </p:cNvSpPr>
          <p:nvPr>
            <p:ph idx="1"/>
          </p:nvPr>
        </p:nvSpPr>
        <p:spPr>
          <a:xfrm>
            <a:off x="1371600" y="1396538"/>
            <a:ext cx="9601200" cy="4470862"/>
          </a:xfrm>
        </p:spPr>
        <p:txBody>
          <a:bodyPr>
            <a:normAutofit fontScale="92500" lnSpcReduction="10000"/>
          </a:bodyPr>
          <a:lstStyle/>
          <a:p>
            <a:r>
              <a:rPr lang="tr-TR" sz="2800" dirty="0">
                <a:latin typeface="Arial" panose="020B0604020202020204" pitchFamily="34" charset="0"/>
                <a:ea typeface="Arial" panose="020B0604020202020204" pitchFamily="34" charset="0"/>
              </a:rPr>
              <a:t>Oysa, açık oylansaydı “evet” kazanacaktı. Çünkü, yüz yüzden utanır. Hayır diyemez kimse hayır denilmeyecek şeye. Derlerse ayıp olur, duyarlar bunun ayıbını! Orada “evet” denilmesini isteyen arkadaşlar da var üstelik. Onların gözünde küçük düşerler. Belki gelecekteki kimi çıkarlar tehlikeye girer. Gizli oy verilirse sorun yok. Kim ne yapar, kim ne eder bilinmez. Kimse kimseden utanmaz. Öyle de oldu, “hayır” büyük çoğunluğu alınca kimsenin yüzü kızarmadı. Birden konuştu açık açık “hayır” demiş olan kişi, o işin yapılmasını doğru görmeyen kişi: “Bakın herkes benim gibi düşünüyordu, biliyordum bunu. Açık oylansaydı ‘evet’ kazanacaktı, iyi ki gizli oy istemişim.” Haklıydı, doğruydu, yerindeydi bu söz­ler...</a:t>
            </a:r>
          </a:p>
          <a:p>
            <a:endParaRPr lang="tr-TR" dirty="0"/>
          </a:p>
        </p:txBody>
      </p:sp>
    </p:spTree>
    <p:extLst>
      <p:ext uri="{BB962C8B-B14F-4D97-AF65-F5344CB8AC3E}">
        <p14:creationId xmlns:p14="http://schemas.microsoft.com/office/powerpoint/2010/main" val="643631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98149E-0802-2E5E-0C7B-EC531BA5F422}"/>
              </a:ext>
            </a:extLst>
          </p:cNvPr>
          <p:cNvSpPr>
            <a:spLocks noGrp="1"/>
          </p:cNvSpPr>
          <p:nvPr>
            <p:ph type="title"/>
          </p:nvPr>
        </p:nvSpPr>
        <p:spPr>
          <a:xfrm>
            <a:off x="1371600" y="685800"/>
            <a:ext cx="9601200" cy="660862"/>
          </a:xfrm>
        </p:spPr>
        <p:txBody>
          <a:bodyPr>
            <a:normAutofit fontScale="90000"/>
          </a:bodyPr>
          <a:lstStyle/>
          <a:p>
            <a:r>
              <a:rPr lang="tr-TR" dirty="0"/>
              <a:t>GELİŞME BÖLÜMÜ (IV)</a:t>
            </a:r>
          </a:p>
        </p:txBody>
      </p:sp>
      <p:sp>
        <p:nvSpPr>
          <p:cNvPr id="3" name="İçerik Yer Tutucusu 2">
            <a:extLst>
              <a:ext uri="{FF2B5EF4-FFF2-40B4-BE49-F238E27FC236}">
                <a16:creationId xmlns:a16="http://schemas.microsoft.com/office/drawing/2014/main" id="{1D411F4D-1E42-C5D0-2916-FDA97C5C4B5E}"/>
              </a:ext>
            </a:extLst>
          </p:cNvPr>
          <p:cNvSpPr>
            <a:spLocks noGrp="1"/>
          </p:cNvSpPr>
          <p:nvPr>
            <p:ph idx="1"/>
          </p:nvPr>
        </p:nvSpPr>
        <p:spPr>
          <a:xfrm>
            <a:off x="1371600" y="1346662"/>
            <a:ext cx="9601200" cy="4520738"/>
          </a:xfrm>
        </p:spPr>
        <p:txBody>
          <a:bodyPr>
            <a:noAutofit/>
          </a:bodyPr>
          <a:lstStyle/>
          <a:p>
            <a:r>
              <a:rPr lang="tr-TR" sz="2400" dirty="0">
                <a:solidFill>
                  <a:srgbClr val="000000"/>
                </a:solidFill>
                <a:latin typeface="Microsoft Sans Serif" panose="020B0604020202020204" pitchFamily="34" charset="0"/>
                <a:ea typeface="Microsoft Sans Serif" panose="020B0604020202020204" pitchFamily="34" charset="0"/>
              </a:rPr>
              <a:t>Kapalılık, gizlilik bir sığınaktır kimi insanlara. Karanlığa bürünmek, kurtarır aydınlıkta bazı davranışlara girişmekten korkanları. Açık insanlar için, karanlık düşmandır. Her işi çıkmaza yanılgıya, batağa götürür. Göremezsin gerçeği, yo­lu; yanlış sanılar ağır basar, garip ürküler... Gizli istekler, özlemler besleyenler ise çağırırlar karanlığı, gizliliği yardıma. Yaşamın her alanında böyledir, en ufak işten en büyüğüne dek, özellikle politika alanında, toplumu yönetmek savında olanlar arasında. Açık söylememek bir şeyi, açık yan tutmamak, tutmaz görün­mek başarı kazanmanın en kolay yolu sayılır. Ama, gizli oy vermek söz konusu olunca, o zaman içyüzleri anlaşılır böylelerinin. Anlaşılmaz sanılır, daha doğru­su kendileri öyle sanırlar, yanılırlar oysa. Anlayan anlamıştır anlayacağını! Kim­se aldanmaz oynanan bu gizlilik oyununa...</a:t>
            </a:r>
            <a:endParaRPr lang="tr-TR" sz="2400" dirty="0"/>
          </a:p>
        </p:txBody>
      </p:sp>
    </p:spTree>
    <p:extLst>
      <p:ext uri="{BB962C8B-B14F-4D97-AF65-F5344CB8AC3E}">
        <p14:creationId xmlns:p14="http://schemas.microsoft.com/office/powerpoint/2010/main" val="3155719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A9D8B1-A577-4660-D508-248A11FB8CDC}"/>
              </a:ext>
            </a:extLst>
          </p:cNvPr>
          <p:cNvSpPr>
            <a:spLocks noGrp="1"/>
          </p:cNvSpPr>
          <p:nvPr>
            <p:ph type="title"/>
          </p:nvPr>
        </p:nvSpPr>
        <p:spPr>
          <a:xfrm>
            <a:off x="1371600" y="685800"/>
            <a:ext cx="9601200" cy="644236"/>
          </a:xfrm>
        </p:spPr>
        <p:txBody>
          <a:bodyPr>
            <a:normAutofit fontScale="90000"/>
          </a:bodyPr>
          <a:lstStyle/>
          <a:p>
            <a:r>
              <a:rPr lang="tr-TR" dirty="0"/>
              <a:t>GELİŞME BÖLÜMÜ (V)</a:t>
            </a:r>
          </a:p>
        </p:txBody>
      </p:sp>
      <p:sp>
        <p:nvSpPr>
          <p:cNvPr id="3" name="İçerik Yer Tutucusu 2">
            <a:extLst>
              <a:ext uri="{FF2B5EF4-FFF2-40B4-BE49-F238E27FC236}">
                <a16:creationId xmlns:a16="http://schemas.microsoft.com/office/drawing/2014/main" id="{385931AD-E48C-8B63-55BA-3479E5B3DD7C}"/>
              </a:ext>
            </a:extLst>
          </p:cNvPr>
          <p:cNvSpPr>
            <a:spLocks noGrp="1"/>
          </p:cNvSpPr>
          <p:nvPr>
            <p:ph idx="1"/>
          </p:nvPr>
        </p:nvSpPr>
        <p:spPr>
          <a:xfrm>
            <a:off x="1371600" y="1463040"/>
            <a:ext cx="9601200" cy="4404360"/>
          </a:xfrm>
        </p:spPr>
        <p:txBody>
          <a:bodyPr/>
          <a:lstStyle/>
          <a:p>
            <a:r>
              <a:rPr lang="tr-TR" sz="2800" dirty="0">
                <a:solidFill>
                  <a:srgbClr val="000000"/>
                </a:solidFill>
                <a:latin typeface="Microsoft Sans Serif" panose="020B0604020202020204" pitchFamily="34" charset="0"/>
                <a:ea typeface="Microsoft Sans Serif" panose="020B0604020202020204" pitchFamily="34" charset="0"/>
              </a:rPr>
              <a:t>Ben de bulundum böyle oylamalarda. Açıklıkta başka, kapalılıkta başka görünenleri tanıdım. Çekmek gerekti hepsini aydınlığın orta yerine. Düşüncelerini apaçık ortaya döktürmek gerekliydi. Kimi zaman karanlıktan yana olanlar ağır bastı, yendiler açıklıktan yana olanları. Kapalı oylamalarda gerçek düşünceleri­ni belirttiler “hayır” ya da “olumsuz </a:t>
            </a:r>
            <a:r>
              <a:rPr lang="tr-TR" sz="2800" dirty="0" err="1">
                <a:solidFill>
                  <a:srgbClr val="000000"/>
                </a:solidFill>
                <a:latin typeface="Microsoft Sans Serif" panose="020B0604020202020204" pitchFamily="34" charset="0"/>
                <a:ea typeface="Microsoft Sans Serif" panose="020B0604020202020204" pitchFamily="34" charset="0"/>
              </a:rPr>
              <a:t>evet”lerle</a:t>
            </a:r>
            <a:r>
              <a:rPr lang="tr-TR" sz="2800" dirty="0">
                <a:solidFill>
                  <a:srgbClr val="000000"/>
                </a:solidFill>
                <a:latin typeface="Microsoft Sans Serif" panose="020B0604020202020204" pitchFamily="34" charset="0"/>
                <a:ea typeface="Microsoft Sans Serif" panose="020B0604020202020204" pitchFamily="34" charset="0"/>
              </a:rPr>
              <a:t>. Şaştım, belirli bir bilgi, insanlık dü­zeyindeki, aydın kişiliği taşıyan bütün bu insanların gerçek düşünceleriyle orta­ya çıkmaktan kaçmalarına! Karanlığa saklanmalarına!..</a:t>
            </a:r>
          </a:p>
          <a:p>
            <a:endParaRPr lang="tr-TR" dirty="0"/>
          </a:p>
        </p:txBody>
      </p:sp>
    </p:spTree>
    <p:extLst>
      <p:ext uri="{BB962C8B-B14F-4D97-AF65-F5344CB8AC3E}">
        <p14:creationId xmlns:p14="http://schemas.microsoft.com/office/powerpoint/2010/main" val="1714463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287DBBA-3D56-E0AF-B4F9-8007F9AAF26E}"/>
              </a:ext>
            </a:extLst>
          </p:cNvPr>
          <p:cNvSpPr>
            <a:spLocks noGrp="1"/>
          </p:cNvSpPr>
          <p:nvPr>
            <p:ph type="title"/>
          </p:nvPr>
        </p:nvSpPr>
        <p:spPr>
          <a:xfrm>
            <a:off x="1371600" y="685800"/>
            <a:ext cx="9601200" cy="793865"/>
          </a:xfrm>
        </p:spPr>
        <p:txBody>
          <a:bodyPr/>
          <a:lstStyle/>
          <a:p>
            <a:r>
              <a:rPr lang="tr-TR" dirty="0"/>
              <a:t>SONUÇ BÖLÜMÜ</a:t>
            </a:r>
          </a:p>
        </p:txBody>
      </p:sp>
      <p:sp>
        <p:nvSpPr>
          <p:cNvPr id="3" name="İçerik Yer Tutucusu 2">
            <a:extLst>
              <a:ext uri="{FF2B5EF4-FFF2-40B4-BE49-F238E27FC236}">
                <a16:creationId xmlns:a16="http://schemas.microsoft.com/office/drawing/2014/main" id="{939B281C-BD72-1249-A135-025F7641498A}"/>
              </a:ext>
            </a:extLst>
          </p:cNvPr>
          <p:cNvSpPr>
            <a:spLocks noGrp="1"/>
          </p:cNvSpPr>
          <p:nvPr>
            <p:ph idx="1"/>
          </p:nvPr>
        </p:nvSpPr>
        <p:spPr>
          <a:xfrm>
            <a:off x="1371600" y="1346662"/>
            <a:ext cx="9601200" cy="4520738"/>
          </a:xfrm>
        </p:spPr>
        <p:txBody>
          <a:bodyPr/>
          <a:lstStyle/>
          <a:p>
            <a:r>
              <a:rPr lang="tr-TR" sz="2800" dirty="0">
                <a:solidFill>
                  <a:srgbClr val="000000"/>
                </a:solidFill>
                <a:latin typeface="Microsoft Sans Serif" panose="020B0604020202020204" pitchFamily="34" charset="0"/>
                <a:ea typeface="Microsoft Sans Serif" panose="020B0604020202020204" pitchFamily="34" charset="0"/>
              </a:rPr>
              <a:t>«Düşüncesinin sorumluluğunu yüklenmekten kaçınan; hem de küçük çıkar­lar, gereksiz hesaplar uğruna inandığını yerinde, zamanında bildirmeyen kişiler nasıl aydın sayılırlar?» diyeceksiniz. Doğru, toplumumuz böyle aydınlar(!) yüzün­den sağlam, olumlu bir kişiliğe ulaşamıyor. Bocalamamız hep bu düşünce karanlığından, korkaklığından, ikiyüzlü davranışlardan...</a:t>
            </a:r>
          </a:p>
          <a:p>
            <a:endParaRPr lang="tr-TR" dirty="0"/>
          </a:p>
        </p:txBody>
      </p:sp>
    </p:spTree>
    <p:extLst>
      <p:ext uri="{BB962C8B-B14F-4D97-AF65-F5344CB8AC3E}">
        <p14:creationId xmlns:p14="http://schemas.microsoft.com/office/powerpoint/2010/main" val="1174645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D67550-456E-2937-7662-C66A871D88D9}"/>
              </a:ext>
            </a:extLst>
          </p:cNvPr>
          <p:cNvSpPr>
            <a:spLocks noGrp="1"/>
          </p:cNvSpPr>
          <p:nvPr>
            <p:ph type="title"/>
          </p:nvPr>
        </p:nvSpPr>
        <p:spPr/>
        <p:txBody>
          <a:bodyPr/>
          <a:lstStyle/>
          <a:p>
            <a:r>
              <a:rPr lang="tr-TR" dirty="0"/>
              <a:t>KONU</a:t>
            </a:r>
          </a:p>
        </p:txBody>
      </p:sp>
      <p:sp>
        <p:nvSpPr>
          <p:cNvPr id="3" name="İçerik Yer Tutucusu 2">
            <a:extLst>
              <a:ext uri="{FF2B5EF4-FFF2-40B4-BE49-F238E27FC236}">
                <a16:creationId xmlns:a16="http://schemas.microsoft.com/office/drawing/2014/main" id="{6C85D775-0BC2-6DB3-2429-57EB859D2A89}"/>
              </a:ext>
            </a:extLst>
          </p:cNvPr>
          <p:cNvSpPr>
            <a:spLocks noGrp="1"/>
          </p:cNvSpPr>
          <p:nvPr>
            <p:ph idx="1"/>
          </p:nvPr>
        </p:nvSpPr>
        <p:spPr/>
        <p:txBody>
          <a:bodyPr>
            <a:normAutofit/>
          </a:bodyPr>
          <a:lstStyle/>
          <a:p>
            <a:r>
              <a:rPr lang="tr-TR" sz="2800" dirty="0"/>
              <a:t>Yazar ne üstünde durdu, ne hakkında söz söyledi?</a:t>
            </a:r>
          </a:p>
        </p:txBody>
      </p:sp>
    </p:spTree>
    <p:extLst>
      <p:ext uri="{BB962C8B-B14F-4D97-AF65-F5344CB8AC3E}">
        <p14:creationId xmlns:p14="http://schemas.microsoft.com/office/powerpoint/2010/main" val="1346188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B55351-FEAE-E8F2-61EA-4724BEEDFFB7}"/>
              </a:ext>
            </a:extLst>
          </p:cNvPr>
          <p:cNvSpPr>
            <a:spLocks noGrp="1"/>
          </p:cNvSpPr>
          <p:nvPr>
            <p:ph type="title"/>
          </p:nvPr>
        </p:nvSpPr>
        <p:spPr/>
        <p:txBody>
          <a:bodyPr/>
          <a:lstStyle/>
          <a:p>
            <a:r>
              <a:rPr lang="tr-TR" dirty="0"/>
              <a:t>KONU</a:t>
            </a:r>
          </a:p>
        </p:txBody>
      </p:sp>
      <p:sp>
        <p:nvSpPr>
          <p:cNvPr id="3" name="İçerik Yer Tutucusu 2">
            <a:extLst>
              <a:ext uri="{FF2B5EF4-FFF2-40B4-BE49-F238E27FC236}">
                <a16:creationId xmlns:a16="http://schemas.microsoft.com/office/drawing/2014/main" id="{9B8129AB-BED7-6BF1-082C-533CB26EC428}"/>
              </a:ext>
            </a:extLst>
          </p:cNvPr>
          <p:cNvSpPr>
            <a:spLocks noGrp="1"/>
          </p:cNvSpPr>
          <p:nvPr>
            <p:ph idx="1"/>
          </p:nvPr>
        </p:nvSpPr>
        <p:spPr/>
        <p:txBody>
          <a:bodyPr>
            <a:normAutofit/>
          </a:bodyPr>
          <a:lstStyle/>
          <a:p>
            <a:r>
              <a:rPr lang="tr-TR" sz="2800" dirty="0"/>
              <a:t>Düşündüğünü ortaya koymak.</a:t>
            </a:r>
          </a:p>
        </p:txBody>
      </p:sp>
    </p:spTree>
    <p:extLst>
      <p:ext uri="{BB962C8B-B14F-4D97-AF65-F5344CB8AC3E}">
        <p14:creationId xmlns:p14="http://schemas.microsoft.com/office/powerpoint/2010/main" val="3844082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6A0D18-4255-49B1-9CC9-3C9E334D9B47}"/>
              </a:ext>
            </a:extLst>
          </p:cNvPr>
          <p:cNvSpPr>
            <a:spLocks noGrp="1"/>
          </p:cNvSpPr>
          <p:nvPr>
            <p:ph type="title"/>
          </p:nvPr>
        </p:nvSpPr>
        <p:spPr/>
        <p:txBody>
          <a:bodyPr/>
          <a:lstStyle/>
          <a:p>
            <a:r>
              <a:rPr lang="tr-TR" dirty="0"/>
              <a:t>SINIRLANDIRILMIŞ KONU</a:t>
            </a:r>
          </a:p>
        </p:txBody>
      </p:sp>
      <p:sp>
        <p:nvSpPr>
          <p:cNvPr id="3" name="İçerik Yer Tutucusu 2">
            <a:extLst>
              <a:ext uri="{FF2B5EF4-FFF2-40B4-BE49-F238E27FC236}">
                <a16:creationId xmlns:a16="http://schemas.microsoft.com/office/drawing/2014/main" id="{2E6BCD69-A777-283E-F166-22CCBCDFCC62}"/>
              </a:ext>
            </a:extLst>
          </p:cNvPr>
          <p:cNvSpPr>
            <a:spLocks noGrp="1"/>
          </p:cNvSpPr>
          <p:nvPr>
            <p:ph idx="1"/>
          </p:nvPr>
        </p:nvSpPr>
        <p:spPr/>
        <p:txBody>
          <a:bodyPr>
            <a:normAutofit/>
          </a:bodyPr>
          <a:lstStyle/>
          <a:p>
            <a:r>
              <a:rPr lang="tr-TR" sz="2800" dirty="0"/>
              <a:t>Yazar, konuyu ülkemizin aydınlarının yaşadığı bir sorun olarak ele alıyor.  Buna göre sınırlandırılmış konuyu şöyle belirtebiliriz: </a:t>
            </a:r>
          </a:p>
        </p:txBody>
      </p:sp>
    </p:spTree>
    <p:extLst>
      <p:ext uri="{BB962C8B-B14F-4D97-AF65-F5344CB8AC3E}">
        <p14:creationId xmlns:p14="http://schemas.microsoft.com/office/powerpoint/2010/main" val="2924535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CC3DB9-A308-0F02-EEB0-13D9F43A1DA8}"/>
              </a:ext>
            </a:extLst>
          </p:cNvPr>
          <p:cNvSpPr>
            <a:spLocks noGrp="1"/>
          </p:cNvSpPr>
          <p:nvPr>
            <p:ph type="title"/>
          </p:nvPr>
        </p:nvSpPr>
        <p:spPr/>
        <p:txBody>
          <a:bodyPr/>
          <a:lstStyle/>
          <a:p>
            <a:r>
              <a:rPr lang="tr-TR" dirty="0"/>
              <a:t>SINIRLANDIRILMIŞ KONU</a:t>
            </a:r>
          </a:p>
        </p:txBody>
      </p:sp>
      <p:sp>
        <p:nvSpPr>
          <p:cNvPr id="3" name="İçerik Yer Tutucusu 2">
            <a:extLst>
              <a:ext uri="{FF2B5EF4-FFF2-40B4-BE49-F238E27FC236}">
                <a16:creationId xmlns:a16="http://schemas.microsoft.com/office/drawing/2014/main" id="{1C87A2D0-C3F5-2605-551F-73EEA290E6A7}"/>
              </a:ext>
            </a:extLst>
          </p:cNvPr>
          <p:cNvSpPr>
            <a:spLocks noGrp="1"/>
          </p:cNvSpPr>
          <p:nvPr>
            <p:ph idx="1"/>
          </p:nvPr>
        </p:nvSpPr>
        <p:spPr/>
        <p:txBody>
          <a:bodyPr>
            <a:normAutofit/>
          </a:bodyPr>
          <a:lstStyle/>
          <a:p>
            <a:r>
              <a:rPr lang="tr-TR" sz="2800" dirty="0"/>
              <a:t>Ülkemizde aydınlar düşüncelerinin sorumluluğunu taşıyorlar mı?</a:t>
            </a:r>
          </a:p>
        </p:txBody>
      </p:sp>
    </p:spTree>
    <p:extLst>
      <p:ext uri="{BB962C8B-B14F-4D97-AF65-F5344CB8AC3E}">
        <p14:creationId xmlns:p14="http://schemas.microsoft.com/office/powerpoint/2010/main" val="3434415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1EA99AC-9F0E-48F5-A5C2-A2537713DA0B}"/>
              </a:ext>
            </a:extLst>
          </p:cNvPr>
          <p:cNvSpPr>
            <a:spLocks noGrp="1"/>
          </p:cNvSpPr>
          <p:nvPr>
            <p:ph type="title"/>
          </p:nvPr>
        </p:nvSpPr>
        <p:spPr/>
        <p:txBody>
          <a:bodyPr/>
          <a:lstStyle/>
          <a:p>
            <a:r>
              <a:rPr lang="tr-TR" dirty="0"/>
              <a:t>ANA DÜŞÜNCE</a:t>
            </a:r>
          </a:p>
        </p:txBody>
      </p:sp>
      <p:sp>
        <p:nvSpPr>
          <p:cNvPr id="3" name="İçerik Yer Tutucusu 2">
            <a:extLst>
              <a:ext uri="{FF2B5EF4-FFF2-40B4-BE49-F238E27FC236}">
                <a16:creationId xmlns:a16="http://schemas.microsoft.com/office/drawing/2014/main" id="{36D30196-00D9-752F-2D03-6F6511E405D1}"/>
              </a:ext>
            </a:extLst>
          </p:cNvPr>
          <p:cNvSpPr>
            <a:spLocks noGrp="1"/>
          </p:cNvSpPr>
          <p:nvPr>
            <p:ph idx="1"/>
          </p:nvPr>
        </p:nvSpPr>
        <p:spPr/>
        <p:txBody>
          <a:bodyPr>
            <a:normAutofit/>
          </a:bodyPr>
          <a:lstStyle/>
          <a:p>
            <a:r>
              <a:rPr lang="tr-TR" sz="2800" dirty="0"/>
              <a:t>Yazar bu konuda hangi düşünceyi savunuyor?</a:t>
            </a:r>
          </a:p>
        </p:txBody>
      </p:sp>
    </p:spTree>
    <p:extLst>
      <p:ext uri="{BB962C8B-B14F-4D97-AF65-F5344CB8AC3E}">
        <p14:creationId xmlns:p14="http://schemas.microsoft.com/office/powerpoint/2010/main" val="3409723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2AF57E-214F-DA75-4749-D66234793412}"/>
              </a:ext>
            </a:extLst>
          </p:cNvPr>
          <p:cNvSpPr>
            <a:spLocks noGrp="1"/>
          </p:cNvSpPr>
          <p:nvPr>
            <p:ph type="title"/>
          </p:nvPr>
        </p:nvSpPr>
        <p:spPr/>
        <p:txBody>
          <a:bodyPr/>
          <a:lstStyle/>
          <a:p>
            <a:r>
              <a:rPr lang="tr-TR" dirty="0"/>
              <a:t>ANA DÜŞÜNCE</a:t>
            </a:r>
          </a:p>
        </p:txBody>
      </p:sp>
      <p:sp>
        <p:nvSpPr>
          <p:cNvPr id="3" name="İçerik Yer Tutucusu 2">
            <a:extLst>
              <a:ext uri="{FF2B5EF4-FFF2-40B4-BE49-F238E27FC236}">
                <a16:creationId xmlns:a16="http://schemas.microsoft.com/office/drawing/2014/main" id="{4E2755EE-A9AC-73D5-7385-5C00728613D7}"/>
              </a:ext>
            </a:extLst>
          </p:cNvPr>
          <p:cNvSpPr>
            <a:spLocks noGrp="1"/>
          </p:cNvSpPr>
          <p:nvPr>
            <p:ph idx="1"/>
          </p:nvPr>
        </p:nvSpPr>
        <p:spPr/>
        <p:txBody>
          <a:bodyPr>
            <a:normAutofit/>
          </a:bodyPr>
          <a:lstStyle/>
          <a:p>
            <a:r>
              <a:rPr lang="tr-TR" sz="2800" dirty="0"/>
              <a:t>Düşüncesinin sorumluluğunu yüklenmekten kaçınan aydınlarımızın, bu, korkak ve ikiyüzlü davranışları nedeniyle, toplumumuz sağlam, olumlu bir kişiliğe sahip olamıyor; bocalayıp duruyor.</a:t>
            </a:r>
          </a:p>
        </p:txBody>
      </p:sp>
    </p:spTree>
    <p:extLst>
      <p:ext uri="{BB962C8B-B14F-4D97-AF65-F5344CB8AC3E}">
        <p14:creationId xmlns:p14="http://schemas.microsoft.com/office/powerpoint/2010/main" val="2866337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26BF05-8033-776A-16AE-75EC64240A4E}"/>
              </a:ext>
            </a:extLst>
          </p:cNvPr>
          <p:cNvSpPr>
            <a:spLocks noGrp="1"/>
          </p:cNvSpPr>
          <p:nvPr>
            <p:ph type="title"/>
          </p:nvPr>
        </p:nvSpPr>
        <p:spPr/>
        <p:txBody>
          <a:bodyPr/>
          <a:lstStyle/>
          <a:p>
            <a:r>
              <a:rPr lang="tr-TR" dirty="0"/>
              <a:t>PLAN</a:t>
            </a:r>
          </a:p>
        </p:txBody>
      </p:sp>
    </p:spTree>
    <p:extLst>
      <p:ext uri="{BB962C8B-B14F-4D97-AF65-F5344CB8AC3E}">
        <p14:creationId xmlns:p14="http://schemas.microsoft.com/office/powerpoint/2010/main" val="3639715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EBE3685-514C-677B-3D6B-6D6FBAA01FC3}"/>
              </a:ext>
            </a:extLst>
          </p:cNvPr>
          <p:cNvSpPr>
            <a:spLocks noGrp="1"/>
          </p:cNvSpPr>
          <p:nvPr>
            <p:ph type="title"/>
          </p:nvPr>
        </p:nvSpPr>
        <p:spPr/>
        <p:txBody>
          <a:bodyPr/>
          <a:lstStyle/>
          <a:p>
            <a:r>
              <a:rPr lang="tr-TR" dirty="0"/>
              <a:t>I</a:t>
            </a:r>
          </a:p>
        </p:txBody>
      </p:sp>
      <p:sp>
        <p:nvSpPr>
          <p:cNvPr id="3" name="İçerik Yer Tutucusu 2">
            <a:extLst>
              <a:ext uri="{FF2B5EF4-FFF2-40B4-BE49-F238E27FC236}">
                <a16:creationId xmlns:a16="http://schemas.microsoft.com/office/drawing/2014/main" id="{17608149-D08D-985E-80B8-98AD5CE5B3F3}"/>
              </a:ext>
            </a:extLst>
          </p:cNvPr>
          <p:cNvSpPr>
            <a:spLocks noGrp="1"/>
          </p:cNvSpPr>
          <p:nvPr>
            <p:ph idx="1"/>
          </p:nvPr>
        </p:nvSpPr>
        <p:spPr/>
        <p:txBody>
          <a:bodyPr>
            <a:normAutofit/>
          </a:bodyPr>
          <a:lstStyle/>
          <a:p>
            <a:r>
              <a:rPr lang="tr-TR" sz="2800" dirty="0"/>
              <a:t>Aydınlarımız (ne birbirlerinden ne de başkalarından korkusu olmaması gereken kişiler) bir konuda düşündüklerini açıkça ortaya koymaktan kaçınıyorlar.</a:t>
            </a:r>
          </a:p>
        </p:txBody>
      </p:sp>
    </p:spTree>
    <p:extLst>
      <p:ext uri="{BB962C8B-B14F-4D97-AF65-F5344CB8AC3E}">
        <p14:creationId xmlns:p14="http://schemas.microsoft.com/office/powerpoint/2010/main" val="3155273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4151C9-16A2-8BDC-C58E-70D31145AAFC}"/>
              </a:ext>
            </a:extLst>
          </p:cNvPr>
          <p:cNvSpPr>
            <a:spLocks noGrp="1"/>
          </p:cNvSpPr>
          <p:nvPr>
            <p:ph type="title"/>
          </p:nvPr>
        </p:nvSpPr>
        <p:spPr/>
        <p:txBody>
          <a:bodyPr/>
          <a:lstStyle/>
          <a:p>
            <a:r>
              <a:rPr lang="tr-TR" dirty="0"/>
              <a:t>II</a:t>
            </a:r>
          </a:p>
        </p:txBody>
      </p:sp>
      <p:sp>
        <p:nvSpPr>
          <p:cNvPr id="3" name="İçerik Yer Tutucusu 2">
            <a:extLst>
              <a:ext uri="{FF2B5EF4-FFF2-40B4-BE49-F238E27FC236}">
                <a16:creationId xmlns:a16="http://schemas.microsoft.com/office/drawing/2014/main" id="{82D96BE0-1823-1586-05A5-FDCE4D3CA490}"/>
              </a:ext>
            </a:extLst>
          </p:cNvPr>
          <p:cNvSpPr>
            <a:spLocks noGrp="1"/>
          </p:cNvSpPr>
          <p:nvPr>
            <p:ph idx="1"/>
          </p:nvPr>
        </p:nvSpPr>
        <p:spPr/>
        <p:txBody>
          <a:bodyPr>
            <a:normAutofit/>
          </a:bodyPr>
          <a:lstStyle/>
          <a:p>
            <a:r>
              <a:rPr lang="tr-TR" sz="2800" dirty="0"/>
              <a:t>Oysa aydın bir insanın her şeyden önce düşündüklerini açıkça ortaya koyması gerekir.</a:t>
            </a:r>
          </a:p>
        </p:txBody>
      </p:sp>
    </p:spTree>
    <p:extLst>
      <p:ext uri="{BB962C8B-B14F-4D97-AF65-F5344CB8AC3E}">
        <p14:creationId xmlns:p14="http://schemas.microsoft.com/office/powerpoint/2010/main" val="3090574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72F051-B4C1-0FDA-9478-F92022D15254}"/>
              </a:ext>
            </a:extLst>
          </p:cNvPr>
          <p:cNvSpPr>
            <a:spLocks noGrp="1"/>
          </p:cNvSpPr>
          <p:nvPr>
            <p:ph type="title"/>
          </p:nvPr>
        </p:nvSpPr>
        <p:spPr/>
        <p:txBody>
          <a:bodyPr/>
          <a:lstStyle/>
          <a:p>
            <a:r>
              <a:rPr lang="tr-TR" dirty="0"/>
              <a:t>III</a:t>
            </a:r>
          </a:p>
        </p:txBody>
      </p:sp>
      <p:sp>
        <p:nvSpPr>
          <p:cNvPr id="3" name="İçerik Yer Tutucusu 2">
            <a:extLst>
              <a:ext uri="{FF2B5EF4-FFF2-40B4-BE49-F238E27FC236}">
                <a16:creationId xmlns:a16="http://schemas.microsoft.com/office/drawing/2014/main" id="{0E5CF76D-3E8C-CCC6-BC57-FF98C249D073}"/>
              </a:ext>
            </a:extLst>
          </p:cNvPr>
          <p:cNvSpPr>
            <a:spLocks noGrp="1"/>
          </p:cNvSpPr>
          <p:nvPr>
            <p:ph idx="1"/>
          </p:nvPr>
        </p:nvSpPr>
        <p:spPr/>
        <p:txBody>
          <a:bodyPr>
            <a:normAutofit/>
          </a:bodyPr>
          <a:lstStyle/>
          <a:p>
            <a:r>
              <a:rPr lang="tr-TR" sz="2800" dirty="0"/>
              <a:t>Düşüncesini ortaya koymaktan çekinenler, düşündükleri doğruları, ancak gizli oylamalarda söylemeyi yeğliyorlar.</a:t>
            </a:r>
          </a:p>
        </p:txBody>
      </p:sp>
    </p:spTree>
    <p:extLst>
      <p:ext uri="{BB962C8B-B14F-4D97-AF65-F5344CB8AC3E}">
        <p14:creationId xmlns:p14="http://schemas.microsoft.com/office/powerpoint/2010/main" val="1514927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11E578-8748-DF29-A9AA-0B2B667DA17D}"/>
              </a:ext>
            </a:extLst>
          </p:cNvPr>
          <p:cNvSpPr>
            <a:spLocks noGrp="1"/>
          </p:cNvSpPr>
          <p:nvPr>
            <p:ph type="title"/>
          </p:nvPr>
        </p:nvSpPr>
        <p:spPr/>
        <p:txBody>
          <a:bodyPr/>
          <a:lstStyle/>
          <a:p>
            <a:r>
              <a:rPr lang="tr-TR" dirty="0"/>
              <a:t>IV</a:t>
            </a:r>
          </a:p>
        </p:txBody>
      </p:sp>
      <p:sp>
        <p:nvSpPr>
          <p:cNvPr id="3" name="İçerik Yer Tutucusu 2">
            <a:extLst>
              <a:ext uri="{FF2B5EF4-FFF2-40B4-BE49-F238E27FC236}">
                <a16:creationId xmlns:a16="http://schemas.microsoft.com/office/drawing/2014/main" id="{FDD85CD0-44E0-6ECA-1D7D-A10F41A56811}"/>
              </a:ext>
            </a:extLst>
          </p:cNvPr>
          <p:cNvSpPr>
            <a:spLocks noGrp="1"/>
          </p:cNvSpPr>
          <p:nvPr>
            <p:ph idx="1"/>
          </p:nvPr>
        </p:nvSpPr>
        <p:spPr/>
        <p:txBody>
          <a:bodyPr/>
          <a:lstStyle/>
          <a:p>
            <a:r>
              <a:rPr lang="tr-TR" sz="2800" dirty="0"/>
              <a:t>Çevreye ayıp olur, bazı kişiler alınır, küçük düşerim, çıkarlarım tehlikeye girer gibi bazı kaygılarla açık oylamada ortaya koyamadıkları düşüncelerini gizli oylamada rahatça ortaya koyuyorlar.</a:t>
            </a:r>
          </a:p>
          <a:p>
            <a:endParaRPr lang="tr-TR" dirty="0"/>
          </a:p>
        </p:txBody>
      </p:sp>
    </p:spTree>
    <p:extLst>
      <p:ext uri="{BB962C8B-B14F-4D97-AF65-F5344CB8AC3E}">
        <p14:creationId xmlns:p14="http://schemas.microsoft.com/office/powerpoint/2010/main" val="3116180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86FEB3-DCAD-7E48-DCA9-6E3A68C34094}"/>
              </a:ext>
            </a:extLst>
          </p:cNvPr>
          <p:cNvSpPr>
            <a:spLocks noGrp="1"/>
          </p:cNvSpPr>
          <p:nvPr>
            <p:ph type="title"/>
          </p:nvPr>
        </p:nvSpPr>
        <p:spPr/>
        <p:txBody>
          <a:bodyPr/>
          <a:lstStyle/>
          <a:p>
            <a:r>
              <a:rPr lang="tr-TR" dirty="0"/>
              <a:t>V</a:t>
            </a:r>
          </a:p>
        </p:txBody>
      </p:sp>
      <p:sp>
        <p:nvSpPr>
          <p:cNvPr id="3" name="İçerik Yer Tutucusu 2">
            <a:extLst>
              <a:ext uri="{FF2B5EF4-FFF2-40B4-BE49-F238E27FC236}">
                <a16:creationId xmlns:a16="http://schemas.microsoft.com/office/drawing/2014/main" id="{4B30AEA3-FF76-0EC9-716D-F05D510775BE}"/>
              </a:ext>
            </a:extLst>
          </p:cNvPr>
          <p:cNvSpPr>
            <a:spLocks noGrp="1"/>
          </p:cNvSpPr>
          <p:nvPr>
            <p:ph idx="1"/>
          </p:nvPr>
        </p:nvSpPr>
        <p:spPr/>
        <p:txBody>
          <a:bodyPr>
            <a:normAutofit/>
          </a:bodyPr>
          <a:lstStyle/>
          <a:p>
            <a:r>
              <a:rPr lang="tr-TR" sz="2800" dirty="0"/>
              <a:t>Gizli oylama, içinde çevredekileri aldatmaya yönelik birtakım karanlık ve çirkin davranışları, oyunları barındırır.</a:t>
            </a:r>
          </a:p>
        </p:txBody>
      </p:sp>
    </p:spTree>
    <p:extLst>
      <p:ext uri="{BB962C8B-B14F-4D97-AF65-F5344CB8AC3E}">
        <p14:creationId xmlns:p14="http://schemas.microsoft.com/office/powerpoint/2010/main" val="3314531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97792B-E4B1-B5C9-3B8B-10472DBE0CE4}"/>
              </a:ext>
            </a:extLst>
          </p:cNvPr>
          <p:cNvSpPr>
            <a:spLocks noGrp="1"/>
          </p:cNvSpPr>
          <p:nvPr>
            <p:ph type="title"/>
          </p:nvPr>
        </p:nvSpPr>
        <p:spPr/>
        <p:txBody>
          <a:bodyPr/>
          <a:lstStyle/>
          <a:p>
            <a:r>
              <a:rPr lang="tr-TR" dirty="0"/>
              <a:t>VI</a:t>
            </a:r>
          </a:p>
        </p:txBody>
      </p:sp>
      <p:sp>
        <p:nvSpPr>
          <p:cNvPr id="3" name="İçerik Yer Tutucusu 2">
            <a:extLst>
              <a:ext uri="{FF2B5EF4-FFF2-40B4-BE49-F238E27FC236}">
                <a16:creationId xmlns:a16="http://schemas.microsoft.com/office/drawing/2014/main" id="{DEEDD1FC-C3C3-E4FF-7D46-8FAEF916A782}"/>
              </a:ext>
            </a:extLst>
          </p:cNvPr>
          <p:cNvSpPr>
            <a:spLocks noGrp="1"/>
          </p:cNvSpPr>
          <p:nvPr>
            <p:ph idx="1"/>
          </p:nvPr>
        </p:nvSpPr>
        <p:spPr/>
        <p:txBody>
          <a:bodyPr>
            <a:normAutofit/>
          </a:bodyPr>
          <a:lstStyle/>
          <a:p>
            <a:r>
              <a:rPr lang="tr-TR" sz="2800" dirty="0"/>
              <a:t>Aydın kimliği taşıyan insanların gizlilikten yana olması şaşırtıcıdır.</a:t>
            </a:r>
          </a:p>
        </p:txBody>
      </p:sp>
    </p:spTree>
    <p:extLst>
      <p:ext uri="{BB962C8B-B14F-4D97-AF65-F5344CB8AC3E}">
        <p14:creationId xmlns:p14="http://schemas.microsoft.com/office/powerpoint/2010/main" val="296955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027182-1494-1433-1487-86699259ABE9}"/>
              </a:ext>
            </a:extLst>
          </p:cNvPr>
          <p:cNvSpPr>
            <a:spLocks noGrp="1"/>
          </p:cNvSpPr>
          <p:nvPr>
            <p:ph type="title"/>
          </p:nvPr>
        </p:nvSpPr>
        <p:spPr/>
        <p:txBody>
          <a:bodyPr/>
          <a:lstStyle/>
          <a:p>
            <a:r>
              <a:rPr lang="tr-TR" dirty="0"/>
              <a:t>VII</a:t>
            </a:r>
          </a:p>
        </p:txBody>
      </p:sp>
      <p:sp>
        <p:nvSpPr>
          <p:cNvPr id="3" name="İçerik Yer Tutucusu 2">
            <a:extLst>
              <a:ext uri="{FF2B5EF4-FFF2-40B4-BE49-F238E27FC236}">
                <a16:creationId xmlns:a16="http://schemas.microsoft.com/office/drawing/2014/main" id="{7CECF369-C523-C018-ACD1-E54A80AA3B3F}"/>
              </a:ext>
            </a:extLst>
          </p:cNvPr>
          <p:cNvSpPr>
            <a:spLocks noGrp="1"/>
          </p:cNvSpPr>
          <p:nvPr>
            <p:ph idx="1"/>
          </p:nvPr>
        </p:nvSpPr>
        <p:spPr/>
        <p:txBody>
          <a:bodyPr/>
          <a:lstStyle/>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r>
              <a:rPr kumimoji="0" lang="tr-TR" sz="2800" b="0" i="0" u="none" strike="noStrike" kern="1200" cap="none" spc="0" normalizeH="0" baseline="0" noProof="0" dirty="0">
                <a:ln>
                  <a:noFill/>
                </a:ln>
                <a:solidFill>
                  <a:srgbClr val="191B0E"/>
                </a:solidFill>
                <a:effectLst/>
                <a:uLnTx/>
                <a:uFillTx/>
                <a:latin typeface="Franklin Gothic Book" panose="020B0503020102020204"/>
                <a:ea typeface="+mn-ea"/>
                <a:cs typeface="+mn-cs"/>
              </a:rPr>
              <a:t>Düşüncesinin sorumluluğunu yüklenmekten kaçınan aydınlarımızın, bu, korkak ve ikiyüzlü davranışları nedeniyle, toplumumuz sağlam, olumlu bir kişiliğe sahip olamıyor; bocalayıp duruyor.</a:t>
            </a:r>
          </a:p>
          <a:p>
            <a:endParaRPr lang="tr-TR" dirty="0"/>
          </a:p>
        </p:txBody>
      </p:sp>
    </p:spTree>
    <p:extLst>
      <p:ext uri="{BB962C8B-B14F-4D97-AF65-F5344CB8AC3E}">
        <p14:creationId xmlns:p14="http://schemas.microsoft.com/office/powerpoint/2010/main" val="28974780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821B6D-ED61-BAAD-E68A-8E74C580C56D}"/>
              </a:ext>
            </a:extLst>
          </p:cNvPr>
          <p:cNvSpPr>
            <a:spLocks noGrp="1"/>
          </p:cNvSpPr>
          <p:nvPr>
            <p:ph type="title"/>
          </p:nvPr>
        </p:nvSpPr>
        <p:spPr/>
        <p:txBody>
          <a:bodyPr/>
          <a:lstStyle/>
          <a:p>
            <a:r>
              <a:rPr lang="tr-TR" dirty="0"/>
              <a:t>KAYNAKÇA</a:t>
            </a:r>
          </a:p>
        </p:txBody>
      </p:sp>
      <p:sp>
        <p:nvSpPr>
          <p:cNvPr id="3" name="İçerik Yer Tutucusu 2">
            <a:extLst>
              <a:ext uri="{FF2B5EF4-FFF2-40B4-BE49-F238E27FC236}">
                <a16:creationId xmlns:a16="http://schemas.microsoft.com/office/drawing/2014/main" id="{506093D5-798B-A849-15A0-C8931FE6B8D8}"/>
              </a:ext>
            </a:extLst>
          </p:cNvPr>
          <p:cNvSpPr>
            <a:spLocks noGrp="1"/>
          </p:cNvSpPr>
          <p:nvPr>
            <p:ph idx="1"/>
          </p:nvPr>
        </p:nvSpPr>
        <p:spPr/>
        <p:txBody>
          <a:bodyPr>
            <a:normAutofit/>
          </a:bodyPr>
          <a:lstStyle/>
          <a:p>
            <a:r>
              <a:rPr lang="tr-TR" sz="2800" dirty="0"/>
              <a:t>Oktay Akbal (1974), </a:t>
            </a:r>
            <a:r>
              <a:rPr lang="tr-TR" sz="2800" i="1" dirty="0"/>
              <a:t>Ölümsüz Oyun</a:t>
            </a:r>
            <a:r>
              <a:rPr lang="tr-TR" sz="2800" dirty="0"/>
              <a:t>, İstanbul: Çağdaş Yayınları.</a:t>
            </a:r>
          </a:p>
          <a:p>
            <a:r>
              <a:rPr lang="tr-TR" sz="2800" dirty="0"/>
              <a:t>Oya Adalı (2009). </a:t>
            </a:r>
            <a:r>
              <a:rPr lang="tr-TR" sz="2800" i="1" dirty="0"/>
              <a:t>Anlamak ve Anlatmak</a:t>
            </a:r>
            <a:r>
              <a:rPr lang="tr-TR" sz="2800" dirty="0"/>
              <a:t>, İstanbul: </a:t>
            </a:r>
            <a:r>
              <a:rPr lang="tr-TR" sz="2800" dirty="0" err="1"/>
              <a:t>Pan</a:t>
            </a:r>
            <a:r>
              <a:rPr lang="tr-TR" sz="2800" dirty="0"/>
              <a:t> Yayıncılık.</a:t>
            </a:r>
          </a:p>
        </p:txBody>
      </p:sp>
    </p:spTree>
    <p:extLst>
      <p:ext uri="{BB962C8B-B14F-4D97-AF65-F5344CB8AC3E}">
        <p14:creationId xmlns:p14="http://schemas.microsoft.com/office/powerpoint/2010/main" val="3373113160"/>
      </p:ext>
    </p:extLst>
  </p:cSld>
  <p:clrMapOvr>
    <a:masterClrMapping/>
  </p:clrMapOvr>
</p:sld>
</file>

<file path=ppt/theme/theme1.xml><?xml version="1.0" encoding="utf-8"?>
<a:theme xmlns:a="http://schemas.openxmlformats.org/drawingml/2006/main" name="Kırpma">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Kırpma</Template>
  <TotalTime>295</TotalTime>
  <Words>991</Words>
  <Application>Microsoft Office PowerPoint</Application>
  <PresentationFormat>Geniş ekran</PresentationFormat>
  <Paragraphs>46</Paragraphs>
  <Slides>23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23</vt:i4>
      </vt:variant>
    </vt:vector>
  </HeadingPairs>
  <TitlesOfParts>
    <vt:vector size="27" baseType="lpstr">
      <vt:lpstr>Arial</vt:lpstr>
      <vt:lpstr>Franklin Gothic Book</vt:lpstr>
      <vt:lpstr>Microsoft Sans Serif</vt:lpstr>
      <vt:lpstr>Kırpma</vt:lpstr>
      <vt:lpstr>Gizlilikte erdem yoktur</vt:lpstr>
      <vt:lpstr>GİRİŞ BÖLÜMÜ</vt:lpstr>
      <vt:lpstr>GELİŞME BÖLÜMÜ (I)</vt:lpstr>
      <vt:lpstr>GELİŞME BÖLÜMÜ (II)</vt:lpstr>
      <vt:lpstr>GELİŞME BÖLÜMÜ (III)</vt:lpstr>
      <vt:lpstr>GELİŞME BÖLÜMÜ (IV)</vt:lpstr>
      <vt:lpstr>GELİŞME BÖLÜMÜ (V)</vt:lpstr>
      <vt:lpstr>SONUÇ BÖLÜMÜ</vt:lpstr>
      <vt:lpstr>KONU</vt:lpstr>
      <vt:lpstr>KONU</vt:lpstr>
      <vt:lpstr>SINIRLANDIRILMIŞ KONU</vt:lpstr>
      <vt:lpstr>SINIRLANDIRILMIŞ KONU</vt:lpstr>
      <vt:lpstr>ANA DÜŞÜNCE</vt:lpstr>
      <vt:lpstr>ANA DÜŞÜNCE</vt:lpstr>
      <vt:lpstr>PLAN</vt:lpstr>
      <vt:lpstr>I</vt:lpstr>
      <vt:lpstr>II</vt:lpstr>
      <vt:lpstr>III</vt:lpstr>
      <vt:lpstr>IV</vt:lpstr>
      <vt:lpstr>V</vt:lpstr>
      <vt:lpstr>VI</vt:lpstr>
      <vt:lpstr>VII</vt:lpstr>
      <vt:lpstr>KAYNAKÇA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Gizlilikte erdem yoktur</dc:title>
  <dc:creator>Huseyin.Ozcelebi</dc:creator>
  <cp:lastModifiedBy>Huseyin.Ozcelebi</cp:lastModifiedBy>
  <cp:revision>5</cp:revision>
  <dcterms:created xsi:type="dcterms:W3CDTF">2023-04-04T13:03:21Z</dcterms:created>
  <dcterms:modified xsi:type="dcterms:W3CDTF">2023-04-05T16:12:25Z</dcterms:modified>
</cp:coreProperties>
</file>