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90"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78" y="11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tr-TR"/>
              <a:t>Asıl başlık stili için tıklatın</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4/10/2026</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4/10/2026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tr-TR"/>
              <a:t>Asıl başlık stili için tıklatın</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4/10/2026</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t>4/10/2026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tr-TR"/>
              <a:t>Asıl başlık stili için tıklatın</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257300" y="2909102"/>
            <a:ext cx="4800600" cy="299639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6633864" y="2909102"/>
            <a:ext cx="4800600" cy="299639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4/10/2026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4/10/2026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4/10/2026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tr-TR"/>
              <a:t>Asıl başlık stili için tıklatın</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4/10/2026</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tr-TR"/>
              <a:t>Asıl başlık stili için tıklatın</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4/10/2026</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4/10/2026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4/10/2026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tr-TR"/>
              <a:t>Asıl başlık stili için tıklatın</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4/10/2026</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a:t>Bahar dönemi soru  örnekleri</a:t>
            </a:r>
          </a:p>
        </p:txBody>
      </p:sp>
      <p:sp>
        <p:nvSpPr>
          <p:cNvPr id="3" name="Alt Başlık 2"/>
          <p:cNvSpPr>
            <a:spLocks noGrp="1"/>
          </p:cNvSpPr>
          <p:nvPr>
            <p:ph type="subTitle" idx="1"/>
          </p:nvPr>
        </p:nvSpPr>
        <p:spPr/>
        <p:txBody>
          <a:bodyPr/>
          <a:lstStyle/>
          <a:p>
            <a:r>
              <a:rPr lang="tr-TR" dirty="0"/>
              <a:t>Ara sınav</a:t>
            </a:r>
          </a:p>
        </p:txBody>
      </p:sp>
    </p:spTree>
    <p:extLst>
      <p:ext uri="{BB962C8B-B14F-4D97-AF65-F5344CB8AC3E}">
        <p14:creationId xmlns:p14="http://schemas.microsoft.com/office/powerpoint/2010/main" val="15302019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1</a:t>
            </a:r>
          </a:p>
        </p:txBody>
      </p:sp>
      <p:sp>
        <p:nvSpPr>
          <p:cNvPr id="3" name="İçerik Yer Tutucusu 2"/>
          <p:cNvSpPr>
            <a:spLocks noGrp="1"/>
          </p:cNvSpPr>
          <p:nvPr>
            <p:ph idx="1"/>
          </p:nvPr>
        </p:nvSpPr>
        <p:spPr>
          <a:xfrm>
            <a:off x="1251677" y="1259457"/>
            <a:ext cx="10359477" cy="5106837"/>
          </a:xfrm>
        </p:spPr>
        <p:txBody>
          <a:bodyPr/>
          <a:lstStyle/>
          <a:p>
            <a:pPr marL="457200" algn="just">
              <a:lnSpc>
                <a:spcPct val="115000"/>
              </a:lnSpc>
              <a:spcAft>
                <a:spcPts val="0"/>
              </a:spcAft>
            </a:pPr>
            <a:r>
              <a:rPr lang="tr-TR" sz="2800" b="1" dirty="0">
                <a:latin typeface="Calibri" panose="020F0502020204030204" pitchFamily="34" charset="0"/>
                <a:ea typeface="Calibri" panose="020F0502020204030204" pitchFamily="34" charset="0"/>
                <a:cs typeface="Arial" panose="020B0604020202020204" pitchFamily="34" charset="0"/>
              </a:rPr>
              <a:t>“Yardımlarınız için size mihnet duyuyorum.” cümlesinde ne tür bir anlatım yanlışı yapılmıştır?</a:t>
            </a:r>
            <a:endParaRPr lang="tr-TR" sz="2800" dirty="0">
              <a:latin typeface="Calibri" panose="020F0502020204030204" pitchFamily="34" charset="0"/>
              <a:ea typeface="Calibri" panose="020F0502020204030204" pitchFamily="34" charset="0"/>
              <a:cs typeface="Arial" panose="020B0604020202020204" pitchFamily="34" charset="0"/>
            </a:endParaRPr>
          </a:p>
          <a:p>
            <a:pPr marL="499110" algn="just">
              <a:lnSpc>
                <a:spcPct val="115000"/>
              </a:lnSpc>
              <a:spcAft>
                <a:spcPts val="0"/>
              </a:spcAft>
            </a:pPr>
            <a:r>
              <a:rPr lang="tr-TR" sz="2800" dirty="0">
                <a:latin typeface="Calibri" panose="020F0502020204030204" pitchFamily="34" charset="0"/>
                <a:ea typeface="Calibri" panose="020F0502020204030204" pitchFamily="34" charset="0"/>
                <a:cs typeface="Arial" panose="020B0604020202020204" pitchFamily="34" charset="0"/>
              </a:rPr>
              <a:t> </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Noktalama ve yazımdan kaynaklanan anlatım yanlışı</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Zamanların yanlış kullanılmasından kaynaklanan anlatım yanlışı</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Gereksiz sözcük seçiminden kaynaklanan anlatım yanlışı</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Nesne eksikliğinden kaynaklanan anlatım yanlışı</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Yanlış sözcük seçiminden kaynaklanan anlatım yanlışı</a:t>
            </a:r>
          </a:p>
          <a:p>
            <a:endParaRPr lang="tr-TR" dirty="0"/>
          </a:p>
        </p:txBody>
      </p:sp>
    </p:spTree>
    <p:extLst>
      <p:ext uri="{BB962C8B-B14F-4D97-AF65-F5344CB8AC3E}">
        <p14:creationId xmlns:p14="http://schemas.microsoft.com/office/powerpoint/2010/main" val="4042117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2</a:t>
            </a:r>
          </a:p>
        </p:txBody>
      </p:sp>
      <p:sp>
        <p:nvSpPr>
          <p:cNvPr id="3" name="İçerik Yer Tutucusu 2"/>
          <p:cNvSpPr>
            <a:spLocks noGrp="1"/>
          </p:cNvSpPr>
          <p:nvPr>
            <p:ph idx="1"/>
          </p:nvPr>
        </p:nvSpPr>
        <p:spPr>
          <a:xfrm>
            <a:off x="1251678" y="1378425"/>
            <a:ext cx="10178322" cy="4501168"/>
          </a:xfrm>
        </p:spPr>
        <p:txBody>
          <a:bodyPr/>
          <a:lstStyle/>
          <a:p>
            <a:pPr marL="457200" algn="just">
              <a:lnSpc>
                <a:spcPct val="115000"/>
              </a:lnSpc>
              <a:spcAft>
                <a:spcPts val="0"/>
              </a:spcAft>
            </a:pPr>
            <a:r>
              <a:rPr lang="tr-TR" sz="2800" b="1" dirty="0">
                <a:latin typeface="Calibri" panose="020F0502020204030204" pitchFamily="34" charset="0"/>
                <a:ea typeface="Calibri" panose="020F0502020204030204" pitchFamily="34" charset="0"/>
                <a:cs typeface="Arial" panose="020B0604020202020204" pitchFamily="34" charset="0"/>
              </a:rPr>
              <a:t>Aşağıdaki cümlelerin hangisinde bir anlatım bozukluğu vardır?</a:t>
            </a:r>
            <a:endParaRPr lang="tr-TR" sz="2800" dirty="0">
              <a:latin typeface="Calibri" panose="020F0502020204030204" pitchFamily="34" charset="0"/>
              <a:ea typeface="Calibri" panose="020F0502020204030204" pitchFamily="34" charset="0"/>
              <a:cs typeface="Arial" panose="020B0604020202020204" pitchFamily="34" charset="0"/>
            </a:endParaRPr>
          </a:p>
          <a:p>
            <a:pPr marL="457200" algn="just">
              <a:lnSpc>
                <a:spcPct val="115000"/>
              </a:lnSpc>
              <a:spcAft>
                <a:spcPts val="0"/>
              </a:spcAft>
            </a:pPr>
            <a:r>
              <a:rPr lang="tr-TR" sz="2800" b="1" dirty="0">
                <a:latin typeface="Calibri" panose="020F0502020204030204" pitchFamily="34" charset="0"/>
                <a:ea typeface="Calibri" panose="020F0502020204030204" pitchFamily="34" charset="0"/>
                <a:cs typeface="Arial" panose="020B0604020202020204" pitchFamily="34" charset="0"/>
              </a:rPr>
              <a:t> </a:t>
            </a:r>
            <a:endParaRPr lang="tr-TR" sz="28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Karanlıkta bütün dönemeçler birbirine benziyordu.</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İçine sürüklendiği korku ve panikten dolayı pişmanlık duyuyordu.</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Sürekli yemek ve çay içilen bu evden nefret ediyordu.</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Türkçeden başka bir dil bilmediği için kimseyle konuşamıyordu. </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Dünyada 80 binden fazla orkide çeşidi vardı.</a:t>
            </a:r>
          </a:p>
          <a:p>
            <a:endParaRPr lang="tr-TR" dirty="0"/>
          </a:p>
        </p:txBody>
      </p:sp>
    </p:spTree>
    <p:extLst>
      <p:ext uri="{BB962C8B-B14F-4D97-AF65-F5344CB8AC3E}">
        <p14:creationId xmlns:p14="http://schemas.microsoft.com/office/powerpoint/2010/main" val="23567139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3</a:t>
            </a:r>
          </a:p>
        </p:txBody>
      </p:sp>
      <p:sp>
        <p:nvSpPr>
          <p:cNvPr id="3" name="İçerik Yer Tutucusu 2"/>
          <p:cNvSpPr>
            <a:spLocks noGrp="1"/>
          </p:cNvSpPr>
          <p:nvPr>
            <p:ph idx="1"/>
          </p:nvPr>
        </p:nvSpPr>
        <p:spPr>
          <a:xfrm>
            <a:off x="1251678" y="1282891"/>
            <a:ext cx="10178322" cy="4596702"/>
          </a:xfrm>
        </p:spPr>
        <p:txBody>
          <a:bodyPr>
            <a:normAutofit fontScale="92500"/>
          </a:bodyPr>
          <a:lstStyle/>
          <a:p>
            <a:pPr marL="457200" algn="just">
              <a:lnSpc>
                <a:spcPct val="115000"/>
              </a:lnSpc>
              <a:spcAft>
                <a:spcPts val="0"/>
              </a:spcAft>
            </a:pPr>
            <a:r>
              <a:rPr lang="tr-TR" sz="2800" b="1" dirty="0">
                <a:latin typeface="Calibri" panose="020F0502020204030204" pitchFamily="34" charset="0"/>
                <a:ea typeface="Calibri" panose="020F0502020204030204" pitchFamily="34" charset="0"/>
                <a:cs typeface="Arial" panose="020B0604020202020204" pitchFamily="34" charset="0"/>
              </a:rPr>
              <a:t>Aşağıdakilerin hangisinde zamanların kullanımı ile ilgili bir anlatım yanlışı vardır?</a:t>
            </a:r>
            <a:endParaRPr lang="tr-TR" sz="2800" dirty="0">
              <a:latin typeface="Calibri" panose="020F0502020204030204" pitchFamily="34" charset="0"/>
              <a:ea typeface="Calibri" panose="020F0502020204030204" pitchFamily="34" charset="0"/>
              <a:cs typeface="Arial" panose="020B0604020202020204" pitchFamily="34" charset="0"/>
            </a:endParaRPr>
          </a:p>
          <a:p>
            <a:pPr marL="499110" algn="just">
              <a:lnSpc>
                <a:spcPct val="115000"/>
              </a:lnSpc>
              <a:spcAft>
                <a:spcPts val="0"/>
              </a:spcAft>
            </a:pPr>
            <a:r>
              <a:rPr lang="tr-TR" sz="2800" b="1" dirty="0">
                <a:latin typeface="Calibri" panose="020F0502020204030204" pitchFamily="34" charset="0"/>
                <a:ea typeface="Calibri" panose="020F0502020204030204" pitchFamily="34" charset="0"/>
                <a:cs typeface="Arial" panose="020B0604020202020204" pitchFamily="34" charset="0"/>
              </a:rPr>
              <a:t> </a:t>
            </a:r>
            <a:endParaRPr lang="tr-TR" sz="28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Okula giderken yoldan döndüm; çünkü kitabımı kütüphanede unuttum.</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Memleketinde bir bahçesi varmış, ama geçen yıl satmış.</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Bu yaz tatile çıkmış ve bir güzel dinlenmiş.</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Zaman hızla geçiyor, işimiz hiç bitmiyor.</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Eskiden insanlar teknolojiyi bilmezmiş ve yaşam daha zormuş. </a:t>
            </a:r>
          </a:p>
          <a:p>
            <a:endParaRPr lang="tr-TR" dirty="0"/>
          </a:p>
        </p:txBody>
      </p:sp>
    </p:spTree>
    <p:extLst>
      <p:ext uri="{BB962C8B-B14F-4D97-AF65-F5344CB8AC3E}">
        <p14:creationId xmlns:p14="http://schemas.microsoft.com/office/powerpoint/2010/main" val="221563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1678" y="95534"/>
            <a:ext cx="10178322" cy="668741"/>
          </a:xfrm>
        </p:spPr>
        <p:txBody>
          <a:bodyPr>
            <a:normAutofit fontScale="90000"/>
          </a:bodyPr>
          <a:lstStyle/>
          <a:p>
            <a:r>
              <a:rPr lang="tr-TR" dirty="0"/>
              <a:t>4</a:t>
            </a:r>
          </a:p>
        </p:txBody>
      </p:sp>
      <p:sp>
        <p:nvSpPr>
          <p:cNvPr id="3" name="İçerik Yer Tutucusu 2"/>
          <p:cNvSpPr>
            <a:spLocks noGrp="1"/>
          </p:cNvSpPr>
          <p:nvPr>
            <p:ph idx="1"/>
          </p:nvPr>
        </p:nvSpPr>
        <p:spPr>
          <a:xfrm>
            <a:off x="1251678" y="1064525"/>
            <a:ext cx="10178322" cy="5390866"/>
          </a:xfrm>
        </p:spPr>
        <p:txBody>
          <a:bodyPr>
            <a:noAutofit/>
          </a:bodyPr>
          <a:lstStyle/>
          <a:p>
            <a:pPr marL="457200" algn="just">
              <a:lnSpc>
                <a:spcPct val="115000"/>
              </a:lnSpc>
              <a:spcAft>
                <a:spcPts val="0"/>
              </a:spcAft>
            </a:pPr>
            <a:r>
              <a:rPr lang="tr-TR" sz="2400" i="1" dirty="0">
                <a:latin typeface="Calibri" panose="020F0502020204030204" pitchFamily="34" charset="0"/>
                <a:ea typeface="Calibri" panose="020F0502020204030204" pitchFamily="34" charset="0"/>
                <a:cs typeface="Arial" panose="020B0604020202020204" pitchFamily="34" charset="0"/>
              </a:rPr>
              <a:t> </a:t>
            </a:r>
            <a:r>
              <a:rPr lang="tr-TR" i="1" dirty="0">
                <a:latin typeface="Calibri" panose="020F0502020204030204" pitchFamily="34" charset="0"/>
                <a:ea typeface="Calibri" panose="020F0502020204030204" pitchFamily="34" charset="0"/>
                <a:cs typeface="Arial" panose="020B0604020202020204" pitchFamily="34" charset="0"/>
              </a:rPr>
              <a:t>“77 milyon nüfusa sahip Türkiye’nin neredeyse yüzde 40’ı devletten aldığı yardımlarla yaşamını sürdürüyor. 2012’de 23 milyon 668 bin olan yardıma muhtaç insan sayısı geçen yılın sonunda 30 milyon 500 bine yükseldi. Bu, 52 milyon 695 bin kayıtlı seçmenin bulunduğu ülkede, yaklaşık 10 milyon seçmenin gıdadan barınmaya, kömürden eğitime uzanan yardımlara muhtaç olduğu anlamına geliyor.”</a:t>
            </a:r>
            <a:endParaRPr lang="tr-TR" dirty="0">
              <a:latin typeface="Calibri" panose="020F0502020204030204" pitchFamily="34" charset="0"/>
              <a:ea typeface="Calibri" panose="020F0502020204030204" pitchFamily="34" charset="0"/>
              <a:cs typeface="Arial" panose="020B0604020202020204" pitchFamily="34" charset="0"/>
            </a:endParaRPr>
          </a:p>
          <a:p>
            <a:pPr marL="457200" algn="just">
              <a:lnSpc>
                <a:spcPct val="115000"/>
              </a:lnSpc>
              <a:spcAft>
                <a:spcPts val="0"/>
              </a:spcAft>
            </a:pPr>
            <a:r>
              <a:rPr lang="tr-TR" i="1" dirty="0">
                <a:latin typeface="Calibri" panose="020F0502020204030204" pitchFamily="34" charset="0"/>
                <a:ea typeface="Calibri" panose="020F0502020204030204" pitchFamily="34" charset="0"/>
                <a:cs typeface="Arial" panose="020B0604020202020204" pitchFamily="34" charset="0"/>
              </a:rPr>
              <a:t> </a:t>
            </a:r>
            <a:endParaRPr lang="tr-TR" dirty="0">
              <a:latin typeface="Calibri" panose="020F0502020204030204" pitchFamily="34" charset="0"/>
              <a:ea typeface="Calibri" panose="020F0502020204030204" pitchFamily="34" charset="0"/>
              <a:cs typeface="Arial" panose="020B0604020202020204" pitchFamily="34" charset="0"/>
            </a:endParaRPr>
          </a:p>
          <a:p>
            <a:pPr marL="180340" indent="179705" algn="just">
              <a:lnSpc>
                <a:spcPct val="115000"/>
              </a:lnSpc>
              <a:spcAft>
                <a:spcPts val="0"/>
              </a:spcAft>
            </a:pPr>
            <a:r>
              <a:rPr lang="tr-TR" b="1" dirty="0">
                <a:latin typeface="Calibri" panose="020F0502020204030204" pitchFamily="34" charset="0"/>
                <a:ea typeface="Calibri" panose="020F0502020204030204" pitchFamily="34" charset="0"/>
                <a:cs typeface="Arial" panose="020B0604020202020204" pitchFamily="34" charset="0"/>
              </a:rPr>
              <a:t>Yukarıdaki metinde düşünceyi geliştirme yollarından hangisi kullanılmıştır?</a:t>
            </a:r>
            <a:endParaRPr lang="tr-TR" dirty="0">
              <a:latin typeface="Calibri" panose="020F0502020204030204" pitchFamily="34" charset="0"/>
              <a:ea typeface="Calibri" panose="020F0502020204030204" pitchFamily="34" charset="0"/>
              <a:cs typeface="Arial" panose="020B0604020202020204" pitchFamily="34" charset="0"/>
            </a:endParaRPr>
          </a:p>
          <a:p>
            <a:pPr marL="180340" indent="179705" algn="just">
              <a:lnSpc>
                <a:spcPct val="115000"/>
              </a:lnSpc>
              <a:spcAft>
                <a:spcPts val="0"/>
              </a:spcAft>
            </a:pPr>
            <a:r>
              <a:rPr lang="tr-TR" b="1" dirty="0">
                <a:latin typeface="Calibri" panose="020F0502020204030204" pitchFamily="34" charset="0"/>
                <a:ea typeface="Calibri" panose="020F0502020204030204" pitchFamily="34" charset="0"/>
                <a:cs typeface="Arial" panose="020B0604020202020204" pitchFamily="34" charset="0"/>
              </a:rPr>
              <a:t> </a:t>
            </a:r>
            <a:endParaRPr lang="tr-TR"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Tanımlama</a:t>
            </a: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Sayısal verilerden yararlanma</a:t>
            </a: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Öyküleme</a:t>
            </a: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Tanık gösterme ve alıntı yapma</a:t>
            </a:r>
          </a:p>
          <a:p>
            <a:pPr marL="0" indent="0">
              <a:buNone/>
            </a:pPr>
            <a:r>
              <a:rPr lang="tr-TR" dirty="0">
                <a:latin typeface="Calibri" panose="020F0502020204030204" pitchFamily="34" charset="0"/>
                <a:ea typeface="Calibri" panose="020F0502020204030204" pitchFamily="34" charset="0"/>
                <a:cs typeface="Arial" panose="020B0604020202020204" pitchFamily="34" charset="0"/>
              </a:rPr>
              <a:t>E. Karşılaştırma</a:t>
            </a:r>
            <a:endParaRPr lang="tr-TR" dirty="0"/>
          </a:p>
        </p:txBody>
      </p:sp>
    </p:spTree>
    <p:extLst>
      <p:ext uri="{BB962C8B-B14F-4D97-AF65-F5344CB8AC3E}">
        <p14:creationId xmlns:p14="http://schemas.microsoft.com/office/powerpoint/2010/main" val="3142760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1678" y="382385"/>
            <a:ext cx="10178322" cy="695788"/>
          </a:xfrm>
        </p:spPr>
        <p:txBody>
          <a:bodyPr>
            <a:normAutofit fontScale="90000"/>
          </a:bodyPr>
          <a:lstStyle/>
          <a:p>
            <a:r>
              <a:rPr lang="tr-TR" dirty="0"/>
              <a:t>5</a:t>
            </a:r>
          </a:p>
        </p:txBody>
      </p:sp>
      <p:sp>
        <p:nvSpPr>
          <p:cNvPr id="3" name="İçerik Yer Tutucusu 2"/>
          <p:cNvSpPr>
            <a:spLocks noGrp="1"/>
          </p:cNvSpPr>
          <p:nvPr>
            <p:ph idx="1"/>
          </p:nvPr>
        </p:nvSpPr>
        <p:spPr>
          <a:xfrm>
            <a:off x="1251678" y="1323833"/>
            <a:ext cx="10178322" cy="5186149"/>
          </a:xfrm>
        </p:spPr>
        <p:txBody>
          <a:bodyPr>
            <a:normAutofit lnSpcReduction="10000"/>
          </a:bodyPr>
          <a:lstStyle/>
          <a:p>
            <a:pPr marL="457200" algn="just">
              <a:lnSpc>
                <a:spcPct val="115000"/>
              </a:lnSpc>
              <a:spcAft>
                <a:spcPts val="0"/>
              </a:spcAft>
            </a:pPr>
            <a:r>
              <a:rPr lang="tr-TR" i="1" dirty="0">
                <a:latin typeface="Calibri" panose="020F0502020204030204" pitchFamily="34" charset="0"/>
                <a:ea typeface="Calibri" panose="020F0502020204030204" pitchFamily="34" charset="0"/>
                <a:cs typeface="Arial" panose="020B0604020202020204" pitchFamily="34" charset="0"/>
              </a:rPr>
              <a:t>“Öyküde olduğu gibi romanın yapısını oluşturan ögelerden biri de insandır. İnsansız roman düşünülemez. Ancak kimi romanlarda insan ögesiyle birlikte hayvanların da romana girdiği, romanın ana kişileri oranında roman yer aldığı görülmektedir. Cengiz Aytmatov’un Kopar </a:t>
            </a:r>
            <a:r>
              <a:rPr lang="tr-TR" dirty="0">
                <a:latin typeface="Calibri" panose="020F0502020204030204" pitchFamily="34" charset="0"/>
                <a:ea typeface="Calibri" panose="020F0502020204030204" pitchFamily="34" charset="0"/>
                <a:cs typeface="Arial" panose="020B0604020202020204" pitchFamily="34" charset="0"/>
              </a:rPr>
              <a:t>Zincirlerini </a:t>
            </a:r>
            <a:r>
              <a:rPr lang="tr-TR" dirty="0" err="1">
                <a:latin typeface="Calibri" panose="020F0502020204030204" pitchFamily="34" charset="0"/>
                <a:ea typeface="Calibri" panose="020F0502020204030204" pitchFamily="34" charset="0"/>
                <a:cs typeface="Arial" panose="020B0604020202020204" pitchFamily="34" charset="0"/>
              </a:rPr>
              <a:t>Gülsarı</a:t>
            </a:r>
            <a:r>
              <a:rPr lang="tr-TR" dirty="0">
                <a:latin typeface="Calibri" panose="020F0502020204030204" pitchFamily="34" charset="0"/>
                <a:ea typeface="Calibri" panose="020F0502020204030204" pitchFamily="34" charset="0"/>
                <a:cs typeface="Arial" panose="020B0604020202020204" pitchFamily="34" charset="0"/>
              </a:rPr>
              <a:t> adlı romanında bir Kırgız atı romanın odak noktasıdır. Bunun gibi Abbas </a:t>
            </a:r>
            <a:r>
              <a:rPr lang="tr-TR" dirty="0" err="1">
                <a:latin typeface="Calibri" panose="020F0502020204030204" pitchFamily="34" charset="0"/>
                <a:ea typeface="Calibri" panose="020F0502020204030204" pitchFamily="34" charset="0"/>
                <a:cs typeface="Arial" panose="020B0604020202020204" pitchFamily="34" charset="0"/>
              </a:rPr>
              <a:t>Sayar’ın</a:t>
            </a:r>
            <a:r>
              <a:rPr lang="tr-TR" dirty="0">
                <a:latin typeface="Calibri" panose="020F0502020204030204" pitchFamily="34" charset="0"/>
                <a:ea typeface="Calibri" panose="020F0502020204030204" pitchFamily="34" charset="0"/>
                <a:cs typeface="Arial" panose="020B0604020202020204" pitchFamily="34" charset="0"/>
              </a:rPr>
              <a:t> </a:t>
            </a:r>
            <a:r>
              <a:rPr lang="tr-TR" i="1" dirty="0">
                <a:latin typeface="Calibri" panose="020F0502020204030204" pitchFamily="34" charset="0"/>
                <a:ea typeface="Calibri" panose="020F0502020204030204" pitchFamily="34" charset="0"/>
                <a:cs typeface="Arial" panose="020B0604020202020204" pitchFamily="34" charset="0"/>
              </a:rPr>
              <a:t>Yılkı </a:t>
            </a:r>
            <a:r>
              <a:rPr lang="tr-TR" i="1" dirty="0" err="1">
                <a:latin typeface="Calibri" panose="020F0502020204030204" pitchFamily="34" charset="0"/>
                <a:ea typeface="Calibri" panose="020F0502020204030204" pitchFamily="34" charset="0"/>
                <a:cs typeface="Arial" panose="020B0604020202020204" pitchFamily="34" charset="0"/>
              </a:rPr>
              <a:t>Atı</a:t>
            </a:r>
            <a:r>
              <a:rPr lang="tr-TR" dirty="0" err="1">
                <a:latin typeface="Calibri" panose="020F0502020204030204" pitchFamily="34" charset="0"/>
                <a:ea typeface="Calibri" panose="020F0502020204030204" pitchFamily="34" charset="0"/>
                <a:cs typeface="Arial" panose="020B0604020202020204" pitchFamily="34" charset="0"/>
              </a:rPr>
              <a:t>’nda</a:t>
            </a:r>
            <a:r>
              <a:rPr lang="tr-TR" dirty="0">
                <a:latin typeface="Calibri" panose="020F0502020204030204" pitchFamily="34" charset="0"/>
                <a:ea typeface="Calibri" panose="020F0502020204030204" pitchFamily="34" charset="0"/>
                <a:cs typeface="Arial" panose="020B0604020202020204" pitchFamily="34" charset="0"/>
              </a:rPr>
              <a:t> da yine romanın kahramanı bir attır.”</a:t>
            </a:r>
          </a:p>
          <a:p>
            <a:pPr marL="499110" algn="just">
              <a:lnSpc>
                <a:spcPct val="115000"/>
              </a:lnSpc>
              <a:spcAft>
                <a:spcPts val="0"/>
              </a:spcAft>
            </a:pPr>
            <a:r>
              <a:rPr lang="tr-TR" b="1" dirty="0">
                <a:latin typeface="Calibri" panose="020F0502020204030204" pitchFamily="34" charset="0"/>
                <a:ea typeface="Calibri" panose="020F0502020204030204" pitchFamily="34" charset="0"/>
                <a:cs typeface="Arial" panose="020B0604020202020204" pitchFamily="34" charset="0"/>
              </a:rPr>
              <a:t> </a:t>
            </a:r>
            <a:endParaRPr lang="tr-TR" dirty="0">
              <a:latin typeface="Calibri" panose="020F0502020204030204" pitchFamily="34" charset="0"/>
              <a:ea typeface="Calibri" panose="020F0502020204030204" pitchFamily="34" charset="0"/>
              <a:cs typeface="Arial" panose="020B0604020202020204" pitchFamily="34" charset="0"/>
            </a:endParaRPr>
          </a:p>
          <a:p>
            <a:pPr indent="139065" algn="just">
              <a:lnSpc>
                <a:spcPct val="115000"/>
              </a:lnSpc>
              <a:spcAft>
                <a:spcPts val="0"/>
              </a:spcAft>
            </a:pPr>
            <a:r>
              <a:rPr lang="tr-TR" b="1" dirty="0">
                <a:latin typeface="Calibri" panose="020F0502020204030204" pitchFamily="34" charset="0"/>
                <a:ea typeface="Calibri" panose="020F0502020204030204" pitchFamily="34" charset="0"/>
                <a:cs typeface="Arial" panose="020B0604020202020204" pitchFamily="34" charset="0"/>
              </a:rPr>
              <a:t>Yukarıdaki metinde düşünceyi geliştirme yollarından hangisi kullanılmıştır?</a:t>
            </a:r>
            <a:endParaRPr lang="tr-TR" dirty="0">
              <a:latin typeface="Calibri" panose="020F0502020204030204" pitchFamily="34" charset="0"/>
              <a:ea typeface="Calibri" panose="020F0502020204030204" pitchFamily="34" charset="0"/>
              <a:cs typeface="Arial" panose="020B0604020202020204" pitchFamily="34" charset="0"/>
            </a:endParaRPr>
          </a:p>
          <a:p>
            <a:pPr marL="499110" algn="just">
              <a:lnSpc>
                <a:spcPct val="115000"/>
              </a:lnSpc>
              <a:spcAft>
                <a:spcPts val="0"/>
              </a:spcAft>
            </a:pPr>
            <a:r>
              <a:rPr lang="tr-TR" b="1" dirty="0">
                <a:latin typeface="Calibri" panose="020F0502020204030204" pitchFamily="34" charset="0"/>
                <a:ea typeface="Calibri" panose="020F0502020204030204" pitchFamily="34" charset="0"/>
                <a:cs typeface="Arial" panose="020B0604020202020204" pitchFamily="34" charset="0"/>
              </a:rPr>
              <a:t> </a:t>
            </a:r>
            <a:endParaRPr lang="tr-TR"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Tanımlama</a:t>
            </a: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Tanık gösterme ve alıntı yapma</a:t>
            </a: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Karşılaştırma</a:t>
            </a: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Örnekleme</a:t>
            </a: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Öyküleme</a:t>
            </a:r>
          </a:p>
          <a:p>
            <a:endParaRPr lang="tr-TR" dirty="0"/>
          </a:p>
        </p:txBody>
      </p:sp>
    </p:spTree>
    <p:extLst>
      <p:ext uri="{BB962C8B-B14F-4D97-AF65-F5344CB8AC3E}">
        <p14:creationId xmlns:p14="http://schemas.microsoft.com/office/powerpoint/2010/main" val="1469893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1678" y="382385"/>
            <a:ext cx="10178322" cy="750379"/>
          </a:xfrm>
        </p:spPr>
        <p:txBody>
          <a:bodyPr>
            <a:normAutofit fontScale="90000"/>
          </a:bodyPr>
          <a:lstStyle/>
          <a:p>
            <a:r>
              <a:rPr lang="tr-TR" dirty="0"/>
              <a:t>6</a:t>
            </a:r>
          </a:p>
        </p:txBody>
      </p:sp>
      <p:sp>
        <p:nvSpPr>
          <p:cNvPr id="3" name="İçerik Yer Tutucusu 2"/>
          <p:cNvSpPr>
            <a:spLocks noGrp="1"/>
          </p:cNvSpPr>
          <p:nvPr>
            <p:ph idx="1"/>
          </p:nvPr>
        </p:nvSpPr>
        <p:spPr>
          <a:xfrm>
            <a:off x="1251678" y="1228299"/>
            <a:ext cx="10178322" cy="5199797"/>
          </a:xfrm>
        </p:spPr>
        <p:txBody>
          <a:bodyPr/>
          <a:lstStyle/>
          <a:p>
            <a:pPr marL="457200" algn="just">
              <a:lnSpc>
                <a:spcPct val="115000"/>
              </a:lnSpc>
              <a:spcAft>
                <a:spcPts val="0"/>
              </a:spcAft>
            </a:pPr>
            <a:r>
              <a:rPr lang="tr-TR" sz="2800" b="1" dirty="0">
                <a:latin typeface="Calibri" panose="020F0502020204030204" pitchFamily="34" charset="0"/>
                <a:ea typeface="Calibri" panose="020F0502020204030204" pitchFamily="34" charset="0"/>
                <a:cs typeface="Arial" panose="020B0604020202020204" pitchFamily="34" charset="0"/>
              </a:rPr>
              <a:t>”İzinsiz askeri bölgeye girmek yasaktır!” cümlesindeki anlatım yanlışı aşağıdakilerden hangisinde de vardır?</a:t>
            </a:r>
            <a:endParaRPr lang="tr-TR" sz="2800" dirty="0">
              <a:latin typeface="Calibri" panose="020F0502020204030204" pitchFamily="34" charset="0"/>
              <a:ea typeface="Calibri" panose="020F0502020204030204" pitchFamily="34" charset="0"/>
              <a:cs typeface="Arial" panose="020B0604020202020204" pitchFamily="34" charset="0"/>
            </a:endParaRPr>
          </a:p>
          <a:p>
            <a:pPr marL="499110" algn="just">
              <a:lnSpc>
                <a:spcPct val="115000"/>
              </a:lnSpc>
              <a:spcAft>
                <a:spcPts val="0"/>
              </a:spcAft>
            </a:pPr>
            <a:r>
              <a:rPr lang="tr-TR" sz="2800" b="1" dirty="0">
                <a:latin typeface="Calibri" panose="020F0502020204030204" pitchFamily="34" charset="0"/>
                <a:ea typeface="Calibri" panose="020F0502020204030204" pitchFamily="34" charset="0"/>
                <a:cs typeface="Arial" panose="020B0604020202020204" pitchFamily="34" charset="0"/>
              </a:rPr>
              <a:t> </a:t>
            </a:r>
            <a:endParaRPr lang="tr-TR" sz="28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Hastaları doktorun izini olmadan ziyaret etmek yasaktır.</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Derste izin almadan konuşmak çok ayıptır.</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Bu dersi çok çalışmamız gerekmektedir.</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Çok gezdiği için o bölgeyi iyi bilir.</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Çok dışarıda kaldığı için üşütmüş olmalı.</a:t>
            </a:r>
          </a:p>
          <a:p>
            <a:endParaRPr lang="tr-TR" dirty="0"/>
          </a:p>
        </p:txBody>
      </p:sp>
    </p:spTree>
    <p:extLst>
      <p:ext uri="{BB962C8B-B14F-4D97-AF65-F5344CB8AC3E}">
        <p14:creationId xmlns:p14="http://schemas.microsoft.com/office/powerpoint/2010/main" val="1515280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1678" y="177421"/>
            <a:ext cx="10178322" cy="682388"/>
          </a:xfrm>
        </p:spPr>
        <p:txBody>
          <a:bodyPr>
            <a:normAutofit fontScale="90000"/>
          </a:bodyPr>
          <a:lstStyle/>
          <a:p>
            <a:r>
              <a:rPr lang="tr-TR" dirty="0"/>
              <a:t>7</a:t>
            </a:r>
          </a:p>
        </p:txBody>
      </p:sp>
      <p:sp>
        <p:nvSpPr>
          <p:cNvPr id="3" name="İçerik Yer Tutucusu 2"/>
          <p:cNvSpPr>
            <a:spLocks noGrp="1"/>
          </p:cNvSpPr>
          <p:nvPr>
            <p:ph idx="1"/>
          </p:nvPr>
        </p:nvSpPr>
        <p:spPr>
          <a:xfrm>
            <a:off x="1251678" y="1009934"/>
            <a:ext cx="10178322" cy="5295331"/>
          </a:xfrm>
        </p:spPr>
        <p:txBody>
          <a:bodyPr>
            <a:normAutofit/>
          </a:bodyPr>
          <a:lstStyle/>
          <a:p>
            <a:pPr marL="457200" algn="just">
              <a:lnSpc>
                <a:spcPct val="115000"/>
              </a:lnSpc>
              <a:spcAft>
                <a:spcPts val="0"/>
              </a:spcAft>
            </a:pPr>
            <a:r>
              <a:rPr lang="tr-TR" sz="2800" b="1" i="1" dirty="0">
                <a:latin typeface="Calibri" panose="020F0502020204030204" pitchFamily="34" charset="0"/>
                <a:ea typeface="Calibri" panose="020F0502020204030204" pitchFamily="34" charset="0"/>
                <a:cs typeface="Arial" panose="020B0604020202020204" pitchFamily="34" charset="0"/>
              </a:rPr>
              <a:t>“Eskiden Karadeniz’in bereketi balıkçıları sevindirir, güç ve umut verirdi.”</a:t>
            </a:r>
            <a:r>
              <a:rPr lang="tr-TR" sz="2800" b="1" dirty="0">
                <a:latin typeface="Calibri" panose="020F0502020204030204" pitchFamily="34" charset="0"/>
                <a:ea typeface="Calibri" panose="020F0502020204030204" pitchFamily="34" charset="0"/>
                <a:cs typeface="Arial" panose="020B0604020202020204" pitchFamily="34" charset="0"/>
              </a:rPr>
              <a:t> cümlesinde, hangi ögenin eksikliği anlatım bozukluğuna yol açmıştır?</a:t>
            </a:r>
            <a:endParaRPr lang="tr-TR" sz="2800" dirty="0">
              <a:latin typeface="Calibri" panose="020F0502020204030204" pitchFamily="34" charset="0"/>
              <a:ea typeface="Calibri" panose="020F0502020204030204" pitchFamily="34" charset="0"/>
              <a:cs typeface="Arial" panose="020B0604020202020204" pitchFamily="34" charset="0"/>
            </a:endParaRPr>
          </a:p>
          <a:p>
            <a:pPr marL="499110" algn="just">
              <a:lnSpc>
                <a:spcPct val="115000"/>
              </a:lnSpc>
              <a:spcAft>
                <a:spcPts val="0"/>
              </a:spcAft>
            </a:pPr>
            <a:r>
              <a:rPr lang="tr-TR" sz="2800" b="1" dirty="0">
                <a:latin typeface="Calibri" panose="020F0502020204030204" pitchFamily="34" charset="0"/>
                <a:ea typeface="Calibri" panose="020F0502020204030204" pitchFamily="34" charset="0"/>
                <a:cs typeface="Arial" panose="020B0604020202020204" pitchFamily="34" charset="0"/>
              </a:rPr>
              <a:t> </a:t>
            </a:r>
            <a:endParaRPr lang="tr-TR" sz="28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Dolaylı tümleç</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Zarf tümleci</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Özne</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Yüklem</a:t>
            </a:r>
          </a:p>
          <a:p>
            <a:pPr marL="0" indent="0">
              <a:buNone/>
            </a:pPr>
            <a:r>
              <a:rPr lang="tr-TR" sz="2800" dirty="0">
                <a:latin typeface="Calibri" panose="020F0502020204030204" pitchFamily="34" charset="0"/>
                <a:ea typeface="Calibri" panose="020F0502020204030204" pitchFamily="34" charset="0"/>
                <a:cs typeface="Arial" panose="020B0604020202020204" pitchFamily="34" charset="0"/>
              </a:rPr>
              <a:t>E. Nesne</a:t>
            </a:r>
            <a:endParaRPr lang="tr-TR" sz="2800" dirty="0"/>
          </a:p>
        </p:txBody>
      </p:sp>
    </p:spTree>
    <p:extLst>
      <p:ext uri="{BB962C8B-B14F-4D97-AF65-F5344CB8AC3E}">
        <p14:creationId xmlns:p14="http://schemas.microsoft.com/office/powerpoint/2010/main" val="2703902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1678" y="258793"/>
            <a:ext cx="10178322" cy="573720"/>
          </a:xfrm>
        </p:spPr>
        <p:txBody>
          <a:bodyPr>
            <a:normAutofit fontScale="90000"/>
          </a:bodyPr>
          <a:lstStyle/>
          <a:p>
            <a:r>
              <a:rPr lang="tr-TR" dirty="0"/>
              <a:t>8</a:t>
            </a:r>
          </a:p>
        </p:txBody>
      </p:sp>
      <p:sp>
        <p:nvSpPr>
          <p:cNvPr id="3" name="İçerik Yer Tutucusu 2"/>
          <p:cNvSpPr>
            <a:spLocks noGrp="1"/>
          </p:cNvSpPr>
          <p:nvPr>
            <p:ph idx="1"/>
          </p:nvPr>
        </p:nvSpPr>
        <p:spPr>
          <a:xfrm>
            <a:off x="1251678" y="832513"/>
            <a:ext cx="10178322" cy="5813947"/>
          </a:xfrm>
        </p:spPr>
        <p:txBody>
          <a:bodyPr>
            <a:normAutofit fontScale="92500"/>
          </a:bodyPr>
          <a:lstStyle/>
          <a:p>
            <a:pPr marL="457200" algn="just">
              <a:lnSpc>
                <a:spcPct val="115000"/>
              </a:lnSpc>
              <a:spcAft>
                <a:spcPts val="0"/>
              </a:spcAft>
            </a:pPr>
            <a:r>
              <a:rPr lang="tr-TR" i="1" dirty="0">
                <a:latin typeface="Calibri" panose="020F0502020204030204" pitchFamily="34" charset="0"/>
                <a:ea typeface="Calibri" panose="020F0502020204030204" pitchFamily="34" charset="0"/>
                <a:cs typeface="Arial" panose="020B0604020202020204" pitchFamily="34" charset="0"/>
              </a:rPr>
              <a:t>“Roman kahramanları, gerçek dediğimiz insanlar gibi, hatta onlardan daha çok düşünen, duyan, didinen, sevinç ve acı duyan birtakım varlıklardır. Onlar aramızda dolaşıp dururlar. Fakat roman kahramanları tüm canlılıkları, tüm gerçekleriyle, asıl kendilerini yaratanlar için vardırlar, onlar için yaşarlar. </a:t>
            </a:r>
            <a:r>
              <a:rPr lang="tr-TR" i="1" dirty="0" err="1">
                <a:latin typeface="Calibri" panose="020F0502020204030204" pitchFamily="34" charset="0"/>
                <a:ea typeface="Calibri" panose="020F0502020204030204" pitchFamily="34" charset="0"/>
                <a:cs typeface="Arial" panose="020B0604020202020204" pitchFamily="34" charset="0"/>
              </a:rPr>
              <a:t>Unamuno</a:t>
            </a:r>
            <a:r>
              <a:rPr lang="tr-TR" i="1" dirty="0">
                <a:latin typeface="Calibri" panose="020F0502020204030204" pitchFamily="34" charset="0"/>
                <a:ea typeface="Calibri" panose="020F0502020204030204" pitchFamily="34" charset="0"/>
                <a:cs typeface="Arial" panose="020B0604020202020204" pitchFamily="34" charset="0"/>
              </a:rPr>
              <a:t>, Sis romanının kahramanı </a:t>
            </a:r>
            <a:r>
              <a:rPr lang="tr-TR" i="1" dirty="0" err="1">
                <a:latin typeface="Calibri" panose="020F0502020204030204" pitchFamily="34" charset="0"/>
                <a:ea typeface="Calibri" panose="020F0502020204030204" pitchFamily="34" charset="0"/>
                <a:cs typeface="Arial" panose="020B0604020202020204" pitchFamily="34" charset="0"/>
              </a:rPr>
              <a:t>Augusto</a:t>
            </a:r>
            <a:r>
              <a:rPr lang="tr-TR" i="1" dirty="0">
                <a:latin typeface="Calibri" panose="020F0502020204030204" pitchFamily="34" charset="0"/>
                <a:ea typeface="Calibri" panose="020F0502020204030204" pitchFamily="34" charset="0"/>
                <a:cs typeface="Arial" panose="020B0604020202020204" pitchFamily="34" charset="0"/>
              </a:rPr>
              <a:t> </a:t>
            </a:r>
            <a:r>
              <a:rPr lang="tr-TR" i="1" dirty="0" err="1">
                <a:latin typeface="Calibri" panose="020F0502020204030204" pitchFamily="34" charset="0"/>
                <a:ea typeface="Calibri" panose="020F0502020204030204" pitchFamily="34" charset="0"/>
                <a:cs typeface="Arial" panose="020B0604020202020204" pitchFamily="34" charset="0"/>
              </a:rPr>
              <a:t>Perez’i</a:t>
            </a:r>
            <a:r>
              <a:rPr lang="tr-TR" i="1" dirty="0">
                <a:latin typeface="Calibri" panose="020F0502020204030204" pitchFamily="34" charset="0"/>
                <a:ea typeface="Calibri" panose="020F0502020204030204" pitchFamily="34" charset="0"/>
                <a:cs typeface="Arial" panose="020B0604020202020204" pitchFamily="34" charset="0"/>
              </a:rPr>
              <a:t> öldürmeye karar verdiği zaman, Onun ‘Yaşamak istiyorum Don </a:t>
            </a:r>
            <a:r>
              <a:rPr lang="tr-TR" i="1" dirty="0" err="1">
                <a:latin typeface="Calibri" panose="020F0502020204030204" pitchFamily="34" charset="0"/>
                <a:ea typeface="Calibri" panose="020F0502020204030204" pitchFamily="34" charset="0"/>
                <a:cs typeface="Arial" panose="020B0604020202020204" pitchFamily="34" charset="0"/>
              </a:rPr>
              <a:t>Miguel</a:t>
            </a:r>
            <a:r>
              <a:rPr lang="tr-TR" i="1" dirty="0">
                <a:latin typeface="Calibri" panose="020F0502020204030204" pitchFamily="34" charset="0"/>
                <a:ea typeface="Calibri" panose="020F0502020204030204" pitchFamily="34" charset="0"/>
                <a:cs typeface="Arial" panose="020B0604020202020204" pitchFamily="34" charset="0"/>
              </a:rPr>
              <a:t>, yaşamak istiyorum! Yaşamak istiyorum.’ diye bağırdığını anlatmıyor mu? </a:t>
            </a:r>
            <a:r>
              <a:rPr lang="tr-TR" i="1" dirty="0" err="1">
                <a:latin typeface="Calibri" panose="020F0502020204030204" pitchFamily="34" charset="0"/>
                <a:ea typeface="Calibri" panose="020F0502020204030204" pitchFamily="34" charset="0"/>
                <a:cs typeface="Arial" panose="020B0604020202020204" pitchFamily="34" charset="0"/>
              </a:rPr>
              <a:t>Pirandello</a:t>
            </a:r>
            <a:r>
              <a:rPr lang="tr-TR" i="1" dirty="0">
                <a:latin typeface="Calibri" panose="020F0502020204030204" pitchFamily="34" charset="0"/>
                <a:ea typeface="Calibri" panose="020F0502020204030204" pitchFamily="34" charset="0"/>
                <a:cs typeface="Arial" panose="020B0604020202020204" pitchFamily="34" charset="0"/>
              </a:rPr>
              <a:t>, her Pazar sabahı saat yedi ile on arasında, hayalinin kahramanlarını kabul ettiğini “Tuzak” başlıklı hikâyesine yazdığı önsözde söylemiyor mu?”</a:t>
            </a:r>
            <a:endParaRPr lang="tr-TR" dirty="0">
              <a:latin typeface="Calibri" panose="020F0502020204030204" pitchFamily="34" charset="0"/>
              <a:ea typeface="Calibri" panose="020F0502020204030204" pitchFamily="34" charset="0"/>
              <a:cs typeface="Arial" panose="020B0604020202020204" pitchFamily="34" charset="0"/>
            </a:endParaRPr>
          </a:p>
          <a:p>
            <a:pPr marL="499110" algn="just">
              <a:lnSpc>
                <a:spcPct val="115000"/>
              </a:lnSpc>
              <a:spcAft>
                <a:spcPts val="0"/>
              </a:spcAft>
            </a:pPr>
            <a:r>
              <a:rPr lang="tr-TR" i="1" dirty="0">
                <a:latin typeface="Calibri" panose="020F0502020204030204" pitchFamily="34" charset="0"/>
                <a:ea typeface="Calibri" panose="020F0502020204030204" pitchFamily="34" charset="0"/>
                <a:cs typeface="Arial" panose="020B0604020202020204" pitchFamily="34" charset="0"/>
              </a:rPr>
              <a:t> </a:t>
            </a:r>
            <a:endParaRPr lang="tr-TR" dirty="0">
              <a:latin typeface="Calibri" panose="020F0502020204030204" pitchFamily="34" charset="0"/>
              <a:ea typeface="Calibri" panose="020F0502020204030204" pitchFamily="34" charset="0"/>
              <a:cs typeface="Arial" panose="020B0604020202020204" pitchFamily="34" charset="0"/>
            </a:endParaRPr>
          </a:p>
          <a:p>
            <a:pPr indent="139065" algn="just">
              <a:lnSpc>
                <a:spcPct val="115000"/>
              </a:lnSpc>
              <a:spcAft>
                <a:spcPts val="0"/>
              </a:spcAft>
            </a:pPr>
            <a:r>
              <a:rPr lang="tr-TR" b="1" dirty="0">
                <a:latin typeface="Calibri" panose="020F0502020204030204" pitchFamily="34" charset="0"/>
                <a:ea typeface="Calibri" panose="020F0502020204030204" pitchFamily="34" charset="0"/>
                <a:cs typeface="Arial" panose="020B0604020202020204" pitchFamily="34" charset="0"/>
              </a:rPr>
              <a:t>Yukarıdaki metinde düşünceyi geliştirme yollarından hangisi kullanılmıştır?</a:t>
            </a:r>
            <a:endParaRPr lang="tr-TR" dirty="0">
              <a:latin typeface="Calibri" panose="020F0502020204030204" pitchFamily="34" charset="0"/>
              <a:ea typeface="Calibri" panose="020F0502020204030204" pitchFamily="34" charset="0"/>
              <a:cs typeface="Arial" panose="020B0604020202020204" pitchFamily="34" charset="0"/>
            </a:endParaRPr>
          </a:p>
          <a:p>
            <a:pPr marL="499110" algn="just">
              <a:lnSpc>
                <a:spcPct val="115000"/>
              </a:lnSpc>
              <a:spcAft>
                <a:spcPts val="0"/>
              </a:spcAft>
            </a:pPr>
            <a:r>
              <a:rPr lang="tr-TR" b="1" dirty="0">
                <a:latin typeface="Calibri" panose="020F0502020204030204" pitchFamily="34" charset="0"/>
                <a:ea typeface="Calibri" panose="020F0502020204030204" pitchFamily="34" charset="0"/>
                <a:cs typeface="Arial" panose="020B0604020202020204" pitchFamily="34" charset="0"/>
              </a:rPr>
              <a:t> </a:t>
            </a:r>
            <a:endParaRPr lang="tr-TR"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Öyküleme</a:t>
            </a: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Örnekleme</a:t>
            </a: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Tanımlama</a:t>
            </a: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Karşılaştırma</a:t>
            </a:r>
          </a:p>
          <a:p>
            <a:r>
              <a:rPr lang="tr-TR" dirty="0">
                <a:latin typeface="Calibri" panose="020F0502020204030204" pitchFamily="34" charset="0"/>
                <a:ea typeface="Calibri" panose="020F0502020204030204" pitchFamily="34" charset="0"/>
                <a:cs typeface="Arial" panose="020B0604020202020204" pitchFamily="34" charset="0"/>
              </a:rPr>
              <a:t>Tanık gösterme ve alıntı yapma</a:t>
            </a:r>
            <a:endParaRPr lang="tr-TR" dirty="0"/>
          </a:p>
        </p:txBody>
      </p:sp>
    </p:spTree>
    <p:extLst>
      <p:ext uri="{BB962C8B-B14F-4D97-AF65-F5344CB8AC3E}">
        <p14:creationId xmlns:p14="http://schemas.microsoft.com/office/powerpoint/2010/main" val="41688929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1678" y="95535"/>
            <a:ext cx="10178322" cy="573205"/>
          </a:xfrm>
        </p:spPr>
        <p:txBody>
          <a:bodyPr>
            <a:normAutofit fontScale="90000"/>
          </a:bodyPr>
          <a:lstStyle/>
          <a:p>
            <a:r>
              <a:rPr lang="tr-TR" dirty="0"/>
              <a:t>9</a:t>
            </a:r>
          </a:p>
        </p:txBody>
      </p:sp>
      <p:sp>
        <p:nvSpPr>
          <p:cNvPr id="3" name="İçerik Yer Tutucusu 2"/>
          <p:cNvSpPr>
            <a:spLocks noGrp="1"/>
          </p:cNvSpPr>
          <p:nvPr>
            <p:ph idx="1"/>
          </p:nvPr>
        </p:nvSpPr>
        <p:spPr>
          <a:xfrm>
            <a:off x="1251678" y="832513"/>
            <a:ext cx="10178322" cy="5554639"/>
          </a:xfrm>
        </p:spPr>
        <p:txBody>
          <a:bodyPr>
            <a:normAutofit/>
          </a:bodyPr>
          <a:lstStyle/>
          <a:p>
            <a:pPr marL="457200" algn="just">
              <a:lnSpc>
                <a:spcPct val="115000"/>
              </a:lnSpc>
              <a:spcAft>
                <a:spcPts val="0"/>
              </a:spcAft>
            </a:pPr>
            <a:r>
              <a:rPr lang="tr-TR" i="1" dirty="0">
                <a:latin typeface="Calibri" panose="020F0502020204030204" pitchFamily="34" charset="0"/>
                <a:ea typeface="Calibri" panose="020F0502020204030204" pitchFamily="34" charset="0"/>
                <a:cs typeface="Arial" panose="020B0604020202020204" pitchFamily="34" charset="0"/>
              </a:rPr>
              <a:t>“Stockholm’de dokuz yıldır politik mülteci olarak yaşamakta olan Sami Baran, cinayet tohumunun ilk kez içine düşeceği o salı akşamından yedi gün önce, karanlık ormanların içinde kıvrıla kıvrıla giden buzlu yolda araba sürmekteydi. Gökyüzüne dimdik uzanan sedir, çam, kayın ve köknar ağaçları iki yanından hızla kayıyor ve otomobil, daracık yolun buz tutmuş kayganlığında savrulup duruyordu.”</a:t>
            </a:r>
            <a:endParaRPr lang="tr-TR" dirty="0">
              <a:latin typeface="Calibri" panose="020F0502020204030204" pitchFamily="34" charset="0"/>
              <a:ea typeface="Calibri" panose="020F0502020204030204" pitchFamily="34" charset="0"/>
              <a:cs typeface="Arial" panose="020B0604020202020204" pitchFamily="34" charset="0"/>
            </a:endParaRPr>
          </a:p>
          <a:p>
            <a:pPr marL="499110" algn="just">
              <a:lnSpc>
                <a:spcPct val="115000"/>
              </a:lnSpc>
              <a:spcAft>
                <a:spcPts val="0"/>
              </a:spcAft>
            </a:pPr>
            <a:r>
              <a:rPr lang="tr-TR" i="1" dirty="0">
                <a:latin typeface="Calibri" panose="020F0502020204030204" pitchFamily="34" charset="0"/>
                <a:ea typeface="Calibri" panose="020F0502020204030204" pitchFamily="34" charset="0"/>
                <a:cs typeface="Arial" panose="020B0604020202020204" pitchFamily="34" charset="0"/>
              </a:rPr>
              <a:t> </a:t>
            </a:r>
            <a:endParaRPr lang="tr-TR" dirty="0">
              <a:latin typeface="Calibri" panose="020F0502020204030204" pitchFamily="34" charset="0"/>
              <a:ea typeface="Calibri" panose="020F0502020204030204" pitchFamily="34" charset="0"/>
              <a:cs typeface="Arial" panose="020B0604020202020204" pitchFamily="34" charset="0"/>
            </a:endParaRPr>
          </a:p>
          <a:p>
            <a:pPr marL="499110" indent="139065" algn="just">
              <a:lnSpc>
                <a:spcPct val="115000"/>
              </a:lnSpc>
              <a:spcAft>
                <a:spcPts val="0"/>
              </a:spcAft>
            </a:pPr>
            <a:r>
              <a:rPr lang="tr-TR" b="1" dirty="0">
                <a:latin typeface="Calibri" panose="020F0502020204030204" pitchFamily="34" charset="0"/>
                <a:ea typeface="Calibri" panose="020F0502020204030204" pitchFamily="34" charset="0"/>
                <a:cs typeface="Arial" panose="020B0604020202020204" pitchFamily="34" charset="0"/>
              </a:rPr>
              <a:t>Yukarıdaki metinde hangi anlatım biçimi kullanılmıştır?</a:t>
            </a:r>
            <a:endParaRPr lang="tr-TR" dirty="0">
              <a:latin typeface="Calibri" panose="020F0502020204030204" pitchFamily="34" charset="0"/>
              <a:ea typeface="Calibri" panose="020F0502020204030204" pitchFamily="34" charset="0"/>
              <a:cs typeface="Arial" panose="020B0604020202020204" pitchFamily="34" charset="0"/>
            </a:endParaRPr>
          </a:p>
          <a:p>
            <a:pPr marL="499110" algn="just">
              <a:lnSpc>
                <a:spcPct val="115000"/>
              </a:lnSpc>
              <a:spcAft>
                <a:spcPts val="0"/>
              </a:spcAft>
            </a:pPr>
            <a:r>
              <a:rPr lang="tr-TR" b="1" dirty="0">
                <a:latin typeface="Calibri" panose="020F0502020204030204" pitchFamily="34" charset="0"/>
                <a:ea typeface="Calibri" panose="020F0502020204030204" pitchFamily="34" charset="0"/>
                <a:cs typeface="Arial" panose="020B0604020202020204" pitchFamily="34" charset="0"/>
              </a:rPr>
              <a:t> </a:t>
            </a:r>
            <a:endParaRPr lang="tr-TR"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Tanımlayıcı anlatım</a:t>
            </a: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Açıklayıcı anlatım</a:t>
            </a: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Tartışmacı anlatım</a:t>
            </a: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Betimleyici anlatım</a:t>
            </a:r>
          </a:p>
          <a:p>
            <a:pPr marL="342900" lvl="0" indent="-342900" algn="just">
              <a:lnSpc>
                <a:spcPct val="115000"/>
              </a:lnSpc>
              <a:spcAft>
                <a:spcPts val="0"/>
              </a:spcAft>
              <a:buFont typeface="+mj-lt"/>
              <a:buAutoNum type="alphaUcPeriod"/>
            </a:pPr>
            <a:r>
              <a:rPr lang="tr-TR" dirty="0" err="1">
                <a:latin typeface="Calibri" panose="020F0502020204030204" pitchFamily="34" charset="0"/>
                <a:ea typeface="Calibri" panose="020F0502020204030204" pitchFamily="34" charset="0"/>
                <a:cs typeface="Times New Roman" panose="02020603050405020304" pitchFamily="18" charset="0"/>
              </a:rPr>
              <a:t>Örnekleyici</a:t>
            </a:r>
            <a:r>
              <a:rPr lang="tr-TR" dirty="0">
                <a:latin typeface="Calibri" panose="020F0502020204030204" pitchFamily="34" charset="0"/>
                <a:ea typeface="Calibri" panose="020F0502020204030204" pitchFamily="34" charset="0"/>
                <a:cs typeface="Times New Roman" panose="02020603050405020304" pitchFamily="18" charset="0"/>
              </a:rPr>
              <a:t> anlatım</a:t>
            </a:r>
          </a:p>
          <a:p>
            <a:endParaRPr lang="tr-TR" dirty="0"/>
          </a:p>
        </p:txBody>
      </p:sp>
    </p:spTree>
    <p:extLst>
      <p:ext uri="{BB962C8B-B14F-4D97-AF65-F5344CB8AC3E}">
        <p14:creationId xmlns:p14="http://schemas.microsoft.com/office/powerpoint/2010/main" val="1305816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1678" y="382386"/>
            <a:ext cx="10178322" cy="723084"/>
          </a:xfrm>
        </p:spPr>
        <p:txBody>
          <a:bodyPr>
            <a:normAutofit fontScale="90000"/>
          </a:bodyPr>
          <a:lstStyle/>
          <a:p>
            <a:r>
              <a:rPr lang="tr-TR" dirty="0"/>
              <a:t>10</a:t>
            </a:r>
          </a:p>
        </p:txBody>
      </p:sp>
      <p:sp>
        <p:nvSpPr>
          <p:cNvPr id="3" name="İçerik Yer Tutucusu 2"/>
          <p:cNvSpPr>
            <a:spLocks noGrp="1"/>
          </p:cNvSpPr>
          <p:nvPr>
            <p:ph idx="1"/>
          </p:nvPr>
        </p:nvSpPr>
        <p:spPr>
          <a:xfrm>
            <a:off x="1251678" y="1105470"/>
            <a:ext cx="10178322" cy="5486399"/>
          </a:xfrm>
        </p:spPr>
        <p:txBody>
          <a:bodyPr>
            <a:noAutofit/>
          </a:bodyPr>
          <a:lstStyle/>
          <a:p>
            <a:pPr marL="0" indent="0">
              <a:buNone/>
            </a:pPr>
            <a:r>
              <a:rPr lang="tr-TR" dirty="0">
                <a:latin typeface="Calibri" panose="020F0502020204030204" pitchFamily="34" charset="0"/>
                <a:cs typeface="Calibri" panose="020F0502020204030204" pitchFamily="34" charset="0"/>
              </a:rPr>
              <a:t>«Öyle yakınanların gözlerine ilişen hep en cılız şiirler midir? Hayır, en güzellerini görürler, okurlar, gene onlardaki gücü seçemezler. Ögrendikleri bir güzellik vardır onların, onun dışında hiçbir güzelliği seçemezler, kavrayamazlar. Bunu </a:t>
            </a:r>
            <a:r>
              <a:rPr lang="tr-TR" i="1" dirty="0">
                <a:latin typeface="Calibri" panose="020F0502020204030204" pitchFamily="34" charset="0"/>
                <a:cs typeface="Calibri" panose="020F0502020204030204" pitchFamily="34" charset="0"/>
              </a:rPr>
              <a:t>Varlık </a:t>
            </a:r>
            <a:r>
              <a:rPr lang="tr-TR" dirty="0">
                <a:latin typeface="Calibri" panose="020F0502020204030204" pitchFamily="34" charset="0"/>
                <a:cs typeface="Calibri" panose="020F0502020204030204" pitchFamily="34" charset="0"/>
              </a:rPr>
              <a:t>hepimizden iyi bilir. Çağımızın en iyi şairlerinin yazılarını tanıttı dedim, onların hangisini, o söylediği kimseler bir dudak büküşü ile karşılamadılar? </a:t>
            </a:r>
            <a:r>
              <a:rPr lang="tr-TR" i="1" dirty="0">
                <a:latin typeface="Calibri" panose="020F0502020204030204" pitchFamily="34" charset="0"/>
                <a:cs typeface="Calibri" panose="020F0502020204030204" pitchFamily="34" charset="0"/>
              </a:rPr>
              <a:t>Varlık’</a:t>
            </a:r>
            <a:r>
              <a:rPr lang="tr-TR" dirty="0">
                <a:latin typeface="Calibri" panose="020F0502020204030204" pitchFamily="34" charset="0"/>
                <a:cs typeface="Calibri" panose="020F0502020204030204" pitchFamily="34" charset="0"/>
              </a:rPr>
              <a:t>ı işte o dudak büküşlerine aldırmadığı için, taşlardan yılmayıp yeniliği savunduğu, yeniliğe bir barınak olduğu için severiz. Okuyunuz o yazıyı.»</a:t>
            </a:r>
            <a:endParaRPr lang="tr-TR" sz="2400" b="1" dirty="0">
              <a:latin typeface="Calibri" panose="020F0502020204030204" pitchFamily="34" charset="0"/>
              <a:ea typeface="Calibri" panose="020F0502020204030204" pitchFamily="34" charset="0"/>
              <a:cs typeface="Calibri" panose="020F0502020204030204" pitchFamily="34" charset="0"/>
            </a:endParaRPr>
          </a:p>
          <a:p>
            <a:pPr marL="499110" indent="139065" algn="just">
              <a:lnSpc>
                <a:spcPct val="115000"/>
              </a:lnSpc>
              <a:spcAft>
                <a:spcPts val="0"/>
              </a:spcAft>
            </a:pPr>
            <a:r>
              <a:rPr lang="tr-TR" sz="2400" b="1" dirty="0">
                <a:latin typeface="Calibri" panose="020F0502020204030204" pitchFamily="34" charset="0"/>
                <a:ea typeface="Calibri" panose="020F0502020204030204" pitchFamily="34" charset="0"/>
                <a:cs typeface="Arial" panose="020B0604020202020204" pitchFamily="34" charset="0"/>
              </a:rPr>
              <a:t>Yukarıdaki parçanın anlatımında aşağıdakilerden hangisine başvurulmuştur?</a:t>
            </a:r>
            <a:endParaRPr lang="tr-TR" sz="2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0"/>
              </a:spcAft>
              <a:buFont typeface="+mj-lt"/>
              <a:buAutoNum type="alphaUcPeriod"/>
            </a:pPr>
            <a:r>
              <a:rPr lang="tr-TR" sz="2400" dirty="0">
                <a:latin typeface="Calibri" panose="020F0502020204030204" pitchFamily="34" charset="0"/>
                <a:ea typeface="Calibri" panose="020F0502020204030204" pitchFamily="34" charset="0"/>
                <a:cs typeface="Times New Roman" panose="02020603050405020304" pitchFamily="18" charset="0"/>
              </a:rPr>
              <a:t>Betimleme</a:t>
            </a:r>
          </a:p>
          <a:p>
            <a:pPr marL="342900" lvl="0" indent="-342900" algn="just">
              <a:lnSpc>
                <a:spcPct val="115000"/>
              </a:lnSpc>
              <a:spcAft>
                <a:spcPts val="0"/>
              </a:spcAft>
              <a:buFont typeface="+mj-lt"/>
              <a:buAutoNum type="alphaUcPeriod"/>
            </a:pPr>
            <a:r>
              <a:rPr lang="tr-TR" sz="2400" dirty="0">
                <a:latin typeface="Calibri" panose="020F0502020204030204" pitchFamily="34" charset="0"/>
                <a:ea typeface="Calibri" panose="020F0502020204030204" pitchFamily="34" charset="0"/>
                <a:cs typeface="Times New Roman" panose="02020603050405020304" pitchFamily="18" charset="0"/>
              </a:rPr>
              <a:t>Alıntılama</a:t>
            </a:r>
          </a:p>
          <a:p>
            <a:pPr marL="342900" lvl="0" indent="-342900" algn="just">
              <a:lnSpc>
                <a:spcPct val="115000"/>
              </a:lnSpc>
              <a:spcAft>
                <a:spcPts val="0"/>
              </a:spcAft>
              <a:buFont typeface="+mj-lt"/>
              <a:buAutoNum type="alphaUcPeriod"/>
            </a:pPr>
            <a:r>
              <a:rPr lang="tr-TR" sz="2400" dirty="0">
                <a:latin typeface="Calibri" panose="020F0502020204030204" pitchFamily="34" charset="0"/>
                <a:ea typeface="Calibri" panose="020F0502020204030204" pitchFamily="34" charset="0"/>
                <a:cs typeface="Times New Roman" panose="02020603050405020304" pitchFamily="18" charset="0"/>
              </a:rPr>
              <a:t>Öyküleme</a:t>
            </a:r>
          </a:p>
          <a:p>
            <a:pPr marL="342900" lvl="0" indent="-342900" algn="just">
              <a:lnSpc>
                <a:spcPct val="115000"/>
              </a:lnSpc>
              <a:spcAft>
                <a:spcPts val="0"/>
              </a:spcAft>
              <a:buFont typeface="+mj-lt"/>
              <a:buAutoNum type="alphaUcPeriod"/>
            </a:pPr>
            <a:r>
              <a:rPr lang="tr-TR" sz="2400" dirty="0">
                <a:latin typeface="Calibri" panose="020F0502020204030204" pitchFamily="34" charset="0"/>
                <a:ea typeface="Calibri" panose="020F0502020204030204" pitchFamily="34" charset="0"/>
                <a:cs typeface="Times New Roman" panose="02020603050405020304" pitchFamily="18" charset="0"/>
              </a:rPr>
              <a:t>Açıklama</a:t>
            </a:r>
          </a:p>
          <a:p>
            <a:pPr marL="0" indent="0">
              <a:buNone/>
            </a:pPr>
            <a:r>
              <a:rPr lang="tr-TR" sz="2400" dirty="0">
                <a:latin typeface="Calibri" panose="020F0502020204030204" pitchFamily="34" charset="0"/>
                <a:ea typeface="Calibri" panose="020F0502020204030204" pitchFamily="34" charset="0"/>
                <a:cs typeface="Arial" panose="020B0604020202020204" pitchFamily="34" charset="0"/>
              </a:rPr>
              <a:t>E. Tartışma</a:t>
            </a:r>
            <a:endParaRPr lang="tr-TR" sz="2400" dirty="0"/>
          </a:p>
        </p:txBody>
      </p:sp>
    </p:spTree>
    <p:extLst>
      <p:ext uri="{BB962C8B-B14F-4D97-AF65-F5344CB8AC3E}">
        <p14:creationId xmlns:p14="http://schemas.microsoft.com/office/powerpoint/2010/main" val="3039036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1678" y="382385"/>
            <a:ext cx="10178322" cy="721796"/>
          </a:xfrm>
        </p:spPr>
        <p:txBody>
          <a:bodyPr>
            <a:normAutofit fontScale="90000"/>
          </a:bodyPr>
          <a:lstStyle/>
          <a:p>
            <a:r>
              <a:rPr lang="tr-TR" dirty="0"/>
              <a:t>11</a:t>
            </a:r>
          </a:p>
        </p:txBody>
      </p:sp>
      <p:sp>
        <p:nvSpPr>
          <p:cNvPr id="3" name="İçerik Yer Tutucusu 2"/>
          <p:cNvSpPr>
            <a:spLocks noGrp="1"/>
          </p:cNvSpPr>
          <p:nvPr>
            <p:ph idx="1"/>
          </p:nvPr>
        </p:nvSpPr>
        <p:spPr>
          <a:xfrm>
            <a:off x="1251678" y="1104181"/>
            <a:ext cx="10178322" cy="5228380"/>
          </a:xfrm>
        </p:spPr>
        <p:txBody>
          <a:bodyPr>
            <a:normAutofit/>
          </a:bodyPr>
          <a:lstStyle/>
          <a:p>
            <a:pPr marL="457200" algn="just">
              <a:lnSpc>
                <a:spcPct val="115000"/>
              </a:lnSpc>
              <a:spcAft>
                <a:spcPts val="0"/>
              </a:spcAft>
            </a:pPr>
            <a:r>
              <a:rPr lang="tr-TR" sz="2800" b="1" dirty="0">
                <a:latin typeface="Calibri" panose="020F0502020204030204" pitchFamily="34" charset="0"/>
                <a:ea typeface="Calibri" panose="020F0502020204030204" pitchFamily="34" charset="0"/>
                <a:cs typeface="Arial" panose="020B0604020202020204" pitchFamily="34" charset="0"/>
              </a:rPr>
              <a:t>Aşağıdaki cümlelerden hangisinde virgülün (,) kaldırılması anlam belirsizliğine yol açar?</a:t>
            </a:r>
            <a:endParaRPr lang="tr-TR" sz="2800" dirty="0">
              <a:latin typeface="Calibri" panose="020F0502020204030204" pitchFamily="34" charset="0"/>
              <a:ea typeface="Calibri" panose="020F0502020204030204" pitchFamily="34" charset="0"/>
              <a:cs typeface="Arial" panose="020B0604020202020204" pitchFamily="34" charset="0"/>
            </a:endParaRPr>
          </a:p>
          <a:p>
            <a:pPr marL="499110" algn="just">
              <a:lnSpc>
                <a:spcPct val="115000"/>
              </a:lnSpc>
              <a:spcAft>
                <a:spcPts val="0"/>
              </a:spcAft>
            </a:pPr>
            <a:r>
              <a:rPr lang="tr-TR" sz="2800" b="1" dirty="0">
                <a:latin typeface="Calibri" panose="020F0502020204030204" pitchFamily="34" charset="0"/>
                <a:ea typeface="Calibri" panose="020F0502020204030204" pitchFamily="34" charset="0"/>
                <a:cs typeface="Arial" panose="020B0604020202020204" pitchFamily="34" charset="0"/>
              </a:rPr>
              <a:t> </a:t>
            </a:r>
            <a:endParaRPr lang="tr-TR" sz="28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Mart, ilkbaharın ilk ayıdır.</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Dil, toplumsal ve soyut bir sistemdir.</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Kadın, konuklarını bir an önce göndermek istiyordu.</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O, her sabah aynı saatte buradan geçerdi.</a:t>
            </a:r>
          </a:p>
          <a:p>
            <a:pPr marL="0" indent="0">
              <a:buNone/>
            </a:pPr>
            <a:r>
              <a:rPr lang="tr-TR" sz="2800" dirty="0">
                <a:latin typeface="Calibri" panose="020F0502020204030204" pitchFamily="34" charset="0"/>
                <a:ea typeface="Calibri" panose="020F0502020204030204" pitchFamily="34" charset="0"/>
                <a:cs typeface="Arial" panose="020B0604020202020204" pitchFamily="34" charset="0"/>
              </a:rPr>
              <a:t>E. Sağlık, insanoğlunun gerçek hazinesidir.</a:t>
            </a:r>
            <a:endParaRPr lang="tr-TR" sz="2800" dirty="0"/>
          </a:p>
        </p:txBody>
      </p:sp>
    </p:spTree>
    <p:extLst>
      <p:ext uri="{BB962C8B-B14F-4D97-AF65-F5344CB8AC3E}">
        <p14:creationId xmlns:p14="http://schemas.microsoft.com/office/powerpoint/2010/main" val="23415661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1678" y="382385"/>
            <a:ext cx="10178322" cy="756302"/>
          </a:xfrm>
        </p:spPr>
        <p:txBody>
          <a:bodyPr>
            <a:normAutofit fontScale="90000"/>
          </a:bodyPr>
          <a:lstStyle/>
          <a:p>
            <a:r>
              <a:rPr lang="tr-TR" dirty="0"/>
              <a:t>12</a:t>
            </a:r>
          </a:p>
        </p:txBody>
      </p:sp>
      <p:sp>
        <p:nvSpPr>
          <p:cNvPr id="3" name="İçerik Yer Tutucusu 2"/>
          <p:cNvSpPr>
            <a:spLocks noGrp="1"/>
          </p:cNvSpPr>
          <p:nvPr>
            <p:ph idx="1"/>
          </p:nvPr>
        </p:nvSpPr>
        <p:spPr>
          <a:xfrm>
            <a:off x="1251678" y="1037230"/>
            <a:ext cx="10178322" cy="5260053"/>
          </a:xfrm>
        </p:spPr>
        <p:txBody>
          <a:bodyPr>
            <a:normAutofit/>
          </a:bodyPr>
          <a:lstStyle/>
          <a:p>
            <a:pPr marL="457200" algn="just">
              <a:lnSpc>
                <a:spcPct val="115000"/>
              </a:lnSpc>
              <a:spcAft>
                <a:spcPts val="0"/>
              </a:spcAft>
            </a:pPr>
            <a:r>
              <a:rPr lang="tr-TR" sz="2400" dirty="0">
                <a:latin typeface="Calibri" panose="020F0502020204030204" pitchFamily="34" charset="0"/>
                <a:ea typeface="Calibri" panose="020F0502020204030204" pitchFamily="34" charset="0"/>
                <a:cs typeface="Arial" panose="020B0604020202020204" pitchFamily="34" charset="0"/>
              </a:rPr>
              <a:t>Ahmet, Ankara Üniversitesi Kalecik Meslek Yüksekokulunu bitirdi (I). Okulunu bitirdikten iki ay sonra da askere gitti (II). Halen özel bir işletmenin halkla ilişkiler bölümünde çalışıyor (III). Bu arada KPSS sınavına da hazırlanıyor (IV). Ancak memur alımlarının seçim sonrasına kalması onu endişelendiriyor (V).</a:t>
            </a:r>
            <a:r>
              <a:rPr lang="tr-TR" sz="2400" b="1" dirty="0">
                <a:latin typeface="Calibri" panose="020F0502020204030204" pitchFamily="34" charset="0"/>
                <a:ea typeface="Calibri" panose="020F0502020204030204" pitchFamily="34" charset="0"/>
                <a:cs typeface="Arial" panose="020B0604020202020204" pitchFamily="34" charset="0"/>
              </a:rPr>
              <a:t> </a:t>
            </a:r>
            <a:endParaRPr lang="tr-TR" sz="2400" dirty="0">
              <a:latin typeface="Calibri" panose="020F0502020204030204" pitchFamily="34" charset="0"/>
              <a:ea typeface="Calibri" panose="020F0502020204030204" pitchFamily="34" charset="0"/>
              <a:cs typeface="Arial" panose="020B0604020202020204" pitchFamily="34" charset="0"/>
            </a:endParaRPr>
          </a:p>
          <a:p>
            <a:pPr marL="499110" indent="139065" algn="just">
              <a:lnSpc>
                <a:spcPct val="115000"/>
              </a:lnSpc>
              <a:spcAft>
                <a:spcPts val="0"/>
              </a:spcAft>
            </a:pPr>
            <a:r>
              <a:rPr lang="tr-TR" sz="2400" b="1" dirty="0">
                <a:latin typeface="Calibri" panose="020F0502020204030204" pitchFamily="34" charset="0"/>
                <a:ea typeface="Calibri" panose="020F0502020204030204" pitchFamily="34" charset="0"/>
                <a:cs typeface="Arial" panose="020B0604020202020204" pitchFamily="34" charset="0"/>
              </a:rPr>
              <a:t>Numaralanmış cümlelerin hangisinde anlatım bozukluğu vardır? </a:t>
            </a:r>
            <a:endParaRPr lang="tr-TR" sz="2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0"/>
              </a:spcAft>
              <a:buFont typeface="+mj-lt"/>
              <a:buAutoNum type="alphaUcPeriod"/>
            </a:pPr>
            <a:r>
              <a:rPr lang="tr-TR" sz="2400" dirty="0">
                <a:latin typeface="Calibri" panose="020F0502020204030204" pitchFamily="34" charset="0"/>
                <a:ea typeface="Calibri" panose="020F0502020204030204" pitchFamily="34" charset="0"/>
                <a:cs typeface="Times New Roman" panose="02020603050405020304" pitchFamily="18" charset="0"/>
              </a:rPr>
              <a:t>I</a:t>
            </a:r>
          </a:p>
          <a:p>
            <a:pPr marL="342900" lvl="0" indent="-342900" algn="just">
              <a:lnSpc>
                <a:spcPct val="115000"/>
              </a:lnSpc>
              <a:spcAft>
                <a:spcPts val="0"/>
              </a:spcAft>
              <a:buFont typeface="+mj-lt"/>
              <a:buAutoNum type="alphaUcPeriod"/>
            </a:pPr>
            <a:r>
              <a:rPr lang="tr-TR" sz="2400" dirty="0">
                <a:latin typeface="Calibri" panose="020F0502020204030204" pitchFamily="34" charset="0"/>
                <a:ea typeface="Calibri" panose="020F0502020204030204" pitchFamily="34" charset="0"/>
                <a:cs typeface="Times New Roman" panose="02020603050405020304" pitchFamily="18" charset="0"/>
              </a:rPr>
              <a:t>II</a:t>
            </a:r>
          </a:p>
          <a:p>
            <a:pPr marL="342900" lvl="0" indent="-342900" algn="just">
              <a:lnSpc>
                <a:spcPct val="115000"/>
              </a:lnSpc>
              <a:spcAft>
                <a:spcPts val="0"/>
              </a:spcAft>
              <a:buFont typeface="+mj-lt"/>
              <a:buAutoNum type="alphaUcPeriod"/>
            </a:pPr>
            <a:r>
              <a:rPr lang="tr-TR" sz="2400" dirty="0">
                <a:latin typeface="Calibri" panose="020F0502020204030204" pitchFamily="34" charset="0"/>
                <a:ea typeface="Calibri" panose="020F0502020204030204" pitchFamily="34" charset="0"/>
                <a:cs typeface="Times New Roman" panose="02020603050405020304" pitchFamily="18" charset="0"/>
              </a:rPr>
              <a:t>III</a:t>
            </a:r>
          </a:p>
          <a:p>
            <a:pPr marL="342900" lvl="0" indent="-342900" algn="just">
              <a:lnSpc>
                <a:spcPct val="115000"/>
              </a:lnSpc>
              <a:spcAft>
                <a:spcPts val="0"/>
              </a:spcAft>
              <a:buFont typeface="+mj-lt"/>
              <a:buAutoNum type="alphaUcPeriod"/>
            </a:pPr>
            <a:r>
              <a:rPr lang="tr-TR" sz="2400" dirty="0">
                <a:latin typeface="Calibri" panose="020F0502020204030204" pitchFamily="34" charset="0"/>
                <a:ea typeface="Calibri" panose="020F0502020204030204" pitchFamily="34" charset="0"/>
                <a:cs typeface="Times New Roman" panose="02020603050405020304" pitchFamily="18" charset="0"/>
              </a:rPr>
              <a:t>IV</a:t>
            </a:r>
          </a:p>
          <a:p>
            <a:pPr marL="342900" lvl="0" indent="-342900" algn="just">
              <a:lnSpc>
                <a:spcPct val="115000"/>
              </a:lnSpc>
              <a:spcAft>
                <a:spcPts val="0"/>
              </a:spcAft>
              <a:buFont typeface="+mj-lt"/>
              <a:buAutoNum type="alphaUcPeriod"/>
            </a:pPr>
            <a:r>
              <a:rPr lang="tr-TR" sz="2400" dirty="0">
                <a:latin typeface="Calibri" panose="020F0502020204030204" pitchFamily="34" charset="0"/>
                <a:ea typeface="Calibri" panose="020F0502020204030204" pitchFamily="34" charset="0"/>
                <a:cs typeface="Times New Roman" panose="02020603050405020304" pitchFamily="18" charset="0"/>
              </a:rPr>
              <a:t>V</a:t>
            </a:r>
          </a:p>
          <a:p>
            <a:endParaRPr lang="tr-TR" dirty="0"/>
          </a:p>
        </p:txBody>
      </p:sp>
    </p:spTree>
    <p:extLst>
      <p:ext uri="{BB962C8B-B14F-4D97-AF65-F5344CB8AC3E}">
        <p14:creationId xmlns:p14="http://schemas.microsoft.com/office/powerpoint/2010/main" val="7451338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1678" y="382385"/>
            <a:ext cx="10178322" cy="773555"/>
          </a:xfrm>
        </p:spPr>
        <p:txBody>
          <a:bodyPr>
            <a:normAutofit fontScale="90000"/>
          </a:bodyPr>
          <a:lstStyle/>
          <a:p>
            <a:r>
              <a:rPr lang="tr-TR" dirty="0"/>
              <a:t>13</a:t>
            </a:r>
          </a:p>
        </p:txBody>
      </p:sp>
      <p:sp>
        <p:nvSpPr>
          <p:cNvPr id="3" name="İçerik Yer Tutucusu 2"/>
          <p:cNvSpPr>
            <a:spLocks noGrp="1"/>
          </p:cNvSpPr>
          <p:nvPr>
            <p:ph idx="1"/>
          </p:nvPr>
        </p:nvSpPr>
        <p:spPr>
          <a:xfrm>
            <a:off x="1251678" y="1155940"/>
            <a:ext cx="10178322" cy="5367690"/>
          </a:xfrm>
        </p:spPr>
        <p:txBody>
          <a:bodyPr>
            <a:normAutofit/>
          </a:bodyPr>
          <a:lstStyle/>
          <a:p>
            <a:pPr marL="457200" algn="just">
              <a:lnSpc>
                <a:spcPct val="115000"/>
              </a:lnSpc>
              <a:spcAft>
                <a:spcPts val="0"/>
              </a:spcAft>
            </a:pPr>
            <a:r>
              <a:rPr lang="tr-TR" i="1" dirty="0">
                <a:latin typeface="Calibri" panose="020F0502020204030204" pitchFamily="34" charset="0"/>
                <a:ea typeface="Calibri" panose="020F0502020204030204" pitchFamily="34" charset="0"/>
                <a:cs typeface="Arial" panose="020B0604020202020204" pitchFamily="34" charset="0"/>
              </a:rPr>
              <a:t>“4 yumurta akıyla 10 kaşık şekeri, katı kar haline gelen dek çırpınız. İçine vanilya ve limon kabuğu rendesini ekleyiniz. Sonra bu karışım yağlı kâğıt serilmiş fırın tepsisine geniş huni geçirilmiş torba ile uzun veya koni biçiminde sıkınız veya kaşıkla koyunuz. Hafif ısılı fırında kuruyana kadar pişiriniz. Bezeleriniz hazırlanmıştır. Afiyetle yiyiniz.</a:t>
            </a:r>
            <a:r>
              <a:rPr lang="tr-TR" b="1" i="1" dirty="0">
                <a:latin typeface="Calibri" panose="020F0502020204030204" pitchFamily="34" charset="0"/>
                <a:ea typeface="Calibri" panose="020F0502020204030204" pitchFamily="34" charset="0"/>
                <a:cs typeface="Arial" panose="020B0604020202020204" pitchFamily="34" charset="0"/>
              </a:rPr>
              <a:t>”</a:t>
            </a:r>
            <a:endParaRPr lang="tr-TR" dirty="0">
              <a:latin typeface="Calibri" panose="020F0502020204030204" pitchFamily="34" charset="0"/>
              <a:ea typeface="Calibri" panose="020F0502020204030204" pitchFamily="34" charset="0"/>
              <a:cs typeface="Arial" panose="020B0604020202020204" pitchFamily="34" charset="0"/>
            </a:endParaRPr>
          </a:p>
          <a:p>
            <a:pPr marL="499110" algn="just">
              <a:lnSpc>
                <a:spcPct val="115000"/>
              </a:lnSpc>
              <a:spcAft>
                <a:spcPts val="0"/>
              </a:spcAft>
            </a:pPr>
            <a:r>
              <a:rPr lang="tr-TR" b="1" i="1" dirty="0">
                <a:latin typeface="Calibri" panose="020F0502020204030204" pitchFamily="34" charset="0"/>
                <a:ea typeface="Calibri" panose="020F0502020204030204" pitchFamily="34" charset="0"/>
                <a:cs typeface="Arial" panose="020B0604020202020204" pitchFamily="34" charset="0"/>
              </a:rPr>
              <a:t> </a:t>
            </a:r>
            <a:endParaRPr lang="tr-TR" dirty="0">
              <a:latin typeface="Calibri" panose="020F0502020204030204" pitchFamily="34" charset="0"/>
              <a:ea typeface="Calibri" panose="020F0502020204030204" pitchFamily="34" charset="0"/>
              <a:cs typeface="Arial" panose="020B0604020202020204" pitchFamily="34" charset="0"/>
            </a:endParaRPr>
          </a:p>
          <a:p>
            <a:pPr marL="499110" indent="139065" algn="just">
              <a:lnSpc>
                <a:spcPct val="115000"/>
              </a:lnSpc>
              <a:spcAft>
                <a:spcPts val="0"/>
              </a:spcAft>
            </a:pPr>
            <a:r>
              <a:rPr lang="tr-TR" b="1" dirty="0">
                <a:latin typeface="Calibri" panose="020F0502020204030204" pitchFamily="34" charset="0"/>
                <a:ea typeface="Calibri" panose="020F0502020204030204" pitchFamily="34" charset="0"/>
                <a:cs typeface="Arial" panose="020B0604020202020204" pitchFamily="34" charset="0"/>
              </a:rPr>
              <a:t>Yukarıdaki paragrafta hangi anlatım biçimi kullanılmıştır?</a:t>
            </a:r>
            <a:endParaRPr lang="tr-TR" dirty="0">
              <a:latin typeface="Calibri" panose="020F0502020204030204" pitchFamily="34" charset="0"/>
              <a:ea typeface="Calibri" panose="020F0502020204030204" pitchFamily="34" charset="0"/>
              <a:cs typeface="Arial" panose="020B0604020202020204" pitchFamily="34" charset="0"/>
            </a:endParaRPr>
          </a:p>
          <a:p>
            <a:pPr marL="499110" algn="just">
              <a:lnSpc>
                <a:spcPct val="115000"/>
              </a:lnSpc>
              <a:spcAft>
                <a:spcPts val="0"/>
              </a:spcAft>
            </a:pPr>
            <a:r>
              <a:rPr lang="tr-TR" b="1" dirty="0">
                <a:latin typeface="Calibri" panose="020F0502020204030204" pitchFamily="34" charset="0"/>
                <a:ea typeface="Calibri" panose="020F0502020204030204" pitchFamily="34" charset="0"/>
                <a:cs typeface="Arial" panose="020B0604020202020204" pitchFamily="34" charset="0"/>
              </a:rPr>
              <a:t> </a:t>
            </a:r>
            <a:endParaRPr lang="tr-TR"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Sanatsal öyküleme</a:t>
            </a: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Açıklayıcı betimleme</a:t>
            </a:r>
          </a:p>
          <a:p>
            <a:pPr marL="342900" lvl="0" indent="-342900" algn="just">
              <a:lnSpc>
                <a:spcPct val="115000"/>
              </a:lnSpc>
              <a:spcAft>
                <a:spcPts val="0"/>
              </a:spcAft>
              <a:buFont typeface="+mj-lt"/>
              <a:buAutoNum type="alphaUcPeriod"/>
            </a:pPr>
            <a:r>
              <a:rPr lang="tr-TR" dirty="0" err="1">
                <a:latin typeface="Calibri" panose="020F0502020204030204" pitchFamily="34" charset="0"/>
                <a:ea typeface="Calibri" panose="020F0502020204030204" pitchFamily="34" charset="0"/>
                <a:cs typeface="Times New Roman" panose="02020603050405020304" pitchFamily="18" charset="0"/>
              </a:rPr>
              <a:t>İzlenimsel</a:t>
            </a:r>
            <a:r>
              <a:rPr lang="tr-TR" dirty="0">
                <a:latin typeface="Calibri" panose="020F0502020204030204" pitchFamily="34" charset="0"/>
                <a:ea typeface="Calibri" panose="020F0502020204030204" pitchFamily="34" charset="0"/>
                <a:cs typeface="Times New Roman" panose="02020603050405020304" pitchFamily="18" charset="0"/>
              </a:rPr>
              <a:t> betimleme</a:t>
            </a: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Açıklayıcı öyküleme</a:t>
            </a: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Tartışmacı anlatım</a:t>
            </a:r>
          </a:p>
          <a:p>
            <a:endParaRPr lang="tr-TR" dirty="0"/>
          </a:p>
        </p:txBody>
      </p:sp>
    </p:spTree>
    <p:extLst>
      <p:ext uri="{BB962C8B-B14F-4D97-AF65-F5344CB8AC3E}">
        <p14:creationId xmlns:p14="http://schemas.microsoft.com/office/powerpoint/2010/main" val="37184750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1678" y="382385"/>
            <a:ext cx="10178322" cy="721796"/>
          </a:xfrm>
        </p:spPr>
        <p:txBody>
          <a:bodyPr>
            <a:normAutofit fontScale="90000"/>
          </a:bodyPr>
          <a:lstStyle/>
          <a:p>
            <a:r>
              <a:rPr lang="tr-TR" dirty="0"/>
              <a:t>14</a:t>
            </a:r>
          </a:p>
        </p:txBody>
      </p:sp>
      <p:sp>
        <p:nvSpPr>
          <p:cNvPr id="3" name="İçerik Yer Tutucusu 2"/>
          <p:cNvSpPr>
            <a:spLocks noGrp="1"/>
          </p:cNvSpPr>
          <p:nvPr>
            <p:ph idx="1"/>
          </p:nvPr>
        </p:nvSpPr>
        <p:spPr>
          <a:xfrm>
            <a:off x="1251678" y="1104181"/>
            <a:ext cx="10178322" cy="5105550"/>
          </a:xfrm>
        </p:spPr>
        <p:txBody>
          <a:bodyPr/>
          <a:lstStyle/>
          <a:p>
            <a:pPr marL="457200" algn="just">
              <a:lnSpc>
                <a:spcPct val="115000"/>
              </a:lnSpc>
              <a:spcAft>
                <a:spcPts val="0"/>
              </a:spcAft>
            </a:pPr>
            <a:r>
              <a:rPr lang="tr-TR" sz="2800" b="1" i="1" dirty="0">
                <a:latin typeface="Calibri" panose="020F0502020204030204" pitchFamily="34" charset="0"/>
                <a:ea typeface="Calibri" panose="020F0502020204030204" pitchFamily="34" charset="0"/>
                <a:cs typeface="Arial" panose="020B0604020202020204" pitchFamily="34" charset="0"/>
              </a:rPr>
              <a:t>“Onunla ilk tanıştığımız günü anımsıyorum.”</a:t>
            </a:r>
            <a:r>
              <a:rPr lang="tr-TR" sz="2800" b="1" dirty="0">
                <a:latin typeface="Calibri" panose="020F0502020204030204" pitchFamily="34" charset="0"/>
                <a:ea typeface="Calibri" panose="020F0502020204030204" pitchFamily="34" charset="0"/>
                <a:cs typeface="Arial" panose="020B0604020202020204" pitchFamily="34" charset="0"/>
              </a:rPr>
              <a:t> cümlesindeki anlatım bozukluğunun nedeni aşağıdakilerden hangisidir?</a:t>
            </a:r>
            <a:endParaRPr lang="tr-TR" sz="2800" dirty="0">
              <a:latin typeface="Calibri" panose="020F0502020204030204" pitchFamily="34" charset="0"/>
              <a:ea typeface="Calibri" panose="020F0502020204030204" pitchFamily="34" charset="0"/>
              <a:cs typeface="Arial" panose="020B0604020202020204" pitchFamily="34" charset="0"/>
            </a:endParaRPr>
          </a:p>
          <a:p>
            <a:pPr marL="499110" algn="just">
              <a:lnSpc>
                <a:spcPct val="115000"/>
              </a:lnSpc>
              <a:spcAft>
                <a:spcPts val="0"/>
              </a:spcAft>
            </a:pPr>
            <a:r>
              <a:rPr lang="tr-TR" sz="2800" b="1" dirty="0">
                <a:latin typeface="Calibri" panose="020F0502020204030204" pitchFamily="34" charset="0"/>
                <a:ea typeface="Calibri" panose="020F0502020204030204" pitchFamily="34" charset="0"/>
                <a:cs typeface="Arial" panose="020B0604020202020204" pitchFamily="34" charset="0"/>
              </a:rPr>
              <a:t> </a:t>
            </a:r>
            <a:endParaRPr lang="tr-TR" sz="28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Noktalama yanlışı yapılması</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Özne‐yüklem uyuşmazlığı</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Gereksiz sözcük kullanılması</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Nesne eksikliği</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Tümleç eksikliği</a:t>
            </a:r>
          </a:p>
          <a:p>
            <a:endParaRPr lang="tr-TR" dirty="0"/>
          </a:p>
        </p:txBody>
      </p:sp>
    </p:spTree>
    <p:extLst>
      <p:ext uri="{BB962C8B-B14F-4D97-AF65-F5344CB8AC3E}">
        <p14:creationId xmlns:p14="http://schemas.microsoft.com/office/powerpoint/2010/main" val="4093784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1678" y="191069"/>
            <a:ext cx="10178322" cy="491319"/>
          </a:xfrm>
        </p:spPr>
        <p:txBody>
          <a:bodyPr>
            <a:normAutofit fontScale="90000"/>
          </a:bodyPr>
          <a:lstStyle/>
          <a:p>
            <a:r>
              <a:rPr lang="tr-TR" dirty="0"/>
              <a:t>15</a:t>
            </a:r>
          </a:p>
        </p:txBody>
      </p:sp>
      <p:sp>
        <p:nvSpPr>
          <p:cNvPr id="3" name="İçerik Yer Tutucusu 2"/>
          <p:cNvSpPr>
            <a:spLocks noGrp="1"/>
          </p:cNvSpPr>
          <p:nvPr>
            <p:ph idx="1"/>
          </p:nvPr>
        </p:nvSpPr>
        <p:spPr>
          <a:xfrm>
            <a:off x="1251678" y="873457"/>
            <a:ext cx="10178322" cy="5691116"/>
          </a:xfrm>
        </p:spPr>
        <p:txBody>
          <a:bodyPr>
            <a:normAutofit fontScale="92500" lnSpcReduction="20000"/>
          </a:bodyPr>
          <a:lstStyle/>
          <a:p>
            <a:pPr marL="457200" algn="just">
              <a:lnSpc>
                <a:spcPct val="115000"/>
              </a:lnSpc>
              <a:spcAft>
                <a:spcPts val="0"/>
              </a:spcAft>
            </a:pPr>
            <a:r>
              <a:rPr lang="tr-TR" i="1" dirty="0">
                <a:latin typeface="Calibri" panose="020F0502020204030204" pitchFamily="34" charset="0"/>
                <a:ea typeface="Calibri" panose="020F0502020204030204" pitchFamily="34" charset="0"/>
                <a:cs typeface="Arial" panose="020B0604020202020204" pitchFamily="34" charset="0"/>
              </a:rPr>
              <a:t>“Dünün efendi-köle temeline dayanan toplumu ile bugünün insan eşitliği temeline dayanan toplumu arasında görüş ayrılığı olduğu gibi dil ayrılığı da olacak elbette. Dün, yüksek mevkideki kişiye arz-ı </a:t>
            </a:r>
            <a:r>
              <a:rPr lang="tr-TR" i="1" dirty="0" err="1">
                <a:latin typeface="Calibri" panose="020F0502020204030204" pitchFamily="34" charset="0"/>
                <a:ea typeface="Calibri" panose="020F0502020204030204" pitchFamily="34" charset="0"/>
                <a:cs typeface="Arial" panose="020B0604020202020204" pitchFamily="34" charset="0"/>
              </a:rPr>
              <a:t>ubûdiyyet</a:t>
            </a:r>
            <a:r>
              <a:rPr lang="tr-TR" i="1" dirty="0">
                <a:latin typeface="Calibri" panose="020F0502020204030204" pitchFamily="34" charset="0"/>
                <a:ea typeface="Calibri" panose="020F0502020204030204" pitchFamily="34" charset="0"/>
                <a:cs typeface="Arial" panose="020B0604020202020204" pitchFamily="34" charset="0"/>
              </a:rPr>
              <a:t> ederim (kulluğumu sunarım) diyen babanın oğlu, bugün aynı mevkideki kişiye saygılarımı sunarım demekle yetiniyor. Dün, konuşma sırasında oğlundan, kızından söz ederken, mahdum bendeniz (oğlum kulununuz), </a:t>
            </a:r>
            <a:r>
              <a:rPr lang="tr-TR" i="1" dirty="0" err="1">
                <a:latin typeface="Calibri" panose="020F0502020204030204" pitchFamily="34" charset="0"/>
                <a:ea typeface="Calibri" panose="020F0502020204030204" pitchFamily="34" charset="0"/>
                <a:cs typeface="Arial" panose="020B0604020202020204" pitchFamily="34" charset="0"/>
              </a:rPr>
              <a:t>kerîme</a:t>
            </a:r>
            <a:r>
              <a:rPr lang="tr-TR" i="1" dirty="0">
                <a:latin typeface="Calibri" panose="020F0502020204030204" pitchFamily="34" charset="0"/>
                <a:ea typeface="Calibri" panose="020F0502020204030204" pitchFamily="34" charset="0"/>
                <a:cs typeface="Arial" panose="020B0604020202020204" pitchFamily="34" charset="0"/>
              </a:rPr>
              <a:t> </a:t>
            </a:r>
            <a:r>
              <a:rPr lang="tr-TR" i="1" dirty="0" err="1">
                <a:latin typeface="Calibri" panose="020F0502020204030204" pitchFamily="34" charset="0"/>
                <a:ea typeface="Calibri" panose="020F0502020204030204" pitchFamily="34" charset="0"/>
                <a:cs typeface="Arial" panose="020B0604020202020204" pitchFamily="34" charset="0"/>
              </a:rPr>
              <a:t>câriyeniz</a:t>
            </a:r>
            <a:r>
              <a:rPr lang="tr-TR" i="1" dirty="0">
                <a:latin typeface="Calibri" panose="020F0502020204030204" pitchFamily="34" charset="0"/>
                <a:ea typeface="Calibri" panose="020F0502020204030204" pitchFamily="34" charset="0"/>
                <a:cs typeface="Arial" panose="020B0604020202020204" pitchFamily="34" charset="0"/>
              </a:rPr>
              <a:t> (kızım cariyeniz) diyen babanın çocuğu, bugün, sadece oğlum, kızım diyor. Günün birinde şu efendim sözünden de kurtuluruz belki.</a:t>
            </a:r>
            <a:endParaRPr lang="tr-TR" dirty="0">
              <a:latin typeface="Calibri" panose="020F0502020204030204" pitchFamily="34" charset="0"/>
              <a:ea typeface="Calibri" panose="020F0502020204030204" pitchFamily="34" charset="0"/>
              <a:cs typeface="Arial" panose="020B0604020202020204" pitchFamily="34" charset="0"/>
            </a:endParaRPr>
          </a:p>
          <a:p>
            <a:pPr marL="457200" indent="-6985" algn="just">
              <a:lnSpc>
                <a:spcPct val="115000"/>
              </a:lnSpc>
              <a:spcAft>
                <a:spcPts val="0"/>
              </a:spcAft>
            </a:pPr>
            <a:r>
              <a:rPr lang="tr-TR" i="1" dirty="0">
                <a:latin typeface="Calibri" panose="020F0502020204030204" pitchFamily="34" charset="0"/>
                <a:ea typeface="Calibri" panose="020F0502020204030204" pitchFamily="34" charset="0"/>
                <a:cs typeface="Arial" panose="020B0604020202020204" pitchFamily="34" charset="0"/>
              </a:rPr>
              <a:t>Biz babalarla çocukların anlaşamamalarından değil, asıl anlaşmalarından korkmalıyız. Eğer anlaşırlarsa gelişme durmuş demektir.”</a:t>
            </a:r>
            <a:endParaRPr lang="tr-TR" dirty="0">
              <a:latin typeface="Calibri" panose="020F0502020204030204" pitchFamily="34" charset="0"/>
              <a:ea typeface="Calibri" panose="020F0502020204030204" pitchFamily="34" charset="0"/>
              <a:cs typeface="Arial" panose="020B0604020202020204" pitchFamily="34" charset="0"/>
            </a:endParaRPr>
          </a:p>
          <a:p>
            <a:pPr marL="457200" indent="-6985" algn="just">
              <a:lnSpc>
                <a:spcPct val="115000"/>
              </a:lnSpc>
              <a:spcAft>
                <a:spcPts val="0"/>
              </a:spcAft>
            </a:pPr>
            <a:r>
              <a:rPr lang="tr-TR" i="1" dirty="0">
                <a:latin typeface="Calibri" panose="020F0502020204030204" pitchFamily="34" charset="0"/>
                <a:ea typeface="Calibri" panose="020F0502020204030204" pitchFamily="34" charset="0"/>
                <a:cs typeface="Arial" panose="020B0604020202020204" pitchFamily="34" charset="0"/>
              </a:rPr>
              <a:t> </a:t>
            </a:r>
            <a:endParaRPr lang="tr-TR" dirty="0">
              <a:latin typeface="Calibri" panose="020F0502020204030204" pitchFamily="34" charset="0"/>
              <a:ea typeface="Calibri" panose="020F0502020204030204" pitchFamily="34" charset="0"/>
              <a:cs typeface="Arial" panose="020B0604020202020204" pitchFamily="34" charset="0"/>
            </a:endParaRPr>
          </a:p>
          <a:p>
            <a:pPr marL="180340" indent="179705" algn="just">
              <a:lnSpc>
                <a:spcPct val="115000"/>
              </a:lnSpc>
              <a:spcAft>
                <a:spcPts val="0"/>
              </a:spcAft>
            </a:pPr>
            <a:r>
              <a:rPr lang="tr-TR" b="1" dirty="0">
                <a:latin typeface="Calibri" panose="020F0502020204030204" pitchFamily="34" charset="0"/>
                <a:ea typeface="Calibri" panose="020F0502020204030204" pitchFamily="34" charset="0"/>
                <a:cs typeface="Arial" panose="020B0604020202020204" pitchFamily="34" charset="0"/>
              </a:rPr>
              <a:t>Yukarıdaki metinde hangi anlatım biçimi kullanılmıştır?</a:t>
            </a:r>
            <a:endParaRPr lang="tr-TR" dirty="0">
              <a:latin typeface="Calibri" panose="020F0502020204030204" pitchFamily="34" charset="0"/>
              <a:ea typeface="Calibri" panose="020F0502020204030204" pitchFamily="34" charset="0"/>
              <a:cs typeface="Arial" panose="020B0604020202020204" pitchFamily="34" charset="0"/>
            </a:endParaRPr>
          </a:p>
          <a:p>
            <a:pPr marL="180340" indent="179705" algn="just">
              <a:lnSpc>
                <a:spcPct val="115000"/>
              </a:lnSpc>
              <a:spcAft>
                <a:spcPts val="0"/>
              </a:spcAft>
            </a:pPr>
            <a:r>
              <a:rPr lang="tr-TR" b="1" dirty="0">
                <a:latin typeface="Calibri" panose="020F0502020204030204" pitchFamily="34" charset="0"/>
                <a:ea typeface="Calibri" panose="020F0502020204030204" pitchFamily="34" charset="0"/>
                <a:cs typeface="Arial" panose="020B0604020202020204" pitchFamily="34" charset="0"/>
              </a:rPr>
              <a:t> </a:t>
            </a:r>
            <a:endParaRPr lang="tr-TR"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Tartışmacı anlatım</a:t>
            </a: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Açıklayıcı anlatım</a:t>
            </a: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Betimleyici anlatım</a:t>
            </a:r>
          </a:p>
          <a:p>
            <a:pPr marL="342900" lvl="0" indent="-342900" algn="just">
              <a:lnSpc>
                <a:spcPct val="115000"/>
              </a:lnSpc>
              <a:spcAft>
                <a:spcPts val="0"/>
              </a:spcAft>
              <a:buFont typeface="+mj-lt"/>
              <a:buAutoNum type="alphaUcPeriod"/>
            </a:pPr>
            <a:r>
              <a:rPr lang="tr-TR" dirty="0" err="1">
                <a:latin typeface="Calibri" panose="020F0502020204030204" pitchFamily="34" charset="0"/>
                <a:ea typeface="Calibri" panose="020F0502020204030204" pitchFamily="34" charset="0"/>
                <a:cs typeface="Times New Roman" panose="02020603050405020304" pitchFamily="18" charset="0"/>
              </a:rPr>
              <a:t>Öyküleyici</a:t>
            </a:r>
            <a:r>
              <a:rPr lang="tr-TR" dirty="0">
                <a:latin typeface="Calibri" panose="020F0502020204030204" pitchFamily="34" charset="0"/>
                <a:ea typeface="Calibri" panose="020F0502020204030204" pitchFamily="34" charset="0"/>
                <a:cs typeface="Times New Roman" panose="02020603050405020304" pitchFamily="18" charset="0"/>
              </a:rPr>
              <a:t> anlatım</a:t>
            </a:r>
          </a:p>
          <a:p>
            <a:r>
              <a:rPr lang="tr-TR" dirty="0" err="1">
                <a:latin typeface="Calibri" panose="020F0502020204030204" pitchFamily="34" charset="0"/>
                <a:ea typeface="Calibri" panose="020F0502020204030204" pitchFamily="34" charset="0"/>
                <a:cs typeface="Arial" panose="020B0604020202020204" pitchFamily="34" charset="0"/>
              </a:rPr>
              <a:t>Karşılaştırmacı</a:t>
            </a:r>
            <a:r>
              <a:rPr lang="tr-TR" dirty="0">
                <a:latin typeface="Calibri" panose="020F0502020204030204" pitchFamily="34" charset="0"/>
                <a:ea typeface="Calibri" panose="020F0502020204030204" pitchFamily="34" charset="0"/>
                <a:cs typeface="Arial" panose="020B0604020202020204" pitchFamily="34" charset="0"/>
              </a:rPr>
              <a:t> anlatım</a:t>
            </a:r>
            <a:endParaRPr lang="tr-TR" dirty="0"/>
          </a:p>
        </p:txBody>
      </p:sp>
    </p:spTree>
    <p:extLst>
      <p:ext uri="{BB962C8B-B14F-4D97-AF65-F5344CB8AC3E}">
        <p14:creationId xmlns:p14="http://schemas.microsoft.com/office/powerpoint/2010/main" val="2855084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1678" y="122831"/>
            <a:ext cx="10178322" cy="600500"/>
          </a:xfrm>
        </p:spPr>
        <p:txBody>
          <a:bodyPr>
            <a:normAutofit fontScale="90000"/>
          </a:bodyPr>
          <a:lstStyle/>
          <a:p>
            <a:r>
              <a:rPr lang="tr-TR" dirty="0"/>
              <a:t>16</a:t>
            </a:r>
          </a:p>
        </p:txBody>
      </p:sp>
      <p:sp>
        <p:nvSpPr>
          <p:cNvPr id="3" name="İçerik Yer Tutucusu 2"/>
          <p:cNvSpPr>
            <a:spLocks noGrp="1"/>
          </p:cNvSpPr>
          <p:nvPr>
            <p:ph idx="1"/>
          </p:nvPr>
        </p:nvSpPr>
        <p:spPr>
          <a:xfrm>
            <a:off x="1251678" y="832512"/>
            <a:ext cx="10178322" cy="5595583"/>
          </a:xfrm>
        </p:spPr>
        <p:txBody>
          <a:bodyPr>
            <a:noAutofit/>
          </a:bodyPr>
          <a:lstStyle/>
          <a:p>
            <a:pPr marL="457200" algn="just">
              <a:lnSpc>
                <a:spcPct val="115000"/>
              </a:lnSpc>
              <a:spcAft>
                <a:spcPts val="0"/>
              </a:spcAft>
            </a:pPr>
            <a:r>
              <a:rPr lang="tr-TR" sz="2400" i="1" dirty="0">
                <a:latin typeface="Calibri" panose="020F0502020204030204" pitchFamily="34" charset="0"/>
                <a:ea typeface="Calibri" panose="020F0502020204030204" pitchFamily="34" charset="0"/>
                <a:cs typeface="Arial" panose="020B0604020202020204" pitchFamily="34" charset="0"/>
              </a:rPr>
              <a:t>“Dilin gelişimi toplumun gelişimine bağlıdır. Bilimin, teknolojinin, kültürün gelişimi toplumun bu alanlardaki ihtiyacını karşılayacak dili de geliştirir. Toplumun, ilerleyen bütün değerleriyle birlikte dili de gelişir, ilerler. Öyleyse dillerin fakirliğinin veya zenginliğinin sorgulanmasından önce toplumun ne ölçüde geliştiğinin sorgulanması gerekir.”</a:t>
            </a:r>
            <a:r>
              <a:rPr lang="tr-TR" sz="2400" b="1" dirty="0">
                <a:latin typeface="Calibri" panose="020F0502020204030204" pitchFamily="34" charset="0"/>
                <a:ea typeface="Calibri" panose="020F0502020204030204" pitchFamily="34" charset="0"/>
                <a:cs typeface="Arial" panose="020B0604020202020204" pitchFamily="34" charset="0"/>
              </a:rPr>
              <a:t> </a:t>
            </a:r>
            <a:endParaRPr lang="tr-TR" sz="2400" dirty="0">
              <a:latin typeface="Calibri" panose="020F0502020204030204" pitchFamily="34" charset="0"/>
              <a:ea typeface="Calibri" panose="020F0502020204030204" pitchFamily="34" charset="0"/>
              <a:cs typeface="Arial" panose="020B0604020202020204" pitchFamily="34" charset="0"/>
            </a:endParaRPr>
          </a:p>
          <a:p>
            <a:pPr indent="229235" algn="just">
              <a:lnSpc>
                <a:spcPct val="115000"/>
              </a:lnSpc>
              <a:spcAft>
                <a:spcPts val="0"/>
              </a:spcAft>
            </a:pPr>
            <a:r>
              <a:rPr lang="tr-TR" sz="2400" b="1" dirty="0">
                <a:latin typeface="Calibri" panose="020F0502020204030204" pitchFamily="34" charset="0"/>
                <a:ea typeface="Calibri" panose="020F0502020204030204" pitchFamily="34" charset="0"/>
                <a:cs typeface="Arial" panose="020B0604020202020204" pitchFamily="34" charset="0"/>
              </a:rPr>
              <a:t>Yukarıdaki parçadan çıkarılacak en kapsamlı yargı aşağıdakilerden hangisidir?</a:t>
            </a:r>
            <a:endParaRPr lang="tr-TR" sz="2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0"/>
              </a:spcAft>
              <a:buFont typeface="+mj-lt"/>
              <a:buAutoNum type="alphaUcPeriod"/>
            </a:pPr>
            <a:r>
              <a:rPr lang="tr-TR" sz="2400" dirty="0">
                <a:latin typeface="Calibri" panose="020F0502020204030204" pitchFamily="34" charset="0"/>
                <a:ea typeface="Calibri" panose="020F0502020204030204" pitchFamily="34" charset="0"/>
                <a:cs typeface="Times New Roman" panose="02020603050405020304" pitchFamily="18" charset="0"/>
              </a:rPr>
              <a:t>Bilimin gelişmesi dilin gelişmesini engellemez.</a:t>
            </a:r>
          </a:p>
          <a:p>
            <a:pPr marL="342900" lvl="0" indent="-342900" algn="just">
              <a:lnSpc>
                <a:spcPct val="115000"/>
              </a:lnSpc>
              <a:spcAft>
                <a:spcPts val="0"/>
              </a:spcAft>
              <a:buFont typeface="+mj-lt"/>
              <a:buAutoNum type="alphaUcPeriod"/>
            </a:pPr>
            <a:r>
              <a:rPr lang="tr-TR" sz="2400" dirty="0">
                <a:latin typeface="Calibri" panose="020F0502020204030204" pitchFamily="34" charset="0"/>
                <a:ea typeface="Calibri" panose="020F0502020204030204" pitchFamily="34" charset="0"/>
                <a:cs typeface="Times New Roman" panose="02020603050405020304" pitchFamily="18" charset="0"/>
              </a:rPr>
              <a:t>Dilin gelişmesi toplumun gelişmesine bağlıdır.</a:t>
            </a:r>
          </a:p>
          <a:p>
            <a:pPr marL="342900" lvl="0" indent="-342900" algn="just">
              <a:lnSpc>
                <a:spcPct val="115000"/>
              </a:lnSpc>
              <a:spcAft>
                <a:spcPts val="0"/>
              </a:spcAft>
              <a:buFont typeface="+mj-lt"/>
              <a:buAutoNum type="alphaUcPeriod"/>
            </a:pPr>
            <a:r>
              <a:rPr lang="tr-TR" sz="2400" dirty="0">
                <a:latin typeface="Calibri" panose="020F0502020204030204" pitchFamily="34" charset="0"/>
                <a:ea typeface="Calibri" panose="020F0502020204030204" pitchFamily="34" charset="0"/>
                <a:cs typeface="Times New Roman" panose="02020603050405020304" pitchFamily="18" charset="0"/>
              </a:rPr>
              <a:t>Her toplumun dil zenginliği farklıdır.</a:t>
            </a:r>
          </a:p>
          <a:p>
            <a:pPr marL="342900" lvl="0" indent="-342900" algn="just">
              <a:lnSpc>
                <a:spcPct val="115000"/>
              </a:lnSpc>
              <a:spcAft>
                <a:spcPts val="0"/>
              </a:spcAft>
              <a:buFont typeface="+mj-lt"/>
              <a:buAutoNum type="alphaUcPeriod"/>
            </a:pPr>
            <a:r>
              <a:rPr lang="tr-TR" sz="2400" dirty="0">
                <a:latin typeface="Calibri" panose="020F0502020204030204" pitchFamily="34" charset="0"/>
                <a:ea typeface="Calibri" panose="020F0502020204030204" pitchFamily="34" charset="0"/>
                <a:cs typeface="Times New Roman" panose="02020603050405020304" pitchFamily="18" charset="0"/>
              </a:rPr>
              <a:t>Her toplumun gelişmişlik düzeyi farklıdır.</a:t>
            </a:r>
          </a:p>
          <a:p>
            <a:pPr marL="0" indent="0">
              <a:buNone/>
            </a:pPr>
            <a:r>
              <a:rPr lang="tr-TR" sz="2400" dirty="0">
                <a:latin typeface="Calibri" panose="020F0502020204030204" pitchFamily="34" charset="0"/>
                <a:ea typeface="Calibri" panose="020F0502020204030204" pitchFamily="34" charset="0"/>
                <a:cs typeface="Arial" panose="020B0604020202020204" pitchFamily="34" charset="0"/>
              </a:rPr>
              <a:t>E. Bir dilin gelişiminde sanatın rolü büyüktür.</a:t>
            </a:r>
            <a:endParaRPr lang="tr-TR" sz="2400" dirty="0"/>
          </a:p>
        </p:txBody>
      </p:sp>
    </p:spTree>
    <p:extLst>
      <p:ext uri="{BB962C8B-B14F-4D97-AF65-F5344CB8AC3E}">
        <p14:creationId xmlns:p14="http://schemas.microsoft.com/office/powerpoint/2010/main" val="197952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1678" y="177421"/>
            <a:ext cx="10178322" cy="641445"/>
          </a:xfrm>
        </p:spPr>
        <p:txBody>
          <a:bodyPr>
            <a:normAutofit fontScale="90000"/>
          </a:bodyPr>
          <a:lstStyle/>
          <a:p>
            <a:r>
              <a:rPr lang="tr-TR" dirty="0"/>
              <a:t>17</a:t>
            </a:r>
          </a:p>
        </p:txBody>
      </p:sp>
      <p:sp>
        <p:nvSpPr>
          <p:cNvPr id="3" name="İçerik Yer Tutucusu 2"/>
          <p:cNvSpPr>
            <a:spLocks noGrp="1"/>
          </p:cNvSpPr>
          <p:nvPr>
            <p:ph idx="1"/>
          </p:nvPr>
        </p:nvSpPr>
        <p:spPr>
          <a:xfrm>
            <a:off x="1251678" y="818866"/>
            <a:ext cx="10178322" cy="5636525"/>
          </a:xfrm>
        </p:spPr>
        <p:txBody>
          <a:bodyPr>
            <a:normAutofit fontScale="92500"/>
          </a:bodyPr>
          <a:lstStyle/>
          <a:p>
            <a:pPr marL="457200" algn="just">
              <a:lnSpc>
                <a:spcPct val="115000"/>
              </a:lnSpc>
              <a:spcAft>
                <a:spcPts val="0"/>
              </a:spcAft>
            </a:pPr>
            <a:r>
              <a:rPr lang="tr-TR" sz="2400" i="1" dirty="0">
                <a:latin typeface="Calibri" panose="020F0502020204030204" pitchFamily="34" charset="0"/>
                <a:ea typeface="Calibri" panose="020F0502020204030204" pitchFamily="34" charset="0"/>
                <a:cs typeface="Arial" panose="020B0604020202020204" pitchFamily="34" charset="0"/>
              </a:rPr>
              <a:t>“Zamanı hep ikiye ayırıyoruz. Gelecek ve geçmiş. Bu arada en önemli olan şeyi, içinde bulunduğumuz zamanı unutuyoruz. O anki davranışımız her şeyi belirliyor. Gelecek de geçmiş de bu zamandır. Geçmişe ve geleceğe dalıp içinde bulunduğumuz zamanı bırakırsak, geçmişimiz de geleceğimiz de kötü olur.”</a:t>
            </a:r>
            <a:endParaRPr lang="tr-TR" sz="2400" dirty="0">
              <a:latin typeface="Calibri" panose="020F0502020204030204" pitchFamily="34" charset="0"/>
              <a:ea typeface="Calibri" panose="020F0502020204030204" pitchFamily="34" charset="0"/>
              <a:cs typeface="Arial" panose="020B0604020202020204" pitchFamily="34" charset="0"/>
            </a:endParaRPr>
          </a:p>
          <a:p>
            <a:pPr marL="589280" algn="just">
              <a:lnSpc>
                <a:spcPct val="115000"/>
              </a:lnSpc>
              <a:spcAft>
                <a:spcPts val="0"/>
              </a:spcAft>
            </a:pPr>
            <a:r>
              <a:rPr lang="tr-TR" sz="2400" b="1" dirty="0">
                <a:latin typeface="Calibri" panose="020F0502020204030204" pitchFamily="34" charset="0"/>
                <a:ea typeface="Calibri" panose="020F0502020204030204" pitchFamily="34" charset="0"/>
                <a:cs typeface="Arial" panose="020B0604020202020204" pitchFamily="34" charset="0"/>
              </a:rPr>
              <a:t> </a:t>
            </a:r>
            <a:endParaRPr lang="tr-TR" sz="2400" dirty="0">
              <a:latin typeface="Calibri" panose="020F0502020204030204" pitchFamily="34" charset="0"/>
              <a:ea typeface="Calibri" panose="020F0502020204030204" pitchFamily="34" charset="0"/>
              <a:cs typeface="Arial" panose="020B0604020202020204" pitchFamily="34" charset="0"/>
            </a:endParaRPr>
          </a:p>
          <a:p>
            <a:pPr indent="229235" algn="just">
              <a:lnSpc>
                <a:spcPct val="115000"/>
              </a:lnSpc>
              <a:spcAft>
                <a:spcPts val="0"/>
              </a:spcAft>
            </a:pPr>
            <a:r>
              <a:rPr lang="tr-TR" sz="2400" b="1" dirty="0">
                <a:latin typeface="Calibri" panose="020F0502020204030204" pitchFamily="34" charset="0"/>
                <a:ea typeface="Calibri" panose="020F0502020204030204" pitchFamily="34" charset="0"/>
                <a:cs typeface="Arial" panose="020B0604020202020204" pitchFamily="34" charset="0"/>
              </a:rPr>
              <a:t>Parçada aşağıdakilerden hangisi vurgulanmak istenmiştir?</a:t>
            </a:r>
            <a:endParaRPr lang="tr-TR" sz="2400" dirty="0">
              <a:latin typeface="Calibri" panose="020F0502020204030204" pitchFamily="34" charset="0"/>
              <a:ea typeface="Calibri" panose="020F0502020204030204" pitchFamily="34" charset="0"/>
              <a:cs typeface="Arial" panose="020B0604020202020204" pitchFamily="34" charset="0"/>
            </a:endParaRPr>
          </a:p>
          <a:p>
            <a:pPr marL="589280" algn="just">
              <a:lnSpc>
                <a:spcPct val="115000"/>
              </a:lnSpc>
              <a:spcAft>
                <a:spcPts val="0"/>
              </a:spcAft>
            </a:pPr>
            <a:r>
              <a:rPr lang="tr-TR" sz="2400" b="1" dirty="0">
                <a:latin typeface="Calibri" panose="020F0502020204030204" pitchFamily="34" charset="0"/>
                <a:ea typeface="Calibri" panose="020F0502020204030204" pitchFamily="34" charset="0"/>
                <a:cs typeface="Arial" panose="020B0604020202020204" pitchFamily="34" charset="0"/>
              </a:rPr>
              <a:t> </a:t>
            </a:r>
            <a:endParaRPr lang="tr-TR" sz="2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0"/>
              </a:spcAft>
              <a:buFont typeface="+mj-lt"/>
              <a:buAutoNum type="alphaUcPeriod"/>
            </a:pPr>
            <a:r>
              <a:rPr lang="tr-TR" sz="2400" dirty="0">
                <a:latin typeface="Calibri" panose="020F0502020204030204" pitchFamily="34" charset="0"/>
                <a:ea typeface="Calibri" panose="020F0502020204030204" pitchFamily="34" charset="0"/>
                <a:cs typeface="Times New Roman" panose="02020603050405020304" pitchFamily="18" charset="0"/>
              </a:rPr>
              <a:t>Herkes zamana karşı bir yarış içindedir.</a:t>
            </a:r>
          </a:p>
          <a:p>
            <a:pPr marL="342900" lvl="0" indent="-342900" algn="just">
              <a:lnSpc>
                <a:spcPct val="115000"/>
              </a:lnSpc>
              <a:spcAft>
                <a:spcPts val="0"/>
              </a:spcAft>
              <a:buFont typeface="+mj-lt"/>
              <a:buAutoNum type="alphaUcPeriod"/>
            </a:pPr>
            <a:r>
              <a:rPr lang="tr-TR" sz="2400" dirty="0">
                <a:latin typeface="Calibri" panose="020F0502020204030204" pitchFamily="34" charset="0"/>
                <a:ea typeface="Calibri" panose="020F0502020204030204" pitchFamily="34" charset="0"/>
                <a:cs typeface="Times New Roman" panose="02020603050405020304" pitchFamily="18" charset="0"/>
              </a:rPr>
              <a:t>Geleceği düşünenler büyük insanlardır.</a:t>
            </a:r>
          </a:p>
          <a:p>
            <a:pPr marL="342900" lvl="0" indent="-342900" algn="just">
              <a:lnSpc>
                <a:spcPct val="115000"/>
              </a:lnSpc>
              <a:spcAft>
                <a:spcPts val="0"/>
              </a:spcAft>
              <a:buFont typeface="+mj-lt"/>
              <a:buAutoNum type="alphaUcPeriod"/>
            </a:pPr>
            <a:r>
              <a:rPr lang="tr-TR" sz="2400" dirty="0">
                <a:latin typeface="Calibri" panose="020F0502020204030204" pitchFamily="34" charset="0"/>
                <a:ea typeface="Calibri" panose="020F0502020204030204" pitchFamily="34" charset="0"/>
                <a:cs typeface="Times New Roman" panose="02020603050405020304" pitchFamily="18" charset="0"/>
              </a:rPr>
              <a:t>İçinde bulunduğumuz anı iyi değerlendirmeliyiz.</a:t>
            </a:r>
          </a:p>
          <a:p>
            <a:pPr marL="342900" lvl="0" indent="-342900" algn="just">
              <a:lnSpc>
                <a:spcPct val="115000"/>
              </a:lnSpc>
              <a:spcAft>
                <a:spcPts val="0"/>
              </a:spcAft>
              <a:buFont typeface="+mj-lt"/>
              <a:buAutoNum type="alphaUcPeriod"/>
            </a:pPr>
            <a:r>
              <a:rPr lang="tr-TR" sz="2400" dirty="0">
                <a:latin typeface="Calibri" panose="020F0502020204030204" pitchFamily="34" charset="0"/>
                <a:ea typeface="Calibri" panose="020F0502020204030204" pitchFamily="34" charset="0"/>
                <a:cs typeface="Times New Roman" panose="02020603050405020304" pitchFamily="18" charset="0"/>
              </a:rPr>
              <a:t>Gelecek de geçmiş de çok önemlidir.</a:t>
            </a:r>
          </a:p>
          <a:p>
            <a:pPr marL="342900" lvl="0" indent="-342900" algn="just">
              <a:lnSpc>
                <a:spcPct val="115000"/>
              </a:lnSpc>
              <a:spcAft>
                <a:spcPts val="0"/>
              </a:spcAft>
              <a:buFont typeface="+mj-lt"/>
              <a:buAutoNum type="alphaUcPeriod"/>
            </a:pPr>
            <a:r>
              <a:rPr lang="tr-TR" sz="2400" dirty="0">
                <a:latin typeface="Calibri" panose="020F0502020204030204" pitchFamily="34" charset="0"/>
                <a:ea typeface="Calibri" panose="020F0502020204030204" pitchFamily="34" charset="0"/>
                <a:cs typeface="Times New Roman" panose="02020603050405020304" pitchFamily="18" charset="0"/>
              </a:rPr>
              <a:t>Zaman her şeyin ilacıdır.</a:t>
            </a:r>
          </a:p>
          <a:p>
            <a:endParaRPr lang="tr-TR" dirty="0"/>
          </a:p>
        </p:txBody>
      </p:sp>
    </p:spTree>
    <p:extLst>
      <p:ext uri="{BB962C8B-B14F-4D97-AF65-F5344CB8AC3E}">
        <p14:creationId xmlns:p14="http://schemas.microsoft.com/office/powerpoint/2010/main" val="30057111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1678" y="382385"/>
            <a:ext cx="10178322" cy="790807"/>
          </a:xfrm>
        </p:spPr>
        <p:txBody>
          <a:bodyPr>
            <a:normAutofit fontScale="90000"/>
          </a:bodyPr>
          <a:lstStyle/>
          <a:p>
            <a:r>
              <a:rPr lang="tr-TR" dirty="0"/>
              <a:t>18</a:t>
            </a:r>
          </a:p>
        </p:txBody>
      </p:sp>
      <p:sp>
        <p:nvSpPr>
          <p:cNvPr id="3" name="İçerik Yer Tutucusu 2"/>
          <p:cNvSpPr>
            <a:spLocks noGrp="1"/>
          </p:cNvSpPr>
          <p:nvPr>
            <p:ph idx="1"/>
          </p:nvPr>
        </p:nvSpPr>
        <p:spPr>
          <a:xfrm>
            <a:off x="1251678" y="1009934"/>
            <a:ext cx="10178322" cy="5486399"/>
          </a:xfrm>
        </p:spPr>
        <p:txBody>
          <a:bodyPr>
            <a:normAutofit/>
          </a:bodyPr>
          <a:lstStyle/>
          <a:p>
            <a:pPr marL="457200" algn="just">
              <a:lnSpc>
                <a:spcPct val="115000"/>
              </a:lnSpc>
              <a:spcAft>
                <a:spcPts val="0"/>
              </a:spcAft>
            </a:pPr>
            <a:r>
              <a:rPr lang="tr-TR" dirty="0">
                <a:latin typeface="Calibri" panose="020F0502020204030204" pitchFamily="34" charset="0"/>
                <a:ea typeface="Calibri" panose="020F0502020204030204" pitchFamily="34" charset="0"/>
                <a:cs typeface="Arial" panose="020B0604020202020204" pitchFamily="34" charset="0"/>
              </a:rPr>
              <a:t>“D</a:t>
            </a:r>
            <a:r>
              <a:rPr lang="tr-TR" dirty="0">
                <a:latin typeface="Calibri" panose="020F0502020204030204" pitchFamily="34" charset="0"/>
                <a:ea typeface="Calibri" panose="020F0502020204030204" pitchFamily="34" charset="0"/>
                <a:cs typeface="Calibri" panose="020F0502020204030204" pitchFamily="34" charset="0"/>
              </a:rPr>
              <a:t>oğadaki seslerin insanı derinden duygulandırması müziğin doğuşunu sağlamıştır. Bir suyun şırıltısını, bir bülbülün ötüşünü, bir yaprağın fısıltısını, bir arının vızıltısını taklit etmeye çalışan insanoğlu; giderek sesler arasındaki eşsiz ritmi ve uyumu sezmiş, böylece müzik sanatı doğmuştur.”</a:t>
            </a:r>
            <a:endParaRPr lang="tr-TR" dirty="0">
              <a:latin typeface="Calibri" panose="020F0502020204030204" pitchFamily="34" charset="0"/>
              <a:ea typeface="Calibri" panose="020F0502020204030204" pitchFamily="34" charset="0"/>
              <a:cs typeface="Arial" panose="020B0604020202020204" pitchFamily="34" charset="0"/>
            </a:endParaRPr>
          </a:p>
          <a:p>
            <a:pPr marL="457200" algn="just">
              <a:lnSpc>
                <a:spcPct val="115000"/>
              </a:lnSpc>
              <a:spcAft>
                <a:spcPts val="0"/>
              </a:spcAft>
            </a:pPr>
            <a:r>
              <a:rPr lang="tr-TR" dirty="0">
                <a:latin typeface="Calibri" panose="020F0502020204030204" pitchFamily="34" charset="0"/>
                <a:ea typeface="Calibri" panose="020F0502020204030204" pitchFamily="34" charset="0"/>
                <a:cs typeface="Arial" panose="020B0604020202020204" pitchFamily="34" charset="0"/>
              </a:rPr>
              <a:t> </a:t>
            </a:r>
          </a:p>
          <a:p>
            <a:pPr marL="457200" indent="180340" algn="just">
              <a:lnSpc>
                <a:spcPct val="115000"/>
              </a:lnSpc>
              <a:spcAft>
                <a:spcPts val="0"/>
              </a:spcAft>
            </a:pPr>
            <a:r>
              <a:rPr lang="tr-TR" b="1" dirty="0">
                <a:latin typeface="Calibri" panose="020F0502020204030204" pitchFamily="34" charset="0"/>
                <a:ea typeface="Calibri" panose="020F0502020204030204" pitchFamily="34" charset="0"/>
                <a:cs typeface="Arial" panose="020B0604020202020204" pitchFamily="34" charset="0"/>
              </a:rPr>
              <a:t>Bu parçada hangi anlatım biçimi kullanılmıştır?</a:t>
            </a:r>
            <a:endParaRPr lang="tr-TR" dirty="0">
              <a:latin typeface="Calibri" panose="020F0502020204030204" pitchFamily="34" charset="0"/>
              <a:ea typeface="Calibri" panose="020F0502020204030204" pitchFamily="34" charset="0"/>
              <a:cs typeface="Arial" panose="020B0604020202020204" pitchFamily="34" charset="0"/>
            </a:endParaRPr>
          </a:p>
          <a:p>
            <a:pPr marL="457200" algn="just">
              <a:lnSpc>
                <a:spcPct val="115000"/>
              </a:lnSpc>
              <a:spcAft>
                <a:spcPts val="0"/>
              </a:spcAft>
            </a:pPr>
            <a:r>
              <a:rPr lang="tr-TR" b="1" dirty="0">
                <a:latin typeface="Calibri" panose="020F0502020204030204" pitchFamily="34" charset="0"/>
                <a:ea typeface="Calibri" panose="020F0502020204030204" pitchFamily="34" charset="0"/>
                <a:cs typeface="Arial" panose="020B0604020202020204" pitchFamily="34" charset="0"/>
              </a:rPr>
              <a:t> </a:t>
            </a:r>
            <a:endParaRPr lang="tr-TR"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Açıklayıcı anlatım</a:t>
            </a: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Tartışmacı anlatım</a:t>
            </a:r>
          </a:p>
          <a:p>
            <a:pPr marL="342900" lvl="0" indent="-342900" algn="just">
              <a:lnSpc>
                <a:spcPct val="115000"/>
              </a:lnSpc>
              <a:spcAft>
                <a:spcPts val="0"/>
              </a:spcAft>
              <a:buFont typeface="+mj-lt"/>
              <a:buAutoNum type="alphaUcPeriod"/>
            </a:pPr>
            <a:r>
              <a:rPr lang="tr-TR" dirty="0" err="1">
                <a:latin typeface="Calibri" panose="020F0502020204030204" pitchFamily="34" charset="0"/>
                <a:ea typeface="Calibri" panose="020F0502020204030204" pitchFamily="34" charset="0"/>
                <a:cs typeface="Times New Roman" panose="02020603050405020304" pitchFamily="18" charset="0"/>
              </a:rPr>
              <a:t>Öyküleyici</a:t>
            </a:r>
            <a:r>
              <a:rPr lang="tr-TR" dirty="0">
                <a:latin typeface="Calibri" panose="020F0502020204030204" pitchFamily="34" charset="0"/>
                <a:ea typeface="Calibri" panose="020F0502020204030204" pitchFamily="34" charset="0"/>
                <a:cs typeface="Times New Roman" panose="02020603050405020304" pitchFamily="18" charset="0"/>
              </a:rPr>
              <a:t> anlatım</a:t>
            </a: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Tanımlayıcı anlatım</a:t>
            </a: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Betimleyici anlatım</a:t>
            </a:r>
          </a:p>
          <a:p>
            <a:endParaRPr lang="tr-TR" dirty="0"/>
          </a:p>
        </p:txBody>
      </p:sp>
    </p:spTree>
    <p:extLst>
      <p:ext uri="{BB962C8B-B14F-4D97-AF65-F5344CB8AC3E}">
        <p14:creationId xmlns:p14="http://schemas.microsoft.com/office/powerpoint/2010/main" val="1473385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1678" y="382385"/>
            <a:ext cx="10178322" cy="739049"/>
          </a:xfrm>
        </p:spPr>
        <p:txBody>
          <a:bodyPr>
            <a:normAutofit fontScale="90000"/>
          </a:bodyPr>
          <a:lstStyle/>
          <a:p>
            <a:r>
              <a:rPr lang="tr-TR" dirty="0"/>
              <a:t>19</a:t>
            </a:r>
          </a:p>
        </p:txBody>
      </p:sp>
      <p:sp>
        <p:nvSpPr>
          <p:cNvPr id="3" name="İçerik Yer Tutucusu 2"/>
          <p:cNvSpPr>
            <a:spLocks noGrp="1"/>
          </p:cNvSpPr>
          <p:nvPr>
            <p:ph idx="1"/>
          </p:nvPr>
        </p:nvSpPr>
        <p:spPr>
          <a:xfrm>
            <a:off x="1251678" y="1121434"/>
            <a:ext cx="10178322" cy="5265717"/>
          </a:xfrm>
        </p:spPr>
        <p:txBody>
          <a:bodyPr>
            <a:normAutofit/>
          </a:bodyPr>
          <a:lstStyle/>
          <a:p>
            <a:pPr marL="457200" algn="just">
              <a:lnSpc>
                <a:spcPct val="115000"/>
              </a:lnSpc>
              <a:spcAft>
                <a:spcPts val="0"/>
              </a:spcAft>
            </a:pPr>
            <a:r>
              <a:rPr lang="tr-TR" sz="2800" b="1" dirty="0">
                <a:latin typeface="Calibri" panose="020F0502020204030204" pitchFamily="34" charset="0"/>
                <a:ea typeface="Calibri" panose="020F0502020204030204" pitchFamily="34" charset="0"/>
                <a:cs typeface="Arial" panose="020B0604020202020204" pitchFamily="34" charset="0"/>
              </a:rPr>
              <a:t>Aşağıdaki cümlelerin hangisinde özne eksikliğinden kaynaklanan bir anlatım bozukluğu vardır?</a:t>
            </a:r>
            <a:endParaRPr lang="tr-TR" sz="2800" dirty="0">
              <a:latin typeface="Calibri" panose="020F0502020204030204" pitchFamily="34" charset="0"/>
              <a:ea typeface="Calibri" panose="020F0502020204030204" pitchFamily="34" charset="0"/>
              <a:cs typeface="Arial" panose="020B0604020202020204" pitchFamily="34" charset="0"/>
            </a:endParaRPr>
          </a:p>
          <a:p>
            <a:pPr marL="499110" algn="just">
              <a:lnSpc>
                <a:spcPct val="115000"/>
              </a:lnSpc>
              <a:spcAft>
                <a:spcPts val="0"/>
              </a:spcAft>
            </a:pPr>
            <a:r>
              <a:rPr lang="tr-TR" sz="2800" b="1" dirty="0">
                <a:latin typeface="Calibri" panose="020F0502020204030204" pitchFamily="34" charset="0"/>
                <a:ea typeface="Calibri" panose="020F0502020204030204" pitchFamily="34" charset="0"/>
                <a:cs typeface="Arial" panose="020B0604020202020204" pitchFamily="34" charset="0"/>
              </a:rPr>
              <a:t> </a:t>
            </a:r>
            <a:endParaRPr lang="tr-TR" sz="28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Sınav için okuyacağımız romanları siz seçin, öyküleri biz.</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Ahmet’in lise diploması bile yok; ama çok iyi maaş alıyor.</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Fenerbahçe, Galatasaray karşısına iki eksik oyuncuyla çıktı.</a:t>
            </a:r>
          </a:p>
          <a:p>
            <a:pPr marL="342900" lvl="0" indent="-342900" algn="just">
              <a:lnSpc>
                <a:spcPct val="115000"/>
              </a:lnSpc>
              <a:spcAft>
                <a:spcPts val="0"/>
              </a:spcAft>
              <a:buFont typeface="+mj-lt"/>
              <a:buAutoNum type="alphaUcPeriod"/>
            </a:pPr>
            <a:r>
              <a:rPr lang="tr-TR" sz="2800" dirty="0">
                <a:latin typeface="Calibri" panose="020F0502020204030204" pitchFamily="34" charset="0"/>
                <a:ea typeface="Calibri" panose="020F0502020204030204" pitchFamily="34" charset="0"/>
                <a:cs typeface="Times New Roman" panose="02020603050405020304" pitchFamily="18" charset="0"/>
              </a:rPr>
              <a:t>Kimseyi beğenmez, iletişim kurmazdı.</a:t>
            </a:r>
          </a:p>
          <a:p>
            <a:pPr marL="0" indent="0">
              <a:buNone/>
            </a:pPr>
            <a:r>
              <a:rPr lang="tr-TR" sz="2800" dirty="0">
                <a:latin typeface="Calibri" panose="020F0502020204030204" pitchFamily="34" charset="0"/>
                <a:ea typeface="Calibri" panose="020F0502020204030204" pitchFamily="34" charset="0"/>
                <a:cs typeface="Arial" panose="020B0604020202020204" pitchFamily="34" charset="0"/>
              </a:rPr>
              <a:t>E. Eğitime gereken önemi vermeli, ciddiye almalıyız.</a:t>
            </a:r>
            <a:endParaRPr lang="tr-TR" sz="2800" dirty="0"/>
          </a:p>
        </p:txBody>
      </p:sp>
    </p:spTree>
    <p:extLst>
      <p:ext uri="{BB962C8B-B14F-4D97-AF65-F5344CB8AC3E}">
        <p14:creationId xmlns:p14="http://schemas.microsoft.com/office/powerpoint/2010/main" val="36380619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51678" y="1"/>
            <a:ext cx="10178322" cy="518614"/>
          </a:xfrm>
        </p:spPr>
        <p:txBody>
          <a:bodyPr>
            <a:normAutofit fontScale="90000"/>
          </a:bodyPr>
          <a:lstStyle/>
          <a:p>
            <a:r>
              <a:rPr lang="tr-TR" dirty="0"/>
              <a:t>20</a:t>
            </a:r>
          </a:p>
        </p:txBody>
      </p:sp>
      <p:sp>
        <p:nvSpPr>
          <p:cNvPr id="3" name="İçerik Yer Tutucusu 2"/>
          <p:cNvSpPr>
            <a:spLocks noGrp="1"/>
          </p:cNvSpPr>
          <p:nvPr>
            <p:ph idx="1"/>
          </p:nvPr>
        </p:nvSpPr>
        <p:spPr>
          <a:xfrm>
            <a:off x="1251678" y="736979"/>
            <a:ext cx="10178322" cy="5936776"/>
          </a:xfrm>
        </p:spPr>
        <p:txBody>
          <a:bodyPr>
            <a:normAutofit/>
          </a:bodyPr>
          <a:lstStyle/>
          <a:p>
            <a:pPr marL="457200" algn="just">
              <a:lnSpc>
                <a:spcPct val="115000"/>
              </a:lnSpc>
              <a:spcAft>
                <a:spcPts val="0"/>
              </a:spcAft>
            </a:pPr>
            <a:r>
              <a:rPr lang="tr-TR" dirty="0">
                <a:latin typeface="Calibri" panose="020F0502020204030204" pitchFamily="34" charset="0"/>
                <a:ea typeface="Calibri" panose="020F0502020204030204" pitchFamily="34" charset="0"/>
                <a:cs typeface="Arial" panose="020B0604020202020204" pitchFamily="34" charset="0"/>
              </a:rPr>
              <a:t>"Elli yılın gerisindeki sıcak yüreği bulmak ümidiyle baktı boş sokağa. Gözlerini yumdu. Çiti aşan plastik topu onca göz önünde bıçaklayan acımasız adama kızar gibi oldu bir an. Sonra gülümseyerek açtığı gözlerinden çiçekler savurdu  o harap, sessiz bahçeye. Nerede o adam? Küçük, sıcacık yüreklerin kaybolduğu diyarda mı şimdi? Ah, keşke bir köşeden çıksa ansızın, yüzlerce topu bir </a:t>
            </a:r>
            <a:r>
              <a:rPr lang="tr-TR" dirty="0" err="1">
                <a:latin typeface="Calibri" panose="020F0502020204030204" pitchFamily="34" charset="0"/>
                <a:ea typeface="Calibri" panose="020F0502020204030204" pitchFamily="34" charset="0"/>
                <a:cs typeface="Arial" panose="020B0604020202020204" pitchFamily="34" charset="0"/>
              </a:rPr>
              <a:t>bir</a:t>
            </a:r>
            <a:r>
              <a:rPr lang="tr-TR" dirty="0">
                <a:latin typeface="Calibri" panose="020F0502020204030204" pitchFamily="34" charset="0"/>
                <a:ea typeface="Calibri" panose="020F0502020204030204" pitchFamily="34" charset="0"/>
                <a:cs typeface="Arial" panose="020B0604020202020204" pitchFamily="34" charset="0"/>
              </a:rPr>
              <a:t> yırtsa yine! Bahçeler nasıl yeşerir, dallar nasıl da meyveye dururdu o zaman..."</a:t>
            </a:r>
          </a:p>
          <a:p>
            <a:pPr indent="139065" algn="just">
              <a:lnSpc>
                <a:spcPct val="115000"/>
              </a:lnSpc>
              <a:spcAft>
                <a:spcPts val="0"/>
              </a:spcAft>
            </a:pPr>
            <a:r>
              <a:rPr lang="tr-TR" b="1" i="1" dirty="0">
                <a:latin typeface="Calibri" panose="020F0502020204030204" pitchFamily="34" charset="0"/>
                <a:ea typeface="Calibri" panose="020F0502020204030204" pitchFamily="34" charset="0"/>
                <a:cs typeface="Arial" panose="020B0604020202020204" pitchFamily="34" charset="0"/>
              </a:rPr>
              <a:t> </a:t>
            </a:r>
            <a:endParaRPr lang="tr-TR" dirty="0">
              <a:latin typeface="Calibri" panose="020F0502020204030204" pitchFamily="34" charset="0"/>
              <a:ea typeface="Calibri" panose="020F0502020204030204" pitchFamily="34" charset="0"/>
              <a:cs typeface="Arial" panose="020B0604020202020204" pitchFamily="34" charset="0"/>
            </a:endParaRPr>
          </a:p>
          <a:p>
            <a:pPr indent="139065" algn="just">
              <a:lnSpc>
                <a:spcPct val="115000"/>
              </a:lnSpc>
              <a:spcAft>
                <a:spcPts val="0"/>
              </a:spcAft>
            </a:pPr>
            <a:r>
              <a:rPr lang="tr-TR" b="1" dirty="0">
                <a:latin typeface="Calibri" panose="020F0502020204030204" pitchFamily="34" charset="0"/>
                <a:ea typeface="Calibri" panose="020F0502020204030204" pitchFamily="34" charset="0"/>
                <a:cs typeface="Arial" panose="020B0604020202020204" pitchFamily="34" charset="0"/>
              </a:rPr>
              <a:t>Paragrafta işlenen duygu (paragrafın konusu) aşağıdakilerden hangisidir?</a:t>
            </a:r>
            <a:endParaRPr lang="tr-TR" dirty="0">
              <a:latin typeface="Calibri" panose="020F0502020204030204" pitchFamily="34" charset="0"/>
              <a:ea typeface="Calibri" panose="020F0502020204030204" pitchFamily="34" charset="0"/>
              <a:cs typeface="Arial" panose="020B0604020202020204" pitchFamily="34" charset="0"/>
            </a:endParaRPr>
          </a:p>
          <a:p>
            <a:pPr marL="499110" algn="just">
              <a:lnSpc>
                <a:spcPct val="115000"/>
              </a:lnSpc>
              <a:spcAft>
                <a:spcPts val="0"/>
              </a:spcAft>
            </a:pPr>
            <a:r>
              <a:rPr lang="tr-TR" b="1" dirty="0">
                <a:latin typeface="Calibri" panose="020F0502020204030204" pitchFamily="34" charset="0"/>
                <a:ea typeface="Calibri" panose="020F0502020204030204" pitchFamily="34" charset="0"/>
                <a:cs typeface="Arial" panose="020B0604020202020204" pitchFamily="34" charset="0"/>
              </a:rPr>
              <a:t> </a:t>
            </a:r>
            <a:endParaRPr lang="tr-TR"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Yaşlanma korkusu</a:t>
            </a: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Acımasızlık</a:t>
            </a: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Bahçe sevgisi</a:t>
            </a:r>
          </a:p>
          <a:p>
            <a:pPr marL="342900" lvl="0" indent="-342900" algn="just">
              <a:lnSpc>
                <a:spcPct val="115000"/>
              </a:lnSpc>
              <a:spcAft>
                <a:spcPts val="0"/>
              </a:spcAft>
              <a:buFont typeface="+mj-lt"/>
              <a:buAutoNum type="alphaUcPeriod"/>
            </a:pPr>
            <a:r>
              <a:rPr lang="tr-TR" dirty="0">
                <a:latin typeface="Calibri" panose="020F0502020204030204" pitchFamily="34" charset="0"/>
                <a:ea typeface="Calibri" panose="020F0502020204030204" pitchFamily="34" charset="0"/>
                <a:cs typeface="Times New Roman" panose="02020603050405020304" pitchFamily="18" charset="0"/>
              </a:rPr>
              <a:t>Oyun tutkusu</a:t>
            </a:r>
          </a:p>
          <a:p>
            <a:r>
              <a:rPr lang="tr-TR" dirty="0">
                <a:latin typeface="Calibri" panose="020F0502020204030204" pitchFamily="34" charset="0"/>
                <a:ea typeface="Calibri" panose="020F0502020204030204" pitchFamily="34" charset="0"/>
                <a:cs typeface="Arial" panose="020B0604020202020204" pitchFamily="34" charset="0"/>
              </a:rPr>
              <a:t>Geçmiş özlemi</a:t>
            </a:r>
            <a:endParaRPr lang="tr-TR" dirty="0"/>
          </a:p>
        </p:txBody>
      </p:sp>
    </p:spTree>
    <p:extLst>
      <p:ext uri="{BB962C8B-B14F-4D97-AF65-F5344CB8AC3E}">
        <p14:creationId xmlns:p14="http://schemas.microsoft.com/office/powerpoint/2010/main" val="31850959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462758" y="382386"/>
            <a:ext cx="7633742" cy="814367"/>
          </a:xfrm>
        </p:spPr>
        <p:txBody>
          <a:bodyPr/>
          <a:lstStyle/>
          <a:p>
            <a:r>
              <a:rPr lang="tr-TR" dirty="0"/>
              <a:t>YANIT ANAHTARI</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049215521"/>
              </p:ext>
            </p:extLst>
          </p:nvPr>
        </p:nvGraphicFramePr>
        <p:xfrm>
          <a:off x="2528887" y="1412875"/>
          <a:ext cx="7567612" cy="2225040"/>
        </p:xfrm>
        <a:graphic>
          <a:graphicData uri="http://schemas.openxmlformats.org/drawingml/2006/table">
            <a:tbl>
              <a:tblPr firstRow="1" bandRow="1">
                <a:tableStyleId>{5C22544A-7EE6-4342-B048-85BDC9FD1C3A}</a:tableStyleId>
              </a:tblPr>
              <a:tblGrid>
                <a:gridCol w="627352">
                  <a:extLst>
                    <a:ext uri="{9D8B030D-6E8A-4147-A177-3AD203B41FA5}">
                      <a16:colId xmlns:a16="http://schemas.microsoft.com/office/drawing/2014/main" val="624364828"/>
                    </a:ext>
                  </a:extLst>
                </a:gridCol>
                <a:gridCol w="694026">
                  <a:extLst>
                    <a:ext uri="{9D8B030D-6E8A-4147-A177-3AD203B41FA5}">
                      <a16:colId xmlns:a16="http://schemas.microsoft.com/office/drawing/2014/main" val="2317155876"/>
                    </a:ext>
                  </a:extLst>
                </a:gridCol>
                <a:gridCol w="694026">
                  <a:extLst>
                    <a:ext uri="{9D8B030D-6E8A-4147-A177-3AD203B41FA5}">
                      <a16:colId xmlns:a16="http://schemas.microsoft.com/office/drawing/2014/main" val="2830157397"/>
                    </a:ext>
                  </a:extLst>
                </a:gridCol>
                <a:gridCol w="694026">
                  <a:extLst>
                    <a:ext uri="{9D8B030D-6E8A-4147-A177-3AD203B41FA5}">
                      <a16:colId xmlns:a16="http://schemas.microsoft.com/office/drawing/2014/main" val="4177492359"/>
                    </a:ext>
                  </a:extLst>
                </a:gridCol>
                <a:gridCol w="694026">
                  <a:extLst>
                    <a:ext uri="{9D8B030D-6E8A-4147-A177-3AD203B41FA5}">
                      <a16:colId xmlns:a16="http://schemas.microsoft.com/office/drawing/2014/main" val="1699091823"/>
                    </a:ext>
                  </a:extLst>
                </a:gridCol>
                <a:gridCol w="694026">
                  <a:extLst>
                    <a:ext uri="{9D8B030D-6E8A-4147-A177-3AD203B41FA5}">
                      <a16:colId xmlns:a16="http://schemas.microsoft.com/office/drawing/2014/main" val="2985043662"/>
                    </a:ext>
                  </a:extLst>
                </a:gridCol>
                <a:gridCol w="694026">
                  <a:extLst>
                    <a:ext uri="{9D8B030D-6E8A-4147-A177-3AD203B41FA5}">
                      <a16:colId xmlns:a16="http://schemas.microsoft.com/office/drawing/2014/main" val="2661170966"/>
                    </a:ext>
                  </a:extLst>
                </a:gridCol>
                <a:gridCol w="694026">
                  <a:extLst>
                    <a:ext uri="{9D8B030D-6E8A-4147-A177-3AD203B41FA5}">
                      <a16:colId xmlns:a16="http://schemas.microsoft.com/office/drawing/2014/main" val="1859686772"/>
                    </a:ext>
                  </a:extLst>
                </a:gridCol>
                <a:gridCol w="694026">
                  <a:extLst>
                    <a:ext uri="{9D8B030D-6E8A-4147-A177-3AD203B41FA5}">
                      <a16:colId xmlns:a16="http://schemas.microsoft.com/office/drawing/2014/main" val="2347437253"/>
                    </a:ext>
                  </a:extLst>
                </a:gridCol>
                <a:gridCol w="694026">
                  <a:extLst>
                    <a:ext uri="{9D8B030D-6E8A-4147-A177-3AD203B41FA5}">
                      <a16:colId xmlns:a16="http://schemas.microsoft.com/office/drawing/2014/main" val="2747296743"/>
                    </a:ext>
                  </a:extLst>
                </a:gridCol>
                <a:gridCol w="694026">
                  <a:extLst>
                    <a:ext uri="{9D8B030D-6E8A-4147-A177-3AD203B41FA5}">
                      <a16:colId xmlns:a16="http://schemas.microsoft.com/office/drawing/2014/main" val="3547239854"/>
                    </a:ext>
                  </a:extLst>
                </a:gridCol>
              </a:tblGrid>
              <a:tr h="370840">
                <a:tc>
                  <a:txBody>
                    <a:bodyPr/>
                    <a:lstStyle/>
                    <a:p>
                      <a:endParaRPr lang="tr-TR" dirty="0"/>
                    </a:p>
                  </a:txBody>
                  <a:tcPr/>
                </a:tc>
                <a:tc>
                  <a:txBody>
                    <a:bodyPr/>
                    <a:lstStyle/>
                    <a:p>
                      <a:endParaRPr lang="tr-TR" dirty="0"/>
                    </a:p>
                  </a:txBody>
                  <a:tcPr/>
                </a:tc>
                <a:tc>
                  <a:txBody>
                    <a:bodyPr/>
                    <a:lstStyle/>
                    <a:p>
                      <a:endParaRPr lang="tr-TR" dirty="0"/>
                    </a:p>
                  </a:txBody>
                  <a:tcPr/>
                </a:tc>
                <a:tc>
                  <a:txBody>
                    <a:bodyPr/>
                    <a:lstStyle/>
                    <a:p>
                      <a:endParaRPr lang="tr-TR" dirty="0"/>
                    </a:p>
                  </a:txBody>
                  <a:tcPr/>
                </a:tc>
                <a:tc>
                  <a:txBody>
                    <a:bodyPr/>
                    <a:lstStyle/>
                    <a:p>
                      <a:endParaRPr lang="tr-TR" dirty="0"/>
                    </a:p>
                  </a:txBody>
                  <a:tcPr/>
                </a:tc>
                <a:tc>
                  <a:txBody>
                    <a:bodyPr/>
                    <a:lstStyle/>
                    <a:p>
                      <a:endParaRPr lang="tr-TR" dirty="0"/>
                    </a:p>
                  </a:txBody>
                  <a:tcPr/>
                </a:tc>
                <a:tc>
                  <a:txBody>
                    <a:bodyPr/>
                    <a:lstStyle/>
                    <a:p>
                      <a:endParaRPr lang="tr-TR" dirty="0"/>
                    </a:p>
                  </a:txBody>
                  <a:tcPr/>
                </a:tc>
                <a:tc>
                  <a:txBody>
                    <a:bodyPr/>
                    <a:lstStyle/>
                    <a:p>
                      <a:endParaRPr lang="tr-TR" dirty="0"/>
                    </a:p>
                  </a:txBody>
                  <a:tcPr/>
                </a:tc>
                <a:tc>
                  <a:txBody>
                    <a:bodyPr/>
                    <a:lstStyle/>
                    <a:p>
                      <a:endParaRPr lang="tr-TR" dirty="0"/>
                    </a:p>
                  </a:txBody>
                  <a:tcPr/>
                </a:tc>
                <a:tc>
                  <a:txBody>
                    <a:bodyPr/>
                    <a:lstStyle/>
                    <a:p>
                      <a:endParaRPr lang="tr-TR" dirty="0"/>
                    </a:p>
                  </a:txBody>
                  <a:tcPr/>
                </a:tc>
                <a:tc>
                  <a:txBody>
                    <a:bodyPr/>
                    <a:lstStyle/>
                    <a:p>
                      <a:endParaRPr lang="tr-TR" dirty="0"/>
                    </a:p>
                  </a:txBody>
                  <a:tcPr/>
                </a:tc>
                <a:extLst>
                  <a:ext uri="{0D108BD9-81ED-4DB2-BD59-A6C34878D82A}">
                    <a16:rowId xmlns:a16="http://schemas.microsoft.com/office/drawing/2014/main" val="3072299149"/>
                  </a:ext>
                </a:extLst>
              </a:tr>
              <a:tr h="370840">
                <a:tc>
                  <a:txBody>
                    <a:bodyPr/>
                    <a:lstStyle/>
                    <a:p>
                      <a:r>
                        <a:rPr lang="tr-TR" dirty="0"/>
                        <a:t>1</a:t>
                      </a:r>
                    </a:p>
                  </a:txBody>
                  <a:tcPr/>
                </a:tc>
                <a:tc>
                  <a:txBody>
                    <a:bodyPr/>
                    <a:lstStyle/>
                    <a:p>
                      <a:r>
                        <a:rPr lang="tr-TR" dirty="0">
                          <a:solidFill>
                            <a:srgbClr val="7030A0"/>
                          </a:solidFill>
                        </a:rPr>
                        <a:t>E</a:t>
                      </a:r>
                    </a:p>
                  </a:txBody>
                  <a:tcPr/>
                </a:tc>
                <a:tc>
                  <a:txBody>
                    <a:bodyPr/>
                    <a:lstStyle/>
                    <a:p>
                      <a:endParaRPr lang="tr-TR" dirty="0"/>
                    </a:p>
                  </a:txBody>
                  <a:tcPr/>
                </a:tc>
                <a:tc>
                  <a:txBody>
                    <a:bodyPr/>
                    <a:lstStyle/>
                    <a:p>
                      <a:r>
                        <a:rPr lang="tr-TR" dirty="0"/>
                        <a:t>6</a:t>
                      </a:r>
                    </a:p>
                  </a:txBody>
                  <a:tcPr/>
                </a:tc>
                <a:tc>
                  <a:txBody>
                    <a:bodyPr/>
                    <a:lstStyle/>
                    <a:p>
                      <a:r>
                        <a:rPr lang="tr-TR" dirty="0">
                          <a:solidFill>
                            <a:srgbClr val="7030A0"/>
                          </a:solidFill>
                        </a:rPr>
                        <a:t>E</a:t>
                      </a:r>
                    </a:p>
                  </a:txBody>
                  <a:tcPr/>
                </a:tc>
                <a:tc>
                  <a:txBody>
                    <a:bodyPr/>
                    <a:lstStyle/>
                    <a:p>
                      <a:endParaRPr lang="tr-TR" dirty="0"/>
                    </a:p>
                  </a:txBody>
                  <a:tcPr/>
                </a:tc>
                <a:tc>
                  <a:txBody>
                    <a:bodyPr/>
                    <a:lstStyle/>
                    <a:p>
                      <a:r>
                        <a:rPr lang="tr-TR" dirty="0"/>
                        <a:t>11</a:t>
                      </a:r>
                    </a:p>
                  </a:txBody>
                  <a:tcPr/>
                </a:tc>
                <a:tc>
                  <a:txBody>
                    <a:bodyPr/>
                    <a:lstStyle/>
                    <a:p>
                      <a:r>
                        <a:rPr lang="tr-TR" dirty="0">
                          <a:solidFill>
                            <a:srgbClr val="7030A0"/>
                          </a:solidFill>
                        </a:rPr>
                        <a:t>C</a:t>
                      </a:r>
                    </a:p>
                  </a:txBody>
                  <a:tcPr/>
                </a:tc>
                <a:tc>
                  <a:txBody>
                    <a:bodyPr/>
                    <a:lstStyle/>
                    <a:p>
                      <a:endParaRPr lang="tr-TR" dirty="0"/>
                    </a:p>
                  </a:txBody>
                  <a:tcPr/>
                </a:tc>
                <a:tc>
                  <a:txBody>
                    <a:bodyPr/>
                    <a:lstStyle/>
                    <a:p>
                      <a:r>
                        <a:rPr lang="tr-TR" dirty="0"/>
                        <a:t>16</a:t>
                      </a:r>
                    </a:p>
                  </a:txBody>
                  <a:tcPr/>
                </a:tc>
                <a:tc>
                  <a:txBody>
                    <a:bodyPr/>
                    <a:lstStyle/>
                    <a:p>
                      <a:r>
                        <a:rPr lang="tr-TR" dirty="0">
                          <a:solidFill>
                            <a:srgbClr val="7030A0"/>
                          </a:solidFill>
                        </a:rPr>
                        <a:t>B</a:t>
                      </a:r>
                    </a:p>
                  </a:txBody>
                  <a:tcPr/>
                </a:tc>
                <a:extLst>
                  <a:ext uri="{0D108BD9-81ED-4DB2-BD59-A6C34878D82A}">
                    <a16:rowId xmlns:a16="http://schemas.microsoft.com/office/drawing/2014/main" val="1461784561"/>
                  </a:ext>
                </a:extLst>
              </a:tr>
              <a:tr h="370840">
                <a:tc>
                  <a:txBody>
                    <a:bodyPr/>
                    <a:lstStyle/>
                    <a:p>
                      <a:r>
                        <a:rPr lang="tr-TR" dirty="0"/>
                        <a:t>2</a:t>
                      </a:r>
                    </a:p>
                  </a:txBody>
                  <a:tcPr/>
                </a:tc>
                <a:tc>
                  <a:txBody>
                    <a:bodyPr/>
                    <a:lstStyle/>
                    <a:p>
                      <a:r>
                        <a:rPr lang="tr-TR" dirty="0">
                          <a:solidFill>
                            <a:srgbClr val="7030A0"/>
                          </a:solidFill>
                        </a:rPr>
                        <a:t>C</a:t>
                      </a:r>
                    </a:p>
                  </a:txBody>
                  <a:tcPr/>
                </a:tc>
                <a:tc>
                  <a:txBody>
                    <a:bodyPr/>
                    <a:lstStyle/>
                    <a:p>
                      <a:endParaRPr lang="tr-TR" dirty="0"/>
                    </a:p>
                  </a:txBody>
                  <a:tcPr/>
                </a:tc>
                <a:tc>
                  <a:txBody>
                    <a:bodyPr/>
                    <a:lstStyle/>
                    <a:p>
                      <a:r>
                        <a:rPr lang="tr-TR" dirty="0"/>
                        <a:t>7</a:t>
                      </a:r>
                    </a:p>
                  </a:txBody>
                  <a:tcPr/>
                </a:tc>
                <a:tc>
                  <a:txBody>
                    <a:bodyPr/>
                    <a:lstStyle/>
                    <a:p>
                      <a:r>
                        <a:rPr lang="tr-TR" dirty="0">
                          <a:solidFill>
                            <a:srgbClr val="7030A0"/>
                          </a:solidFill>
                        </a:rPr>
                        <a:t>A</a:t>
                      </a:r>
                    </a:p>
                  </a:txBody>
                  <a:tcPr/>
                </a:tc>
                <a:tc>
                  <a:txBody>
                    <a:bodyPr/>
                    <a:lstStyle/>
                    <a:p>
                      <a:endParaRPr lang="tr-TR" dirty="0"/>
                    </a:p>
                  </a:txBody>
                  <a:tcPr/>
                </a:tc>
                <a:tc>
                  <a:txBody>
                    <a:bodyPr/>
                    <a:lstStyle/>
                    <a:p>
                      <a:r>
                        <a:rPr lang="tr-TR" dirty="0"/>
                        <a:t>12</a:t>
                      </a:r>
                    </a:p>
                  </a:txBody>
                  <a:tcPr/>
                </a:tc>
                <a:tc>
                  <a:txBody>
                    <a:bodyPr/>
                    <a:lstStyle/>
                    <a:p>
                      <a:r>
                        <a:rPr lang="tr-TR" dirty="0">
                          <a:solidFill>
                            <a:srgbClr val="7030A0"/>
                          </a:solidFill>
                        </a:rPr>
                        <a:t>D</a:t>
                      </a:r>
                    </a:p>
                  </a:txBody>
                  <a:tcPr/>
                </a:tc>
                <a:tc>
                  <a:txBody>
                    <a:bodyPr/>
                    <a:lstStyle/>
                    <a:p>
                      <a:endParaRPr lang="tr-TR" dirty="0"/>
                    </a:p>
                  </a:txBody>
                  <a:tcPr/>
                </a:tc>
                <a:tc>
                  <a:txBody>
                    <a:bodyPr/>
                    <a:lstStyle/>
                    <a:p>
                      <a:r>
                        <a:rPr lang="tr-TR" dirty="0"/>
                        <a:t>17</a:t>
                      </a:r>
                    </a:p>
                  </a:txBody>
                  <a:tcPr/>
                </a:tc>
                <a:tc>
                  <a:txBody>
                    <a:bodyPr/>
                    <a:lstStyle/>
                    <a:p>
                      <a:r>
                        <a:rPr lang="tr-TR" dirty="0">
                          <a:solidFill>
                            <a:srgbClr val="7030A0"/>
                          </a:solidFill>
                        </a:rPr>
                        <a:t>C</a:t>
                      </a:r>
                    </a:p>
                  </a:txBody>
                  <a:tcPr/>
                </a:tc>
                <a:extLst>
                  <a:ext uri="{0D108BD9-81ED-4DB2-BD59-A6C34878D82A}">
                    <a16:rowId xmlns:a16="http://schemas.microsoft.com/office/drawing/2014/main" val="1444513969"/>
                  </a:ext>
                </a:extLst>
              </a:tr>
              <a:tr h="370840">
                <a:tc>
                  <a:txBody>
                    <a:bodyPr/>
                    <a:lstStyle/>
                    <a:p>
                      <a:r>
                        <a:rPr lang="tr-TR" dirty="0"/>
                        <a:t>3</a:t>
                      </a:r>
                    </a:p>
                  </a:txBody>
                  <a:tcPr/>
                </a:tc>
                <a:tc>
                  <a:txBody>
                    <a:bodyPr/>
                    <a:lstStyle/>
                    <a:p>
                      <a:r>
                        <a:rPr lang="tr-TR" dirty="0">
                          <a:solidFill>
                            <a:srgbClr val="7030A0"/>
                          </a:solidFill>
                        </a:rPr>
                        <a:t>A</a:t>
                      </a:r>
                    </a:p>
                  </a:txBody>
                  <a:tcPr/>
                </a:tc>
                <a:tc>
                  <a:txBody>
                    <a:bodyPr/>
                    <a:lstStyle/>
                    <a:p>
                      <a:endParaRPr lang="tr-TR" dirty="0"/>
                    </a:p>
                  </a:txBody>
                  <a:tcPr/>
                </a:tc>
                <a:tc>
                  <a:txBody>
                    <a:bodyPr/>
                    <a:lstStyle/>
                    <a:p>
                      <a:r>
                        <a:rPr lang="tr-TR" dirty="0"/>
                        <a:t>8</a:t>
                      </a:r>
                    </a:p>
                  </a:txBody>
                  <a:tcPr/>
                </a:tc>
                <a:tc>
                  <a:txBody>
                    <a:bodyPr/>
                    <a:lstStyle/>
                    <a:p>
                      <a:r>
                        <a:rPr lang="tr-TR" dirty="0">
                          <a:solidFill>
                            <a:srgbClr val="7030A0"/>
                          </a:solidFill>
                        </a:rPr>
                        <a:t>E</a:t>
                      </a:r>
                    </a:p>
                  </a:txBody>
                  <a:tcPr/>
                </a:tc>
                <a:tc>
                  <a:txBody>
                    <a:bodyPr/>
                    <a:lstStyle/>
                    <a:p>
                      <a:endParaRPr lang="tr-TR" dirty="0"/>
                    </a:p>
                  </a:txBody>
                  <a:tcPr/>
                </a:tc>
                <a:tc>
                  <a:txBody>
                    <a:bodyPr/>
                    <a:lstStyle/>
                    <a:p>
                      <a:r>
                        <a:rPr lang="tr-TR" dirty="0"/>
                        <a:t>13</a:t>
                      </a:r>
                    </a:p>
                  </a:txBody>
                  <a:tcPr/>
                </a:tc>
                <a:tc>
                  <a:txBody>
                    <a:bodyPr/>
                    <a:lstStyle/>
                    <a:p>
                      <a:r>
                        <a:rPr lang="tr-TR" dirty="0">
                          <a:solidFill>
                            <a:srgbClr val="7030A0"/>
                          </a:solidFill>
                        </a:rPr>
                        <a:t>D</a:t>
                      </a:r>
                    </a:p>
                  </a:txBody>
                  <a:tcPr/>
                </a:tc>
                <a:tc>
                  <a:txBody>
                    <a:bodyPr/>
                    <a:lstStyle/>
                    <a:p>
                      <a:endParaRPr lang="tr-TR" dirty="0"/>
                    </a:p>
                  </a:txBody>
                  <a:tcPr/>
                </a:tc>
                <a:tc>
                  <a:txBody>
                    <a:bodyPr/>
                    <a:lstStyle/>
                    <a:p>
                      <a:r>
                        <a:rPr lang="tr-TR" dirty="0"/>
                        <a:t>18</a:t>
                      </a:r>
                    </a:p>
                  </a:txBody>
                  <a:tcPr/>
                </a:tc>
                <a:tc>
                  <a:txBody>
                    <a:bodyPr/>
                    <a:lstStyle/>
                    <a:p>
                      <a:r>
                        <a:rPr lang="tr-TR" dirty="0">
                          <a:solidFill>
                            <a:srgbClr val="7030A0"/>
                          </a:solidFill>
                        </a:rPr>
                        <a:t>A</a:t>
                      </a:r>
                    </a:p>
                  </a:txBody>
                  <a:tcPr/>
                </a:tc>
                <a:extLst>
                  <a:ext uri="{0D108BD9-81ED-4DB2-BD59-A6C34878D82A}">
                    <a16:rowId xmlns:a16="http://schemas.microsoft.com/office/drawing/2014/main" val="2188953862"/>
                  </a:ext>
                </a:extLst>
              </a:tr>
              <a:tr h="370840">
                <a:tc>
                  <a:txBody>
                    <a:bodyPr/>
                    <a:lstStyle/>
                    <a:p>
                      <a:r>
                        <a:rPr lang="tr-TR" dirty="0"/>
                        <a:t>4</a:t>
                      </a:r>
                    </a:p>
                  </a:txBody>
                  <a:tcPr/>
                </a:tc>
                <a:tc>
                  <a:txBody>
                    <a:bodyPr/>
                    <a:lstStyle/>
                    <a:p>
                      <a:r>
                        <a:rPr lang="tr-TR" dirty="0">
                          <a:solidFill>
                            <a:srgbClr val="7030A0"/>
                          </a:solidFill>
                        </a:rPr>
                        <a:t>B</a:t>
                      </a:r>
                    </a:p>
                  </a:txBody>
                  <a:tcPr/>
                </a:tc>
                <a:tc>
                  <a:txBody>
                    <a:bodyPr/>
                    <a:lstStyle/>
                    <a:p>
                      <a:endParaRPr lang="tr-TR" dirty="0"/>
                    </a:p>
                  </a:txBody>
                  <a:tcPr/>
                </a:tc>
                <a:tc>
                  <a:txBody>
                    <a:bodyPr/>
                    <a:lstStyle/>
                    <a:p>
                      <a:r>
                        <a:rPr lang="tr-TR" dirty="0"/>
                        <a:t>9</a:t>
                      </a:r>
                    </a:p>
                  </a:txBody>
                  <a:tcPr/>
                </a:tc>
                <a:tc>
                  <a:txBody>
                    <a:bodyPr/>
                    <a:lstStyle/>
                    <a:p>
                      <a:r>
                        <a:rPr lang="tr-TR" dirty="0">
                          <a:solidFill>
                            <a:srgbClr val="7030A0"/>
                          </a:solidFill>
                        </a:rPr>
                        <a:t>D</a:t>
                      </a:r>
                    </a:p>
                  </a:txBody>
                  <a:tcPr/>
                </a:tc>
                <a:tc>
                  <a:txBody>
                    <a:bodyPr/>
                    <a:lstStyle/>
                    <a:p>
                      <a:endParaRPr lang="tr-TR" dirty="0"/>
                    </a:p>
                  </a:txBody>
                  <a:tcPr/>
                </a:tc>
                <a:tc>
                  <a:txBody>
                    <a:bodyPr/>
                    <a:lstStyle/>
                    <a:p>
                      <a:r>
                        <a:rPr lang="tr-TR" dirty="0"/>
                        <a:t>14</a:t>
                      </a:r>
                    </a:p>
                  </a:txBody>
                  <a:tcPr/>
                </a:tc>
                <a:tc>
                  <a:txBody>
                    <a:bodyPr/>
                    <a:lstStyle/>
                    <a:p>
                      <a:r>
                        <a:rPr lang="tr-TR" dirty="0">
                          <a:solidFill>
                            <a:srgbClr val="7030A0"/>
                          </a:solidFill>
                        </a:rPr>
                        <a:t>C</a:t>
                      </a:r>
                    </a:p>
                  </a:txBody>
                  <a:tcPr/>
                </a:tc>
                <a:tc>
                  <a:txBody>
                    <a:bodyPr/>
                    <a:lstStyle/>
                    <a:p>
                      <a:endParaRPr lang="tr-TR" dirty="0"/>
                    </a:p>
                  </a:txBody>
                  <a:tcPr/>
                </a:tc>
                <a:tc>
                  <a:txBody>
                    <a:bodyPr/>
                    <a:lstStyle/>
                    <a:p>
                      <a:r>
                        <a:rPr lang="tr-TR" dirty="0"/>
                        <a:t>19</a:t>
                      </a:r>
                    </a:p>
                  </a:txBody>
                  <a:tcPr/>
                </a:tc>
                <a:tc>
                  <a:txBody>
                    <a:bodyPr/>
                    <a:lstStyle/>
                    <a:p>
                      <a:r>
                        <a:rPr lang="tr-TR" dirty="0">
                          <a:solidFill>
                            <a:srgbClr val="7030A0"/>
                          </a:solidFill>
                        </a:rPr>
                        <a:t>B</a:t>
                      </a:r>
                    </a:p>
                  </a:txBody>
                  <a:tcPr/>
                </a:tc>
                <a:extLst>
                  <a:ext uri="{0D108BD9-81ED-4DB2-BD59-A6C34878D82A}">
                    <a16:rowId xmlns:a16="http://schemas.microsoft.com/office/drawing/2014/main" val="3614805120"/>
                  </a:ext>
                </a:extLst>
              </a:tr>
              <a:tr h="370840">
                <a:tc>
                  <a:txBody>
                    <a:bodyPr/>
                    <a:lstStyle/>
                    <a:p>
                      <a:r>
                        <a:rPr lang="tr-TR" dirty="0"/>
                        <a:t>5</a:t>
                      </a:r>
                    </a:p>
                  </a:txBody>
                  <a:tcPr/>
                </a:tc>
                <a:tc>
                  <a:txBody>
                    <a:bodyPr/>
                    <a:lstStyle/>
                    <a:p>
                      <a:r>
                        <a:rPr lang="tr-TR" dirty="0">
                          <a:solidFill>
                            <a:srgbClr val="7030A0"/>
                          </a:solidFill>
                        </a:rPr>
                        <a:t>D</a:t>
                      </a:r>
                    </a:p>
                  </a:txBody>
                  <a:tcPr/>
                </a:tc>
                <a:tc>
                  <a:txBody>
                    <a:bodyPr/>
                    <a:lstStyle/>
                    <a:p>
                      <a:endParaRPr lang="tr-TR" dirty="0"/>
                    </a:p>
                  </a:txBody>
                  <a:tcPr/>
                </a:tc>
                <a:tc>
                  <a:txBody>
                    <a:bodyPr/>
                    <a:lstStyle/>
                    <a:p>
                      <a:r>
                        <a:rPr lang="tr-TR" dirty="0"/>
                        <a:t>10</a:t>
                      </a:r>
                    </a:p>
                  </a:txBody>
                  <a:tcPr/>
                </a:tc>
                <a:tc>
                  <a:txBody>
                    <a:bodyPr/>
                    <a:lstStyle/>
                    <a:p>
                      <a:r>
                        <a:rPr lang="tr-TR" dirty="0">
                          <a:solidFill>
                            <a:srgbClr val="7030A0"/>
                          </a:solidFill>
                        </a:rPr>
                        <a:t>E</a:t>
                      </a:r>
                    </a:p>
                  </a:txBody>
                  <a:tcPr/>
                </a:tc>
                <a:tc>
                  <a:txBody>
                    <a:bodyPr/>
                    <a:lstStyle/>
                    <a:p>
                      <a:endParaRPr lang="tr-TR" dirty="0"/>
                    </a:p>
                  </a:txBody>
                  <a:tcPr/>
                </a:tc>
                <a:tc>
                  <a:txBody>
                    <a:bodyPr/>
                    <a:lstStyle/>
                    <a:p>
                      <a:r>
                        <a:rPr lang="tr-TR" dirty="0"/>
                        <a:t>15</a:t>
                      </a:r>
                    </a:p>
                  </a:txBody>
                  <a:tcPr/>
                </a:tc>
                <a:tc>
                  <a:txBody>
                    <a:bodyPr/>
                    <a:lstStyle/>
                    <a:p>
                      <a:r>
                        <a:rPr lang="tr-TR" dirty="0">
                          <a:solidFill>
                            <a:srgbClr val="7030A0"/>
                          </a:solidFill>
                        </a:rPr>
                        <a:t>A</a:t>
                      </a:r>
                    </a:p>
                  </a:txBody>
                  <a:tcPr/>
                </a:tc>
                <a:tc>
                  <a:txBody>
                    <a:bodyPr/>
                    <a:lstStyle/>
                    <a:p>
                      <a:endParaRPr lang="tr-TR" dirty="0"/>
                    </a:p>
                  </a:txBody>
                  <a:tcPr/>
                </a:tc>
                <a:tc>
                  <a:txBody>
                    <a:bodyPr/>
                    <a:lstStyle/>
                    <a:p>
                      <a:r>
                        <a:rPr lang="tr-TR" dirty="0"/>
                        <a:t>20</a:t>
                      </a:r>
                    </a:p>
                  </a:txBody>
                  <a:tcPr/>
                </a:tc>
                <a:tc>
                  <a:txBody>
                    <a:bodyPr/>
                    <a:lstStyle/>
                    <a:p>
                      <a:r>
                        <a:rPr lang="tr-TR" dirty="0">
                          <a:solidFill>
                            <a:srgbClr val="7030A0"/>
                          </a:solidFill>
                        </a:rPr>
                        <a:t>E</a:t>
                      </a:r>
                    </a:p>
                  </a:txBody>
                  <a:tcPr/>
                </a:tc>
                <a:extLst>
                  <a:ext uri="{0D108BD9-81ED-4DB2-BD59-A6C34878D82A}">
                    <a16:rowId xmlns:a16="http://schemas.microsoft.com/office/drawing/2014/main" val="3037454827"/>
                  </a:ext>
                </a:extLst>
              </a:tr>
            </a:tbl>
          </a:graphicData>
        </a:graphic>
      </p:graphicFrame>
    </p:spTree>
    <p:extLst>
      <p:ext uri="{BB962C8B-B14F-4D97-AF65-F5344CB8AC3E}">
        <p14:creationId xmlns:p14="http://schemas.microsoft.com/office/powerpoint/2010/main" val="2903438404"/>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emplate>Rozet</Template>
  <TotalTime>73</TotalTime>
  <Words>1536</Words>
  <Application>Microsoft Office PowerPoint</Application>
  <PresentationFormat>Geniş ekran</PresentationFormat>
  <Paragraphs>222</Paragraphs>
  <Slides>22</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22</vt:i4>
      </vt:variant>
    </vt:vector>
  </HeadingPairs>
  <TitlesOfParts>
    <vt:vector size="27" baseType="lpstr">
      <vt:lpstr>Arial</vt:lpstr>
      <vt:lpstr>Calibri</vt:lpstr>
      <vt:lpstr>Gill Sans MT</vt:lpstr>
      <vt:lpstr>Impact</vt:lpstr>
      <vt:lpstr>Badge</vt:lpstr>
      <vt:lpstr>Bahar dönemi soru  örnekleri</vt:lpstr>
      <vt:lpstr>1</vt:lpstr>
      <vt:lpstr>2</vt:lpstr>
      <vt:lpstr>3</vt:lpstr>
      <vt:lpstr>4</vt:lpstr>
      <vt:lpstr>5</vt:lpstr>
      <vt:lpstr>6</vt:lpstr>
      <vt:lpstr>7</vt:lpstr>
      <vt:lpstr>8</vt:lpstr>
      <vt:lpstr>9</vt:lpstr>
      <vt:lpstr>10</vt:lpstr>
      <vt:lpstr>11</vt:lpstr>
      <vt:lpstr>12</vt:lpstr>
      <vt:lpstr>13</vt:lpstr>
      <vt:lpstr>14</vt:lpstr>
      <vt:lpstr>15</vt:lpstr>
      <vt:lpstr>16</vt:lpstr>
      <vt:lpstr>17</vt:lpstr>
      <vt:lpstr>18</vt:lpstr>
      <vt:lpstr>19</vt:lpstr>
      <vt:lpstr>20</vt:lpstr>
      <vt:lpstr>YANIT ANAHTARI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Bahar dönemi soru  örnekleri</dc:title>
  <dc:creator>Windows Kullanıcısı</dc:creator>
  <cp:lastModifiedBy>Hüseyin Özçelebi</cp:lastModifiedBy>
  <cp:revision>4</cp:revision>
  <dcterms:created xsi:type="dcterms:W3CDTF">2019-04-16T15:10:36Z</dcterms:created>
  <dcterms:modified xsi:type="dcterms:W3CDTF">2026-04-10T21:36:08Z</dcterms:modified>
</cp:coreProperties>
</file>