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9" autoAdjust="0"/>
    <p:restoredTop sz="94660"/>
  </p:normalViewPr>
  <p:slideViewPr>
    <p:cSldViewPr snapToGrid="0">
      <p:cViewPr varScale="1">
        <p:scale>
          <a:sx n="58" d="100"/>
          <a:sy n="58" d="100"/>
        </p:scale>
        <p:origin x="78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C4A5684-01A0-4113-9CF4-A7376DF2FADD}"/>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D7D2D90A-9355-409F-8BEC-65DC45E6D4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EFDC3D16-D0C8-4A6A-8F02-41586E58FA99}"/>
              </a:ext>
            </a:extLst>
          </p:cNvPr>
          <p:cNvSpPr>
            <a:spLocks noGrp="1"/>
          </p:cNvSpPr>
          <p:nvPr>
            <p:ph type="dt" sz="half" idx="10"/>
          </p:nvPr>
        </p:nvSpPr>
        <p:spPr/>
        <p:txBody>
          <a:bodyPr/>
          <a:lstStyle/>
          <a:p>
            <a:fld id="{FE8BF983-8567-418F-9403-3DF7852CB7CA}" type="datetimeFigureOut">
              <a:rPr lang="tr-TR" smtClean="0"/>
              <a:t>23.10.2026</a:t>
            </a:fld>
            <a:endParaRPr lang="tr-TR"/>
          </a:p>
        </p:txBody>
      </p:sp>
      <p:sp>
        <p:nvSpPr>
          <p:cNvPr id="5" name="Alt Bilgi Yer Tutucusu 4">
            <a:extLst>
              <a:ext uri="{FF2B5EF4-FFF2-40B4-BE49-F238E27FC236}">
                <a16:creationId xmlns:a16="http://schemas.microsoft.com/office/drawing/2014/main" id="{5F3D5C2A-0549-41E9-8587-87DD741667B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7FFD116-1666-42AB-9364-63B542DC8D85}"/>
              </a:ext>
            </a:extLst>
          </p:cNvPr>
          <p:cNvSpPr>
            <a:spLocks noGrp="1"/>
          </p:cNvSpPr>
          <p:nvPr>
            <p:ph type="sldNum" sz="quarter" idx="12"/>
          </p:nvPr>
        </p:nvSpPr>
        <p:spPr/>
        <p:txBody>
          <a:bodyPr/>
          <a:lstStyle/>
          <a:p>
            <a:fld id="{E4212EC8-8DD7-4FA3-BEEA-58503A8617D7}" type="slidenum">
              <a:rPr lang="tr-TR" smtClean="0"/>
              <a:t>‹#›</a:t>
            </a:fld>
            <a:endParaRPr lang="tr-TR"/>
          </a:p>
        </p:txBody>
      </p:sp>
    </p:spTree>
    <p:extLst>
      <p:ext uri="{BB962C8B-B14F-4D97-AF65-F5344CB8AC3E}">
        <p14:creationId xmlns:p14="http://schemas.microsoft.com/office/powerpoint/2010/main" val="1054666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FC9A318-8328-4C8B-A96E-A870CB96BDD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977D20C-5F3A-487B-B64C-735C536AD875}"/>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8A20082-CC9A-42E7-BE9F-2154DD8C5F81}"/>
              </a:ext>
            </a:extLst>
          </p:cNvPr>
          <p:cNvSpPr>
            <a:spLocks noGrp="1"/>
          </p:cNvSpPr>
          <p:nvPr>
            <p:ph type="dt" sz="half" idx="10"/>
          </p:nvPr>
        </p:nvSpPr>
        <p:spPr/>
        <p:txBody>
          <a:bodyPr/>
          <a:lstStyle/>
          <a:p>
            <a:fld id="{FE8BF983-8567-418F-9403-3DF7852CB7CA}" type="datetimeFigureOut">
              <a:rPr lang="tr-TR" smtClean="0"/>
              <a:t>23.10.2026</a:t>
            </a:fld>
            <a:endParaRPr lang="tr-TR"/>
          </a:p>
        </p:txBody>
      </p:sp>
      <p:sp>
        <p:nvSpPr>
          <p:cNvPr id="5" name="Alt Bilgi Yer Tutucusu 4">
            <a:extLst>
              <a:ext uri="{FF2B5EF4-FFF2-40B4-BE49-F238E27FC236}">
                <a16:creationId xmlns:a16="http://schemas.microsoft.com/office/drawing/2014/main" id="{7AE308D4-A9B5-49E3-9913-9A543BDA11C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C256D90-F5B2-4FBA-B6A5-D51134974026}"/>
              </a:ext>
            </a:extLst>
          </p:cNvPr>
          <p:cNvSpPr>
            <a:spLocks noGrp="1"/>
          </p:cNvSpPr>
          <p:nvPr>
            <p:ph type="sldNum" sz="quarter" idx="12"/>
          </p:nvPr>
        </p:nvSpPr>
        <p:spPr/>
        <p:txBody>
          <a:bodyPr/>
          <a:lstStyle/>
          <a:p>
            <a:fld id="{E4212EC8-8DD7-4FA3-BEEA-58503A8617D7}" type="slidenum">
              <a:rPr lang="tr-TR" smtClean="0"/>
              <a:t>‹#›</a:t>
            </a:fld>
            <a:endParaRPr lang="tr-TR"/>
          </a:p>
        </p:txBody>
      </p:sp>
    </p:spTree>
    <p:extLst>
      <p:ext uri="{BB962C8B-B14F-4D97-AF65-F5344CB8AC3E}">
        <p14:creationId xmlns:p14="http://schemas.microsoft.com/office/powerpoint/2010/main" val="3533256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7468397-2322-4EF7-9C20-F4CAD12C2934}"/>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1E4817C9-296B-42C7-AFDB-BF970C31402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A7F77A10-DBAF-495E-B833-2FAEB7B02412}"/>
              </a:ext>
            </a:extLst>
          </p:cNvPr>
          <p:cNvSpPr>
            <a:spLocks noGrp="1"/>
          </p:cNvSpPr>
          <p:nvPr>
            <p:ph type="dt" sz="half" idx="10"/>
          </p:nvPr>
        </p:nvSpPr>
        <p:spPr/>
        <p:txBody>
          <a:bodyPr/>
          <a:lstStyle/>
          <a:p>
            <a:fld id="{FE8BF983-8567-418F-9403-3DF7852CB7CA}" type="datetimeFigureOut">
              <a:rPr lang="tr-TR" smtClean="0"/>
              <a:t>23.10.2026</a:t>
            </a:fld>
            <a:endParaRPr lang="tr-TR"/>
          </a:p>
        </p:txBody>
      </p:sp>
      <p:sp>
        <p:nvSpPr>
          <p:cNvPr id="5" name="Alt Bilgi Yer Tutucusu 4">
            <a:extLst>
              <a:ext uri="{FF2B5EF4-FFF2-40B4-BE49-F238E27FC236}">
                <a16:creationId xmlns:a16="http://schemas.microsoft.com/office/drawing/2014/main" id="{03F988E1-DD8B-4C5A-B70B-46B4DD43F7B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C2FA7D2-1A5C-4806-AF64-E7A0471DDFC0}"/>
              </a:ext>
            </a:extLst>
          </p:cNvPr>
          <p:cNvSpPr>
            <a:spLocks noGrp="1"/>
          </p:cNvSpPr>
          <p:nvPr>
            <p:ph type="sldNum" sz="quarter" idx="12"/>
          </p:nvPr>
        </p:nvSpPr>
        <p:spPr/>
        <p:txBody>
          <a:bodyPr/>
          <a:lstStyle/>
          <a:p>
            <a:fld id="{E4212EC8-8DD7-4FA3-BEEA-58503A8617D7}" type="slidenum">
              <a:rPr lang="tr-TR" smtClean="0"/>
              <a:t>‹#›</a:t>
            </a:fld>
            <a:endParaRPr lang="tr-TR"/>
          </a:p>
        </p:txBody>
      </p:sp>
    </p:spTree>
    <p:extLst>
      <p:ext uri="{BB962C8B-B14F-4D97-AF65-F5344CB8AC3E}">
        <p14:creationId xmlns:p14="http://schemas.microsoft.com/office/powerpoint/2010/main" val="3272320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1CA539-CF3A-465F-BC54-26B006D8EBA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A8F382F-89D0-4541-A578-60EB22CEC472}"/>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76FC1B8F-7B63-4D2E-B3C7-4C10A2108FE7}"/>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93D4AEBE-A4AB-4565-8A4C-734F2FCC6E14}"/>
              </a:ext>
            </a:extLst>
          </p:cNvPr>
          <p:cNvSpPr>
            <a:spLocks noGrp="1"/>
          </p:cNvSpPr>
          <p:nvPr>
            <p:ph type="dt" sz="half" idx="10"/>
          </p:nvPr>
        </p:nvSpPr>
        <p:spPr/>
        <p:txBody>
          <a:bodyPr/>
          <a:lstStyle/>
          <a:p>
            <a:fld id="{FE8BF983-8567-418F-9403-3DF7852CB7CA}" type="datetimeFigureOut">
              <a:rPr lang="tr-TR" smtClean="0"/>
              <a:t>23.10.2026</a:t>
            </a:fld>
            <a:endParaRPr lang="tr-TR"/>
          </a:p>
        </p:txBody>
      </p:sp>
      <p:sp>
        <p:nvSpPr>
          <p:cNvPr id="6" name="Alt Bilgi Yer Tutucusu 5">
            <a:extLst>
              <a:ext uri="{FF2B5EF4-FFF2-40B4-BE49-F238E27FC236}">
                <a16:creationId xmlns:a16="http://schemas.microsoft.com/office/drawing/2014/main" id="{5F912AF7-FC98-4074-B019-171C9D06C19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C4F8421-17ED-47C1-BC85-D62BCCEF8B32}"/>
              </a:ext>
            </a:extLst>
          </p:cNvPr>
          <p:cNvSpPr>
            <a:spLocks noGrp="1"/>
          </p:cNvSpPr>
          <p:nvPr>
            <p:ph type="sldNum" sz="quarter" idx="12"/>
          </p:nvPr>
        </p:nvSpPr>
        <p:spPr/>
        <p:txBody>
          <a:bodyPr/>
          <a:lstStyle/>
          <a:p>
            <a:fld id="{E4212EC8-8DD7-4FA3-BEEA-58503A8617D7}" type="slidenum">
              <a:rPr lang="tr-TR" smtClean="0"/>
              <a:t>‹#›</a:t>
            </a:fld>
            <a:endParaRPr lang="tr-TR"/>
          </a:p>
        </p:txBody>
      </p:sp>
    </p:spTree>
    <p:extLst>
      <p:ext uri="{BB962C8B-B14F-4D97-AF65-F5344CB8AC3E}">
        <p14:creationId xmlns:p14="http://schemas.microsoft.com/office/powerpoint/2010/main" val="3978846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4483E98-9A5D-42DB-8737-03671C3B0093}"/>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71B1195A-2D5A-435E-B1A0-EA1F1EB0A1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DD92ABC2-07D2-4719-AA15-3A37D8711818}"/>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F7691611-F07C-4ECC-A9C9-9A7403E028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A558FA1F-AC5A-46BB-8D77-23707B2C5569}"/>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08997CFD-9ABE-4173-866A-99FF2C6DA85E}"/>
              </a:ext>
            </a:extLst>
          </p:cNvPr>
          <p:cNvSpPr>
            <a:spLocks noGrp="1"/>
          </p:cNvSpPr>
          <p:nvPr>
            <p:ph type="dt" sz="half" idx="10"/>
          </p:nvPr>
        </p:nvSpPr>
        <p:spPr/>
        <p:txBody>
          <a:bodyPr/>
          <a:lstStyle/>
          <a:p>
            <a:fld id="{FE8BF983-8567-418F-9403-3DF7852CB7CA}" type="datetimeFigureOut">
              <a:rPr lang="tr-TR" smtClean="0"/>
              <a:t>23.10.2026</a:t>
            </a:fld>
            <a:endParaRPr lang="tr-TR"/>
          </a:p>
        </p:txBody>
      </p:sp>
      <p:sp>
        <p:nvSpPr>
          <p:cNvPr id="8" name="Alt Bilgi Yer Tutucusu 7">
            <a:extLst>
              <a:ext uri="{FF2B5EF4-FFF2-40B4-BE49-F238E27FC236}">
                <a16:creationId xmlns:a16="http://schemas.microsoft.com/office/drawing/2014/main" id="{B80D1C80-867F-4004-BFD0-13C5FFBB5E18}"/>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95ABF804-19E1-4EB8-B9BD-ED6D986D60C3}"/>
              </a:ext>
            </a:extLst>
          </p:cNvPr>
          <p:cNvSpPr>
            <a:spLocks noGrp="1"/>
          </p:cNvSpPr>
          <p:nvPr>
            <p:ph type="sldNum" sz="quarter" idx="12"/>
          </p:nvPr>
        </p:nvSpPr>
        <p:spPr/>
        <p:txBody>
          <a:bodyPr/>
          <a:lstStyle/>
          <a:p>
            <a:fld id="{E4212EC8-8DD7-4FA3-BEEA-58503A8617D7}" type="slidenum">
              <a:rPr lang="tr-TR" smtClean="0"/>
              <a:t>‹#›</a:t>
            </a:fld>
            <a:endParaRPr lang="tr-TR"/>
          </a:p>
        </p:txBody>
      </p:sp>
    </p:spTree>
    <p:extLst>
      <p:ext uri="{BB962C8B-B14F-4D97-AF65-F5344CB8AC3E}">
        <p14:creationId xmlns:p14="http://schemas.microsoft.com/office/powerpoint/2010/main" val="1841684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D45461F-1A4E-4768-AFF7-325B7124EAFC}"/>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DC9EF136-11CC-4B2D-B624-A05EF82C9B5A}"/>
              </a:ext>
            </a:extLst>
          </p:cNvPr>
          <p:cNvSpPr>
            <a:spLocks noGrp="1"/>
          </p:cNvSpPr>
          <p:nvPr>
            <p:ph type="dt" sz="half" idx="10"/>
          </p:nvPr>
        </p:nvSpPr>
        <p:spPr/>
        <p:txBody>
          <a:bodyPr/>
          <a:lstStyle/>
          <a:p>
            <a:fld id="{FE8BF983-8567-418F-9403-3DF7852CB7CA}" type="datetimeFigureOut">
              <a:rPr lang="tr-TR" smtClean="0"/>
              <a:t>23.10.2026</a:t>
            </a:fld>
            <a:endParaRPr lang="tr-TR"/>
          </a:p>
        </p:txBody>
      </p:sp>
      <p:sp>
        <p:nvSpPr>
          <p:cNvPr id="4" name="Alt Bilgi Yer Tutucusu 3">
            <a:extLst>
              <a:ext uri="{FF2B5EF4-FFF2-40B4-BE49-F238E27FC236}">
                <a16:creationId xmlns:a16="http://schemas.microsoft.com/office/drawing/2014/main" id="{BDC33408-D219-4C7F-8072-7065D701213A}"/>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F370D24B-4D77-4280-9855-682499DF8BB4}"/>
              </a:ext>
            </a:extLst>
          </p:cNvPr>
          <p:cNvSpPr>
            <a:spLocks noGrp="1"/>
          </p:cNvSpPr>
          <p:nvPr>
            <p:ph type="sldNum" sz="quarter" idx="12"/>
          </p:nvPr>
        </p:nvSpPr>
        <p:spPr/>
        <p:txBody>
          <a:bodyPr/>
          <a:lstStyle/>
          <a:p>
            <a:fld id="{E4212EC8-8DD7-4FA3-BEEA-58503A8617D7}" type="slidenum">
              <a:rPr lang="tr-TR" smtClean="0"/>
              <a:t>‹#›</a:t>
            </a:fld>
            <a:endParaRPr lang="tr-TR"/>
          </a:p>
        </p:txBody>
      </p:sp>
    </p:spTree>
    <p:extLst>
      <p:ext uri="{BB962C8B-B14F-4D97-AF65-F5344CB8AC3E}">
        <p14:creationId xmlns:p14="http://schemas.microsoft.com/office/powerpoint/2010/main" val="1988068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FEC25298-7102-415C-B9B7-3E148A29D72A}"/>
              </a:ext>
            </a:extLst>
          </p:cNvPr>
          <p:cNvSpPr>
            <a:spLocks noGrp="1"/>
          </p:cNvSpPr>
          <p:nvPr>
            <p:ph type="dt" sz="half" idx="10"/>
          </p:nvPr>
        </p:nvSpPr>
        <p:spPr/>
        <p:txBody>
          <a:bodyPr/>
          <a:lstStyle/>
          <a:p>
            <a:fld id="{FE8BF983-8567-418F-9403-3DF7852CB7CA}" type="datetimeFigureOut">
              <a:rPr lang="tr-TR" smtClean="0"/>
              <a:t>23.10.2026</a:t>
            </a:fld>
            <a:endParaRPr lang="tr-TR"/>
          </a:p>
        </p:txBody>
      </p:sp>
      <p:sp>
        <p:nvSpPr>
          <p:cNvPr id="3" name="Alt Bilgi Yer Tutucusu 2">
            <a:extLst>
              <a:ext uri="{FF2B5EF4-FFF2-40B4-BE49-F238E27FC236}">
                <a16:creationId xmlns:a16="http://schemas.microsoft.com/office/drawing/2014/main" id="{3468DA35-76E2-42C3-9142-97A1383D3F15}"/>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F27BA4D0-6004-437D-A538-7D978A874311}"/>
              </a:ext>
            </a:extLst>
          </p:cNvPr>
          <p:cNvSpPr>
            <a:spLocks noGrp="1"/>
          </p:cNvSpPr>
          <p:nvPr>
            <p:ph type="sldNum" sz="quarter" idx="12"/>
          </p:nvPr>
        </p:nvSpPr>
        <p:spPr/>
        <p:txBody>
          <a:bodyPr/>
          <a:lstStyle/>
          <a:p>
            <a:fld id="{E4212EC8-8DD7-4FA3-BEEA-58503A8617D7}" type="slidenum">
              <a:rPr lang="tr-TR" smtClean="0"/>
              <a:t>‹#›</a:t>
            </a:fld>
            <a:endParaRPr lang="tr-TR"/>
          </a:p>
        </p:txBody>
      </p:sp>
    </p:spTree>
    <p:extLst>
      <p:ext uri="{BB962C8B-B14F-4D97-AF65-F5344CB8AC3E}">
        <p14:creationId xmlns:p14="http://schemas.microsoft.com/office/powerpoint/2010/main" val="354500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9BFB2DC-4586-4548-BF57-11674338EEBF}"/>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4E2EB163-9947-41EF-90E0-4F38888781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0F0807F6-998D-4E34-8C8F-B6DDBFFDFE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493F71A3-59E8-482B-BF42-F843E0EFF07A}"/>
              </a:ext>
            </a:extLst>
          </p:cNvPr>
          <p:cNvSpPr>
            <a:spLocks noGrp="1"/>
          </p:cNvSpPr>
          <p:nvPr>
            <p:ph type="dt" sz="half" idx="10"/>
          </p:nvPr>
        </p:nvSpPr>
        <p:spPr/>
        <p:txBody>
          <a:bodyPr/>
          <a:lstStyle/>
          <a:p>
            <a:fld id="{FE8BF983-8567-418F-9403-3DF7852CB7CA}" type="datetimeFigureOut">
              <a:rPr lang="tr-TR" smtClean="0"/>
              <a:t>23.10.2026</a:t>
            </a:fld>
            <a:endParaRPr lang="tr-TR"/>
          </a:p>
        </p:txBody>
      </p:sp>
      <p:sp>
        <p:nvSpPr>
          <p:cNvPr id="6" name="Alt Bilgi Yer Tutucusu 5">
            <a:extLst>
              <a:ext uri="{FF2B5EF4-FFF2-40B4-BE49-F238E27FC236}">
                <a16:creationId xmlns:a16="http://schemas.microsoft.com/office/drawing/2014/main" id="{ED26FB49-A042-42A4-B733-785769F4F7C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AA9D46F-B05C-4C43-A44A-7B46E5A5200B}"/>
              </a:ext>
            </a:extLst>
          </p:cNvPr>
          <p:cNvSpPr>
            <a:spLocks noGrp="1"/>
          </p:cNvSpPr>
          <p:nvPr>
            <p:ph type="sldNum" sz="quarter" idx="12"/>
          </p:nvPr>
        </p:nvSpPr>
        <p:spPr/>
        <p:txBody>
          <a:bodyPr/>
          <a:lstStyle/>
          <a:p>
            <a:fld id="{E4212EC8-8DD7-4FA3-BEEA-58503A8617D7}" type="slidenum">
              <a:rPr lang="tr-TR" smtClean="0"/>
              <a:t>‹#›</a:t>
            </a:fld>
            <a:endParaRPr lang="tr-TR"/>
          </a:p>
        </p:txBody>
      </p:sp>
    </p:spTree>
    <p:extLst>
      <p:ext uri="{BB962C8B-B14F-4D97-AF65-F5344CB8AC3E}">
        <p14:creationId xmlns:p14="http://schemas.microsoft.com/office/powerpoint/2010/main" val="426304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931A21-DCA8-4358-8BF3-A581C1541B1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87856BE6-0D2C-4060-916B-C50DF043EB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39268AE6-A5F6-4F6C-847A-278D9A6333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BDBC0EB8-6BF4-43FD-97A4-50AA999D99F0}"/>
              </a:ext>
            </a:extLst>
          </p:cNvPr>
          <p:cNvSpPr>
            <a:spLocks noGrp="1"/>
          </p:cNvSpPr>
          <p:nvPr>
            <p:ph type="dt" sz="half" idx="10"/>
          </p:nvPr>
        </p:nvSpPr>
        <p:spPr/>
        <p:txBody>
          <a:bodyPr/>
          <a:lstStyle/>
          <a:p>
            <a:fld id="{FE8BF983-8567-418F-9403-3DF7852CB7CA}" type="datetimeFigureOut">
              <a:rPr lang="tr-TR" smtClean="0"/>
              <a:t>23.10.2026</a:t>
            </a:fld>
            <a:endParaRPr lang="tr-TR"/>
          </a:p>
        </p:txBody>
      </p:sp>
      <p:sp>
        <p:nvSpPr>
          <p:cNvPr id="6" name="Alt Bilgi Yer Tutucusu 5">
            <a:extLst>
              <a:ext uri="{FF2B5EF4-FFF2-40B4-BE49-F238E27FC236}">
                <a16:creationId xmlns:a16="http://schemas.microsoft.com/office/drawing/2014/main" id="{42F1E114-3F98-4485-BC91-EF365E3E028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7C1FE08-D7C1-48D0-8AB0-F3758FE557B9}"/>
              </a:ext>
            </a:extLst>
          </p:cNvPr>
          <p:cNvSpPr>
            <a:spLocks noGrp="1"/>
          </p:cNvSpPr>
          <p:nvPr>
            <p:ph type="sldNum" sz="quarter" idx="12"/>
          </p:nvPr>
        </p:nvSpPr>
        <p:spPr/>
        <p:txBody>
          <a:bodyPr/>
          <a:lstStyle/>
          <a:p>
            <a:fld id="{E4212EC8-8DD7-4FA3-BEEA-58503A8617D7}" type="slidenum">
              <a:rPr lang="tr-TR" smtClean="0"/>
              <a:t>‹#›</a:t>
            </a:fld>
            <a:endParaRPr lang="tr-TR"/>
          </a:p>
        </p:txBody>
      </p:sp>
    </p:spTree>
    <p:extLst>
      <p:ext uri="{BB962C8B-B14F-4D97-AF65-F5344CB8AC3E}">
        <p14:creationId xmlns:p14="http://schemas.microsoft.com/office/powerpoint/2010/main" val="1797171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2D12FA8-C731-4311-95A7-17934B077923}"/>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2E93DD5-5229-403A-A826-DFB281EB0684}"/>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C30EBAC-E9C9-460E-ACC5-BF9354790513}"/>
              </a:ext>
            </a:extLst>
          </p:cNvPr>
          <p:cNvSpPr>
            <a:spLocks noGrp="1"/>
          </p:cNvSpPr>
          <p:nvPr>
            <p:ph type="dt" sz="half" idx="10"/>
          </p:nvPr>
        </p:nvSpPr>
        <p:spPr/>
        <p:txBody>
          <a:bodyPr/>
          <a:lstStyle/>
          <a:p>
            <a:fld id="{FE8BF983-8567-418F-9403-3DF7852CB7CA}" type="datetimeFigureOut">
              <a:rPr lang="tr-TR" smtClean="0"/>
              <a:t>23.10.2026</a:t>
            </a:fld>
            <a:endParaRPr lang="tr-TR"/>
          </a:p>
        </p:txBody>
      </p:sp>
      <p:sp>
        <p:nvSpPr>
          <p:cNvPr id="5" name="Alt Bilgi Yer Tutucusu 4">
            <a:extLst>
              <a:ext uri="{FF2B5EF4-FFF2-40B4-BE49-F238E27FC236}">
                <a16:creationId xmlns:a16="http://schemas.microsoft.com/office/drawing/2014/main" id="{199DD985-4232-4867-8508-FD4C2F0FA9F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30562D7-E6F3-4AEF-A4F3-15C260E8F128}"/>
              </a:ext>
            </a:extLst>
          </p:cNvPr>
          <p:cNvSpPr>
            <a:spLocks noGrp="1"/>
          </p:cNvSpPr>
          <p:nvPr>
            <p:ph type="sldNum" sz="quarter" idx="12"/>
          </p:nvPr>
        </p:nvSpPr>
        <p:spPr/>
        <p:txBody>
          <a:bodyPr/>
          <a:lstStyle/>
          <a:p>
            <a:fld id="{E4212EC8-8DD7-4FA3-BEEA-58503A8617D7}" type="slidenum">
              <a:rPr lang="tr-TR" smtClean="0"/>
              <a:t>‹#›</a:t>
            </a:fld>
            <a:endParaRPr lang="tr-TR"/>
          </a:p>
        </p:txBody>
      </p:sp>
    </p:spTree>
    <p:extLst>
      <p:ext uri="{BB962C8B-B14F-4D97-AF65-F5344CB8AC3E}">
        <p14:creationId xmlns:p14="http://schemas.microsoft.com/office/powerpoint/2010/main" val="2801325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0C5D005-B11C-4357-89FE-850CE7BE24AF}"/>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25BA6289-A6E0-447A-A619-E9E6FE5C39C7}"/>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361ED2B6-901C-4C23-8D59-88C5E6909CB5}"/>
              </a:ext>
            </a:extLst>
          </p:cNvPr>
          <p:cNvSpPr>
            <a:spLocks noGrp="1"/>
          </p:cNvSpPr>
          <p:nvPr>
            <p:ph type="dt" sz="half" idx="10"/>
          </p:nvPr>
        </p:nvSpPr>
        <p:spPr/>
        <p:txBody>
          <a:bodyPr/>
          <a:lstStyle/>
          <a:p>
            <a:fld id="{FE8BF983-8567-418F-9403-3DF7852CB7CA}" type="datetimeFigureOut">
              <a:rPr lang="tr-TR" smtClean="0"/>
              <a:t>23.10.2026</a:t>
            </a:fld>
            <a:endParaRPr lang="tr-TR"/>
          </a:p>
        </p:txBody>
      </p:sp>
      <p:sp>
        <p:nvSpPr>
          <p:cNvPr id="5" name="Alt Bilgi Yer Tutucusu 4">
            <a:extLst>
              <a:ext uri="{FF2B5EF4-FFF2-40B4-BE49-F238E27FC236}">
                <a16:creationId xmlns:a16="http://schemas.microsoft.com/office/drawing/2014/main" id="{E6F91FA8-451C-4BD6-9AD8-501FCB3BD9C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FE35D31-03A6-4A55-A54D-AE63039DEB37}"/>
              </a:ext>
            </a:extLst>
          </p:cNvPr>
          <p:cNvSpPr>
            <a:spLocks noGrp="1"/>
          </p:cNvSpPr>
          <p:nvPr>
            <p:ph type="sldNum" sz="quarter" idx="12"/>
          </p:nvPr>
        </p:nvSpPr>
        <p:spPr/>
        <p:txBody>
          <a:bodyPr/>
          <a:lstStyle/>
          <a:p>
            <a:fld id="{E4212EC8-8DD7-4FA3-BEEA-58503A8617D7}" type="slidenum">
              <a:rPr lang="tr-TR" smtClean="0"/>
              <a:t>‹#›</a:t>
            </a:fld>
            <a:endParaRPr lang="tr-TR"/>
          </a:p>
        </p:txBody>
      </p:sp>
    </p:spTree>
    <p:extLst>
      <p:ext uri="{BB962C8B-B14F-4D97-AF65-F5344CB8AC3E}">
        <p14:creationId xmlns:p14="http://schemas.microsoft.com/office/powerpoint/2010/main" val="571898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DA9C21E5-5362-4F7E-A1D6-BC84E3AA25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2FB5C3E7-5B2E-436C-9C11-A7DA085DE0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A589E0D-268A-40C5-BB87-34982C5D21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8BF983-8567-418F-9403-3DF7852CB7CA}" type="datetimeFigureOut">
              <a:rPr lang="tr-TR" smtClean="0"/>
              <a:t>23.10.2026</a:t>
            </a:fld>
            <a:endParaRPr lang="tr-TR"/>
          </a:p>
        </p:txBody>
      </p:sp>
      <p:sp>
        <p:nvSpPr>
          <p:cNvPr id="5" name="Alt Bilgi Yer Tutucusu 4">
            <a:extLst>
              <a:ext uri="{FF2B5EF4-FFF2-40B4-BE49-F238E27FC236}">
                <a16:creationId xmlns:a16="http://schemas.microsoft.com/office/drawing/2014/main" id="{2EE43BF5-3321-459B-98CF-1363401A21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A1BD5D95-037A-4046-AC97-737F57587F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212EC8-8DD7-4FA3-BEEA-58503A8617D7}" type="slidenum">
              <a:rPr lang="tr-TR" smtClean="0"/>
              <a:t>‹#›</a:t>
            </a:fld>
            <a:endParaRPr lang="tr-TR"/>
          </a:p>
        </p:txBody>
      </p:sp>
    </p:spTree>
    <p:extLst>
      <p:ext uri="{BB962C8B-B14F-4D97-AF65-F5344CB8AC3E}">
        <p14:creationId xmlns:p14="http://schemas.microsoft.com/office/powerpoint/2010/main" val="38663701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E0CA62-2E74-491B-99DE-0BC0B73F955D}"/>
              </a:ext>
            </a:extLst>
          </p:cNvPr>
          <p:cNvSpPr>
            <a:spLocks noGrp="1"/>
          </p:cNvSpPr>
          <p:nvPr>
            <p:ph type="ctrTitle"/>
          </p:nvPr>
        </p:nvSpPr>
        <p:spPr/>
        <p:txBody>
          <a:bodyPr/>
          <a:lstStyle/>
          <a:p>
            <a:r>
              <a:rPr lang="tr-TR" dirty="0"/>
              <a:t>Medya </a:t>
            </a:r>
            <a:r>
              <a:rPr lang="tr-TR" dirty="0" err="1"/>
              <a:t>Shipliği</a:t>
            </a:r>
            <a:r>
              <a:rPr lang="tr-TR" dirty="0"/>
              <a:t> </a:t>
            </a:r>
          </a:p>
        </p:txBody>
      </p:sp>
      <p:sp>
        <p:nvSpPr>
          <p:cNvPr id="3" name="Alt Başlık 2">
            <a:extLst>
              <a:ext uri="{FF2B5EF4-FFF2-40B4-BE49-F238E27FC236}">
                <a16:creationId xmlns:a16="http://schemas.microsoft.com/office/drawing/2014/main" id="{12CCA507-5945-44AD-9085-53E879A68BAC}"/>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2340518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6D9D11-98B3-486F-8510-880EEF4A658A}"/>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BF6DBDA2-B633-43B2-8641-C6C5B7119459}"/>
              </a:ext>
            </a:extLst>
          </p:cNvPr>
          <p:cNvSpPr>
            <a:spLocks noGrp="1"/>
          </p:cNvSpPr>
          <p:nvPr>
            <p:ph idx="1"/>
          </p:nvPr>
        </p:nvSpPr>
        <p:spPr/>
        <p:txBody>
          <a:bodyPr/>
          <a:lstStyle/>
          <a:p>
            <a:r>
              <a:rPr lang="tr-TR" dirty="0"/>
              <a:t>Medya sahipliği üç boyutu ile incelemek gerekir:</a:t>
            </a:r>
          </a:p>
          <a:p>
            <a:r>
              <a:rPr lang="tr-TR" b="1" dirty="0"/>
              <a:t>Ekonomik boyut</a:t>
            </a:r>
            <a:r>
              <a:rPr lang="tr-TR" dirty="0"/>
              <a:t>: Medya kuruluşunun sermayesi, gelir kaynakları, reklam ilişkileri ve kârlılık hedefleri.</a:t>
            </a:r>
          </a:p>
          <a:p>
            <a:r>
              <a:rPr lang="tr-TR" dirty="0"/>
              <a:t> </a:t>
            </a:r>
            <a:r>
              <a:rPr lang="tr-TR" b="1" dirty="0"/>
              <a:t>Siyasal boyut</a:t>
            </a:r>
            <a:r>
              <a:rPr lang="tr-TR" dirty="0"/>
              <a:t>: Medya sahiplerinin siyasal iktidarla, devlet kurumlarıyla ve farklı siyasi aktörlerle ilişkileri.</a:t>
            </a:r>
          </a:p>
          <a:p>
            <a:r>
              <a:rPr lang="tr-TR" b="1" dirty="0"/>
              <a:t>Kültürel ve ideolojik boyut: </a:t>
            </a:r>
            <a:r>
              <a:rPr lang="tr-TR" dirty="0"/>
              <a:t>Hangi konuların haberleştirildiği, hangi görüşlerin görünür olduğu ve hangi toplumsal grupların temsil edildiği.</a:t>
            </a:r>
          </a:p>
          <a:p>
            <a:endParaRPr lang="tr-TR" dirty="0"/>
          </a:p>
        </p:txBody>
      </p:sp>
    </p:spTree>
    <p:extLst>
      <p:ext uri="{BB962C8B-B14F-4D97-AF65-F5344CB8AC3E}">
        <p14:creationId xmlns:p14="http://schemas.microsoft.com/office/powerpoint/2010/main" val="3814949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1240CD3-3D59-4C37-8C5D-B525BE8DD0FD}"/>
              </a:ext>
            </a:extLst>
          </p:cNvPr>
          <p:cNvSpPr>
            <a:spLocks noGrp="1"/>
          </p:cNvSpPr>
          <p:nvPr>
            <p:ph type="title"/>
          </p:nvPr>
        </p:nvSpPr>
        <p:spPr/>
        <p:txBody>
          <a:bodyPr/>
          <a:lstStyle/>
          <a:p>
            <a:r>
              <a:rPr lang="tr-TR" dirty="0"/>
              <a:t>Medya sahipliği neden önemlidir?</a:t>
            </a:r>
          </a:p>
        </p:txBody>
      </p:sp>
      <p:sp>
        <p:nvSpPr>
          <p:cNvPr id="3" name="İçerik Yer Tutucusu 2">
            <a:extLst>
              <a:ext uri="{FF2B5EF4-FFF2-40B4-BE49-F238E27FC236}">
                <a16:creationId xmlns:a16="http://schemas.microsoft.com/office/drawing/2014/main" id="{EFA2DC33-25B8-4FDE-9F06-110B631092C6}"/>
              </a:ext>
            </a:extLst>
          </p:cNvPr>
          <p:cNvSpPr>
            <a:spLocks noGrp="1"/>
          </p:cNvSpPr>
          <p:nvPr>
            <p:ph idx="1"/>
          </p:nvPr>
        </p:nvSpPr>
        <p:spPr/>
        <p:txBody>
          <a:bodyPr/>
          <a:lstStyle/>
          <a:p>
            <a:r>
              <a:rPr lang="tr-TR" dirty="0"/>
              <a:t>1) </a:t>
            </a:r>
            <a:r>
              <a:rPr lang="tr-TR" b="1" dirty="0"/>
              <a:t>Haberlerin bağımsızlığı: </a:t>
            </a:r>
            <a:r>
              <a:rPr lang="tr-TR" dirty="0"/>
              <a:t>Gazeteciler haberlerini mesleki ilkeler doğrultusunda mı hazırlıyor, yoksa patronun ekonomik ve siyasi çıkarları haber seçimlerini etkiliyor mu? </a:t>
            </a:r>
            <a:r>
              <a:rPr lang="tr-TR" dirty="0" err="1"/>
              <a:t>Editoryal</a:t>
            </a:r>
            <a:r>
              <a:rPr lang="tr-TR" dirty="0"/>
              <a:t> bağımsızlık olmazsa olmaz.</a:t>
            </a:r>
          </a:p>
          <a:p>
            <a:endParaRPr lang="tr-TR" dirty="0"/>
          </a:p>
          <a:p>
            <a:pPr marL="0" indent="0">
              <a:buNone/>
            </a:pPr>
            <a:r>
              <a:rPr lang="tr-TR" dirty="0"/>
              <a:t>2) </a:t>
            </a:r>
            <a:r>
              <a:rPr lang="tr-TR" b="1" dirty="0"/>
              <a:t>Çoğulculuk ve düşünce çeşitliliği: </a:t>
            </a:r>
            <a:r>
              <a:rPr lang="tr-TR" dirty="0"/>
              <a:t>Çok sayıda medya kuruluşunun bulunması, mutlaka çok sayıda bağımsız ses olduğu anlamına gelmez. Farklı gazete, televizyon ve dijital platformlar aynı sermaye grubuna ait olması medya alanında tekelleşme anlamına gelir.</a:t>
            </a:r>
          </a:p>
        </p:txBody>
      </p:sp>
    </p:spTree>
    <p:extLst>
      <p:ext uri="{BB962C8B-B14F-4D97-AF65-F5344CB8AC3E}">
        <p14:creationId xmlns:p14="http://schemas.microsoft.com/office/powerpoint/2010/main" val="770902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F4380CD-A051-4790-A158-262E507C7538}"/>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3C370D6A-6E48-4358-810E-A0BB32F1E485}"/>
              </a:ext>
            </a:extLst>
          </p:cNvPr>
          <p:cNvSpPr>
            <a:spLocks noGrp="1"/>
          </p:cNvSpPr>
          <p:nvPr>
            <p:ph idx="1"/>
          </p:nvPr>
        </p:nvSpPr>
        <p:spPr/>
        <p:txBody>
          <a:bodyPr/>
          <a:lstStyle/>
          <a:p>
            <a:r>
              <a:rPr lang="tr-TR" dirty="0"/>
              <a:t> 3) </a:t>
            </a:r>
            <a:r>
              <a:rPr lang="tr-TR" b="1" dirty="0"/>
              <a:t>Demokrasi ve kamusal alan: </a:t>
            </a:r>
            <a:r>
              <a:rPr lang="tr-TR" dirty="0"/>
              <a:t>Yurttaşların siyasi kararlar hakkında bilgi edinebilmesi, iktidarı denetleyebilmesi ve farklı görüşlerle karşılaşabilmesi, medyadaki güç dağılımıyla açısından çok önemli. </a:t>
            </a:r>
          </a:p>
          <a:p>
            <a:r>
              <a:rPr lang="tr-TR" b="1" dirty="0"/>
              <a:t>4) Ekonomik ve siyasal güç </a:t>
            </a:r>
            <a:r>
              <a:rPr lang="tr-TR" b="1" dirty="0" err="1"/>
              <a:t>yoğunlaması</a:t>
            </a:r>
            <a:r>
              <a:rPr lang="tr-TR" b="1" dirty="0"/>
              <a:t>: </a:t>
            </a:r>
            <a:r>
              <a:rPr lang="tr-TR" dirty="0"/>
              <a:t>Medya sahipliği başka sektörlerdeki yatırımlarla birleştiğinde, medya kuruluşu yalnızca haber üreten bir işletme olmaktan çıkıp farklı ekonomik ve siyasal çıkarların da taşıyıcısı hâline gelir. Halkın haber alma özgürlüğüne en büyük tehditti oluşturur</a:t>
            </a:r>
          </a:p>
        </p:txBody>
      </p:sp>
    </p:spTree>
    <p:extLst>
      <p:ext uri="{BB962C8B-B14F-4D97-AF65-F5344CB8AC3E}">
        <p14:creationId xmlns:p14="http://schemas.microsoft.com/office/powerpoint/2010/main" val="2909944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3982797-01DB-4D5F-914D-D80EE5C8A379}"/>
              </a:ext>
            </a:extLst>
          </p:cNvPr>
          <p:cNvSpPr>
            <a:spLocks noGrp="1"/>
          </p:cNvSpPr>
          <p:nvPr>
            <p:ph type="title"/>
          </p:nvPr>
        </p:nvSpPr>
        <p:spPr/>
        <p:txBody>
          <a:bodyPr/>
          <a:lstStyle/>
          <a:p>
            <a:r>
              <a:rPr lang="tr-TR" b="1" dirty="0"/>
              <a:t>Medya sahipliğini konusundaki kuramsal yaklaşımlar</a:t>
            </a:r>
          </a:p>
        </p:txBody>
      </p:sp>
      <p:sp>
        <p:nvSpPr>
          <p:cNvPr id="3" name="İçerik Yer Tutucusu 2">
            <a:extLst>
              <a:ext uri="{FF2B5EF4-FFF2-40B4-BE49-F238E27FC236}">
                <a16:creationId xmlns:a16="http://schemas.microsoft.com/office/drawing/2014/main" id="{4FCAA0A3-3FE1-46AF-9BE7-0FA57D9E9260}"/>
              </a:ext>
            </a:extLst>
          </p:cNvPr>
          <p:cNvSpPr>
            <a:spLocks noGrp="1"/>
          </p:cNvSpPr>
          <p:nvPr>
            <p:ph idx="1"/>
          </p:nvPr>
        </p:nvSpPr>
        <p:spPr/>
        <p:txBody>
          <a:bodyPr/>
          <a:lstStyle/>
          <a:p>
            <a:pPr marL="514350" indent="-514350">
              <a:buAutoNum type="arabicPeriod"/>
            </a:pPr>
            <a:r>
              <a:rPr lang="tr-TR" b="1" dirty="0"/>
              <a:t>Liberal yaklaşım: Serbest piyasa ve çoğulculuk</a:t>
            </a:r>
          </a:p>
          <a:p>
            <a:pPr>
              <a:buFontTx/>
              <a:buChar char="-"/>
            </a:pPr>
            <a:r>
              <a:rPr lang="tr-TR" dirty="0"/>
              <a:t>Özel mülkiyet vardır</a:t>
            </a:r>
          </a:p>
          <a:p>
            <a:pPr>
              <a:buFontTx/>
              <a:buChar char="-"/>
            </a:pPr>
            <a:r>
              <a:rPr lang="tr-TR" dirty="0"/>
              <a:t> Devletin doğrudan medya kontrolü yoktur. </a:t>
            </a:r>
          </a:p>
          <a:p>
            <a:pPr>
              <a:buFontTx/>
              <a:buChar char="-"/>
            </a:pPr>
            <a:r>
              <a:rPr lang="tr-TR" dirty="0"/>
              <a:t>Rekabet vardır.</a:t>
            </a:r>
          </a:p>
          <a:p>
            <a:pPr>
              <a:buFontTx/>
              <a:buChar char="-"/>
            </a:pPr>
            <a:r>
              <a:rPr lang="tr-TR" dirty="0"/>
              <a:t>İfade özgürlüğü iddiası vardır</a:t>
            </a:r>
          </a:p>
        </p:txBody>
      </p:sp>
    </p:spTree>
    <p:extLst>
      <p:ext uri="{BB962C8B-B14F-4D97-AF65-F5344CB8AC3E}">
        <p14:creationId xmlns:p14="http://schemas.microsoft.com/office/powerpoint/2010/main" val="2972890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6ECBCF-C6EF-46DF-AF8A-9C2249B4B978}"/>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B76A52F3-BEA5-4E73-B9AD-8B6F76C05BD2}"/>
              </a:ext>
            </a:extLst>
          </p:cNvPr>
          <p:cNvSpPr>
            <a:spLocks noGrp="1"/>
          </p:cNvSpPr>
          <p:nvPr>
            <p:ph idx="1"/>
          </p:nvPr>
        </p:nvSpPr>
        <p:spPr/>
        <p:txBody>
          <a:bodyPr/>
          <a:lstStyle/>
          <a:p>
            <a:r>
              <a:rPr lang="tr-TR" dirty="0"/>
              <a:t>Oysa Devletin müdahale etmemesi ifade özgürlüğü anlamına gelmiyor. Bunun için özel yasal düzenlemelerle ifade özgürlüğünün güvence altına alınması gerekir. Buna en iyi örnek BBC’dir</a:t>
            </a:r>
          </a:p>
        </p:txBody>
      </p:sp>
    </p:spTree>
    <p:extLst>
      <p:ext uri="{BB962C8B-B14F-4D97-AF65-F5344CB8AC3E}">
        <p14:creationId xmlns:p14="http://schemas.microsoft.com/office/powerpoint/2010/main" val="204220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C9154F2-07C9-4EC1-A0BA-1A6431FDAF5C}"/>
              </a:ext>
            </a:extLst>
          </p:cNvPr>
          <p:cNvSpPr>
            <a:spLocks noGrp="1"/>
          </p:cNvSpPr>
          <p:nvPr>
            <p:ph type="title"/>
          </p:nvPr>
        </p:nvSpPr>
        <p:spPr/>
        <p:txBody>
          <a:bodyPr/>
          <a:lstStyle/>
          <a:p>
            <a:r>
              <a:rPr lang="tr-TR" dirty="0"/>
              <a:t> Ekonomi politik yaklaşım: Medya, sermaye ve iktidar ilişkisi</a:t>
            </a:r>
          </a:p>
        </p:txBody>
      </p:sp>
      <p:sp>
        <p:nvSpPr>
          <p:cNvPr id="3" name="İçerik Yer Tutucusu 2">
            <a:extLst>
              <a:ext uri="{FF2B5EF4-FFF2-40B4-BE49-F238E27FC236}">
                <a16:creationId xmlns:a16="http://schemas.microsoft.com/office/drawing/2014/main" id="{298BC0AA-8895-433F-9CE5-8CA6877A6499}"/>
              </a:ext>
            </a:extLst>
          </p:cNvPr>
          <p:cNvSpPr>
            <a:spLocks noGrp="1"/>
          </p:cNvSpPr>
          <p:nvPr>
            <p:ph idx="1"/>
          </p:nvPr>
        </p:nvSpPr>
        <p:spPr/>
        <p:txBody>
          <a:bodyPr/>
          <a:lstStyle/>
          <a:p>
            <a:r>
              <a:rPr lang="tr-TR" dirty="0"/>
              <a:t>Vincent Robert </a:t>
            </a:r>
            <a:r>
              <a:rPr lang="tr-TR" dirty="0" err="1"/>
              <a:t>Mosco</a:t>
            </a:r>
            <a:r>
              <a:rPr lang="tr-TR" dirty="0"/>
              <a:t> (iletişimin ekonomi politiği)</a:t>
            </a:r>
          </a:p>
          <a:p>
            <a:r>
              <a:rPr lang="tr-TR" dirty="0"/>
              <a:t>W . Edward </a:t>
            </a:r>
            <a:r>
              <a:rPr lang="tr-TR" dirty="0" err="1"/>
              <a:t>McChesney</a:t>
            </a:r>
            <a:r>
              <a:rPr lang="tr-TR" dirty="0"/>
              <a:t> (medya yoğunlaşması, demokrasi ve ticari medya) </a:t>
            </a:r>
          </a:p>
          <a:p>
            <a:r>
              <a:rPr lang="tr-TR" dirty="0"/>
              <a:t>Edward </a:t>
            </a:r>
            <a:r>
              <a:rPr lang="tr-TR" dirty="0" err="1"/>
              <a:t>Herman</a:t>
            </a:r>
            <a:r>
              <a:rPr lang="tr-TR" dirty="0"/>
              <a:t>  (propaganda modeli) </a:t>
            </a:r>
          </a:p>
          <a:p>
            <a:r>
              <a:rPr lang="tr-TR" dirty="0" err="1"/>
              <a:t>Graham</a:t>
            </a:r>
            <a:r>
              <a:rPr lang="tr-TR" dirty="0"/>
              <a:t> </a:t>
            </a:r>
            <a:r>
              <a:rPr lang="tr-TR" dirty="0" err="1"/>
              <a:t>Murdock</a:t>
            </a:r>
            <a:r>
              <a:rPr lang="tr-TR" dirty="0"/>
              <a:t> ve Peter </a:t>
            </a:r>
            <a:r>
              <a:rPr lang="tr-TR" dirty="0" err="1"/>
              <a:t>Golding</a:t>
            </a:r>
            <a:r>
              <a:rPr lang="tr-TR" dirty="0"/>
              <a:t> (medya, mülkiyet ve iktidar ilişkileri)</a:t>
            </a:r>
          </a:p>
        </p:txBody>
      </p:sp>
    </p:spTree>
    <p:extLst>
      <p:ext uri="{BB962C8B-B14F-4D97-AF65-F5344CB8AC3E}">
        <p14:creationId xmlns:p14="http://schemas.microsoft.com/office/powerpoint/2010/main" val="1149930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FE17BAC-131D-4744-89E2-03527B33AF05}"/>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144EF5C3-6FED-446F-A838-E4AF965531E2}"/>
              </a:ext>
            </a:extLst>
          </p:cNvPr>
          <p:cNvSpPr>
            <a:spLocks noGrp="1"/>
          </p:cNvSpPr>
          <p:nvPr>
            <p:ph idx="1"/>
          </p:nvPr>
        </p:nvSpPr>
        <p:spPr/>
        <p:txBody>
          <a:bodyPr/>
          <a:lstStyle/>
          <a:p>
            <a:r>
              <a:rPr lang="tr-TR" dirty="0"/>
              <a:t>Ekonomi politik yaklaşım şu sorulara odaklanır: </a:t>
            </a:r>
          </a:p>
          <a:p>
            <a:pPr marL="514350" indent="-514350">
              <a:buAutoNum type="arabicPeriod"/>
            </a:pPr>
            <a:r>
              <a:rPr lang="tr-TR" dirty="0"/>
              <a:t>Medyanın sahibi kimdir? </a:t>
            </a:r>
          </a:p>
          <a:p>
            <a:pPr marL="0" indent="0">
              <a:buNone/>
            </a:pPr>
            <a:r>
              <a:rPr lang="tr-TR" dirty="0"/>
              <a:t>2. Medya hangi kaynaklardan gelir elde etmektedir? </a:t>
            </a:r>
          </a:p>
          <a:p>
            <a:pPr marL="0" indent="0">
              <a:buNone/>
            </a:pPr>
            <a:r>
              <a:rPr lang="tr-TR" dirty="0"/>
              <a:t>3. Sahiplerin başka sektörlerde yatırımları var mıdır? </a:t>
            </a:r>
          </a:p>
          <a:p>
            <a:pPr marL="0" indent="0">
              <a:buNone/>
            </a:pPr>
            <a:r>
              <a:rPr lang="tr-TR" dirty="0"/>
              <a:t>4. Ekonomik bağımlılık haber seçimlerini nasıl etkileyebilir? </a:t>
            </a:r>
          </a:p>
          <a:p>
            <a:pPr marL="0" indent="0">
              <a:buNone/>
            </a:pPr>
            <a:r>
              <a:rPr lang="tr-TR" dirty="0"/>
              <a:t>5. Medya piyasasındaki yoğunlaşma, kamusal tartışmanın sınırlarını nasıl değiştirebilir?</a:t>
            </a:r>
          </a:p>
        </p:txBody>
      </p:sp>
    </p:spTree>
    <p:extLst>
      <p:ext uri="{BB962C8B-B14F-4D97-AF65-F5344CB8AC3E}">
        <p14:creationId xmlns:p14="http://schemas.microsoft.com/office/powerpoint/2010/main" val="3949716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0C4DA2A-1E8D-4EE4-8742-50CCF74BAFC0}"/>
              </a:ext>
            </a:extLst>
          </p:cNvPr>
          <p:cNvSpPr>
            <a:spLocks noGrp="1"/>
          </p:cNvSpPr>
          <p:nvPr>
            <p:ph type="title"/>
          </p:nvPr>
        </p:nvSpPr>
        <p:spPr/>
        <p:txBody>
          <a:bodyPr/>
          <a:lstStyle/>
          <a:p>
            <a:r>
              <a:rPr lang="tr-TR" dirty="0"/>
              <a:t>Medya sahipliğinin temel biçimleri</a:t>
            </a:r>
          </a:p>
        </p:txBody>
      </p:sp>
      <p:sp>
        <p:nvSpPr>
          <p:cNvPr id="3" name="İçerik Yer Tutucusu 2">
            <a:extLst>
              <a:ext uri="{FF2B5EF4-FFF2-40B4-BE49-F238E27FC236}">
                <a16:creationId xmlns:a16="http://schemas.microsoft.com/office/drawing/2014/main" id="{97D9EE8E-8055-4EC1-B83A-A0AA83FB826C}"/>
              </a:ext>
            </a:extLst>
          </p:cNvPr>
          <p:cNvSpPr>
            <a:spLocks noGrp="1"/>
          </p:cNvSpPr>
          <p:nvPr>
            <p:ph idx="1"/>
          </p:nvPr>
        </p:nvSpPr>
        <p:spPr/>
        <p:txBody>
          <a:bodyPr/>
          <a:lstStyle/>
          <a:p>
            <a:pPr marL="0" indent="0">
              <a:buNone/>
            </a:pPr>
            <a:r>
              <a:rPr lang="tr-TR" dirty="0"/>
              <a:t>1. Yatay yoğunlaşma : Aynı medya pazarında faaliyet gösteren birden fazla kuruluşun tek bir şirket veya sermaye grubunda toplanması. Örnek: Aynı grubun birden fazla televizyon kanalını ve gazeteyi kontrol etmesi.</a:t>
            </a:r>
          </a:p>
          <a:p>
            <a:pPr marL="0" indent="0">
              <a:buNone/>
            </a:pPr>
            <a:r>
              <a:rPr lang="tr-TR" dirty="0"/>
              <a:t>2. Dikey bütünleşme: İçerik üretiminden dağıtıma ve izleyiciye erişime kadar uzanan farklı aşamaların aynı şirketin kontrolünde olması. Örnek: İçerik üreten, dağıtan ve yayın altyapısını kontrol eden şirket yapısı.</a:t>
            </a:r>
          </a:p>
        </p:txBody>
      </p:sp>
    </p:spTree>
    <p:extLst>
      <p:ext uri="{BB962C8B-B14F-4D97-AF65-F5344CB8AC3E}">
        <p14:creationId xmlns:p14="http://schemas.microsoft.com/office/powerpoint/2010/main" val="2160569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F0A77A1-28A0-430F-9B9D-CE8E5F8C1814}"/>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AAF6BD1-F19D-46E0-8CBC-9D2D8479BA2A}"/>
              </a:ext>
            </a:extLst>
          </p:cNvPr>
          <p:cNvSpPr>
            <a:spLocks noGrp="1"/>
          </p:cNvSpPr>
          <p:nvPr>
            <p:ph idx="1"/>
          </p:nvPr>
        </p:nvSpPr>
        <p:spPr/>
        <p:txBody>
          <a:bodyPr/>
          <a:lstStyle/>
          <a:p>
            <a:pPr marL="0" indent="0">
              <a:buNone/>
            </a:pPr>
            <a:r>
              <a:rPr lang="tr-TR" dirty="0"/>
              <a:t>3. </a:t>
            </a:r>
            <a:r>
              <a:rPr lang="tr-TR" b="1" dirty="0"/>
              <a:t>Çapraz medya sahipliği</a:t>
            </a:r>
            <a:r>
              <a:rPr lang="tr-TR" dirty="0"/>
              <a:t>: Aynı grubun televizyon, gazete, radyo ve dijital yayıncılık gibi farklı medya alanlarında faaliyet göstermesi. Örnek: Bir şirketin hem ulusal televizyon kanalı hem de haber sitesi işletmesi. 4. </a:t>
            </a:r>
            <a:r>
              <a:rPr lang="tr-TR" b="1" dirty="0"/>
              <a:t>Medya dışı sektörlerle bütünleşme: </a:t>
            </a:r>
            <a:r>
              <a:rPr lang="tr-TR" dirty="0"/>
              <a:t>Medya şirketinin inşaat, enerji, finans veya başka sektörlerde faaliyet gösteren bir holdingin parçası olması. </a:t>
            </a:r>
          </a:p>
          <a:p>
            <a:pPr marL="0" indent="0">
              <a:buNone/>
            </a:pPr>
            <a:endParaRPr lang="tr-TR" dirty="0"/>
          </a:p>
        </p:txBody>
      </p:sp>
    </p:spTree>
    <p:extLst>
      <p:ext uri="{BB962C8B-B14F-4D97-AF65-F5344CB8AC3E}">
        <p14:creationId xmlns:p14="http://schemas.microsoft.com/office/powerpoint/2010/main" val="2005334302"/>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TotalTime>
  <Words>497</Words>
  <Application>Microsoft Office PowerPoint</Application>
  <PresentationFormat>Geniş ekran</PresentationFormat>
  <Paragraphs>33</Paragraphs>
  <Slides>10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10</vt:i4>
      </vt:variant>
    </vt:vector>
  </HeadingPairs>
  <TitlesOfParts>
    <vt:vector size="14" baseType="lpstr">
      <vt:lpstr>Arial</vt:lpstr>
      <vt:lpstr>Calibri</vt:lpstr>
      <vt:lpstr>Calibri Light</vt:lpstr>
      <vt:lpstr>Office Teması</vt:lpstr>
      <vt:lpstr>Medya Shipliği </vt:lpstr>
      <vt:lpstr>PowerPoint Sunusu</vt:lpstr>
      <vt:lpstr>Medya sahipliği neden önemlidir?</vt:lpstr>
      <vt:lpstr>PowerPoint Sunusu</vt:lpstr>
      <vt:lpstr>Medya sahipliğini konusundaki kuramsal yaklaşımlar</vt:lpstr>
      <vt:lpstr>PowerPoint Sunusu</vt:lpstr>
      <vt:lpstr> Ekonomi politik yaklaşım: Medya, sermaye ve iktidar ilişkisi</vt:lpstr>
      <vt:lpstr>PowerPoint Sunusu</vt:lpstr>
      <vt:lpstr>Medya sahipliğinin temel biçimleri</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Medya Shipliği</dc:title>
  <dc:creator>BEDRİYEPOYRAZ</dc:creator>
  <cp:lastModifiedBy>BEDRİYEPOYRAZ</cp:lastModifiedBy>
  <cp:revision>4</cp:revision>
  <dcterms:created xsi:type="dcterms:W3CDTF">2026-10-23T06:45:16Z</dcterms:created>
  <dcterms:modified xsi:type="dcterms:W3CDTF">2026-10-23T07:05:32Z</dcterms:modified>
</cp:coreProperties>
</file>