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9" autoAdjust="0"/>
    <p:restoredTop sz="94660"/>
  </p:normalViewPr>
  <p:slideViewPr>
    <p:cSldViewPr snapToGrid="0">
      <p:cViewPr varScale="1">
        <p:scale>
          <a:sx n="58" d="100"/>
          <a:sy n="58" d="100"/>
        </p:scale>
        <p:origin x="78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C4A5684-01A0-4113-9CF4-A7376DF2FA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D7D2D90A-9355-409F-8BEC-65DC45E6D4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FDC3D16-D0C8-4A6A-8F02-41586E58F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BF983-8567-418F-9403-3DF7852CB7CA}" type="datetimeFigureOut">
              <a:rPr lang="tr-TR" smtClean="0"/>
              <a:t>23.10.2026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F3D5C2A-0549-41E9-8587-87DD74166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7FFD116-1666-42AB-9364-63B542DC8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12EC8-8DD7-4FA3-BEEA-58503A8617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54666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FC9A318-8328-4C8B-A96E-A870CB96B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977D20C-5F3A-487B-B64C-735C536AD8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8A20082-CC9A-42E7-BE9F-2154DD8C5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BF983-8567-418F-9403-3DF7852CB7CA}" type="datetimeFigureOut">
              <a:rPr lang="tr-TR" smtClean="0"/>
              <a:t>23.10.2026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AE308D4-A9B5-49E3-9913-9A543BDA1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C256D90-F5B2-4FBA-B6A5-D51134974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12EC8-8DD7-4FA3-BEEA-58503A8617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33256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7468397-2322-4EF7-9C20-F4CAD12C2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E4817C9-296B-42C7-AFDB-BF970C3140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7F77A10-DBAF-495E-B833-2FAEB7B02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BF983-8567-418F-9403-3DF7852CB7CA}" type="datetimeFigureOut">
              <a:rPr lang="tr-TR" smtClean="0"/>
              <a:t>23.10.2026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3F988E1-DD8B-4C5A-B70B-46B4DD43F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C2FA7D2-1A5C-4806-AF64-E7A0471DD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12EC8-8DD7-4FA3-BEEA-58503A8617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72320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D1CA539-CF3A-465F-BC54-26B006D8E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A8F382F-89D0-4541-A578-60EB22CEC4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6FC1B8F-7B63-4D2E-B3C7-4C10A2108F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3D4AEBE-A4AB-4565-8A4C-734F2FCC6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BF983-8567-418F-9403-3DF7852CB7CA}" type="datetimeFigureOut">
              <a:rPr lang="tr-TR" smtClean="0"/>
              <a:t>23.10.2026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F912AF7-FC98-4074-B019-171C9D06C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C4F8421-17ED-47C1-BC85-D62BCCEF8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12EC8-8DD7-4FA3-BEEA-58503A8617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8846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4483E98-9A5D-42DB-8737-03671C3B0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1B1195A-2D5A-435E-B1A0-EA1F1EB0A1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D92ABC2-07D2-4719-AA15-3A37D87118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F7691611-F07C-4ECC-A9C9-9A7403E028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A558FA1F-AC5A-46BB-8D77-23707B2C55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08997CFD-9ABE-4173-866A-99FF2C6DA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BF983-8567-418F-9403-3DF7852CB7CA}" type="datetimeFigureOut">
              <a:rPr lang="tr-TR" smtClean="0"/>
              <a:t>23.10.2026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B80D1C80-867F-4004-BFD0-13C5FFBB5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95ABF804-19E1-4EB8-B9BD-ED6D986D6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12EC8-8DD7-4FA3-BEEA-58503A8617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41684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D45461F-1A4E-4768-AFF7-325B7124E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DC9EF136-11CC-4B2D-B624-A05EF82C9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BF983-8567-418F-9403-3DF7852CB7CA}" type="datetimeFigureOut">
              <a:rPr lang="tr-TR" smtClean="0"/>
              <a:t>23.10.2026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DC33408-D219-4C7F-8072-7065D7012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370D24B-4D77-4280-9855-682499DF8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12EC8-8DD7-4FA3-BEEA-58503A8617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8068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FEC25298-7102-415C-B9B7-3E148A29D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BF983-8567-418F-9403-3DF7852CB7CA}" type="datetimeFigureOut">
              <a:rPr lang="tr-TR" smtClean="0"/>
              <a:t>23.10.2026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3468DA35-76E2-42C3-9142-97A1383D3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27BA4D0-6004-437D-A538-7D978A874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12EC8-8DD7-4FA3-BEEA-58503A8617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500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9BFB2DC-4586-4548-BF57-11674338E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E2EB163-9947-41EF-90E0-4F3888878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0F0807F6-998D-4E34-8C8F-B6DDBFFDFE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93F71A3-59E8-482B-BF42-F843E0EFF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BF983-8567-418F-9403-3DF7852CB7CA}" type="datetimeFigureOut">
              <a:rPr lang="tr-TR" smtClean="0"/>
              <a:t>23.10.2026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D26FB49-A042-42A4-B733-785769F4F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AA9D46F-B05C-4C43-A44A-7B46E5A52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12EC8-8DD7-4FA3-BEEA-58503A8617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630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E931A21-DCA8-4358-8BF3-A581C1541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87856BE6-0D2C-4060-916B-C50DF043EB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39268AE6-A5F6-4F6C-847A-278D9A6333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DBC0EB8-6BF4-43FD-97A4-50AA999D9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BF983-8567-418F-9403-3DF7852CB7CA}" type="datetimeFigureOut">
              <a:rPr lang="tr-TR" smtClean="0"/>
              <a:t>23.10.2026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42F1E114-3F98-4485-BC91-EF365E3E0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7C1FE08-D7C1-48D0-8AB0-F3758FE55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12EC8-8DD7-4FA3-BEEA-58503A8617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97171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2D12FA8-C731-4311-95A7-17934B077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22E93DD5-5229-403A-A826-DFB281EB06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C30EBAC-E9C9-460E-ACC5-BF9354790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BF983-8567-418F-9403-3DF7852CB7CA}" type="datetimeFigureOut">
              <a:rPr lang="tr-TR" smtClean="0"/>
              <a:t>23.10.2026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99DD985-4232-4867-8508-FD4C2F0FA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30562D7-E6F3-4AEF-A4F3-15C260E8F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12EC8-8DD7-4FA3-BEEA-58503A8617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01325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10C5D005-B11C-4357-89FE-850CE7BE24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25BA6289-A6E0-447A-A619-E9E6FE5C39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61ED2B6-901C-4C23-8D59-88C5E6909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BF983-8567-418F-9403-3DF7852CB7CA}" type="datetimeFigureOut">
              <a:rPr lang="tr-TR" smtClean="0"/>
              <a:t>23.10.2026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6F91FA8-451C-4BD6-9AD8-501FCB3BD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FE35D31-03A6-4A55-A54D-AE63039DE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12EC8-8DD7-4FA3-BEEA-58503A8617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71898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DA9C21E5-5362-4F7E-A1D6-BC84E3AA2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FB5C3E7-5B2E-436C-9C11-A7DA085DE0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A589E0D-268A-40C5-BB87-34982C5D21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BF983-8567-418F-9403-3DF7852CB7CA}" type="datetimeFigureOut">
              <a:rPr lang="tr-TR" smtClean="0"/>
              <a:t>23.10.2026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EE43BF5-3321-459B-98CF-1363401A21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1BD5D95-037A-4046-AC97-737F57587F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212EC8-8DD7-4FA3-BEEA-58503A8617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6370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CE0CA62-2E74-491B-99DE-0BC0B73F95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Medya </a:t>
            </a:r>
            <a:r>
              <a:rPr lang="tr-TR" dirty="0" err="1"/>
              <a:t>Shipliği</a:t>
            </a:r>
            <a:r>
              <a:rPr lang="tr-TR" dirty="0"/>
              <a:t> 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2CCA507-5945-44AD-9085-53E879A68B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40518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6D6EBAA-C8F5-4CF3-B8A7-B4E90269E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Medyada yasal düzenleme nedir?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EB95E1C-2142-4E46-8CA4-007F4FBA5C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  <a:defRPr sz="2100">
                <a:solidFill>
                  <a:srgbClr val="28313B"/>
                </a:solidFill>
                <a:latin typeface="Aptos"/>
              </a:defRPr>
            </a:pPr>
            <a:r>
              <a:rPr lang="tr-TR" dirty="0"/>
              <a:t>Medya kuruluşlarının faaliyetlerini belirleyen hukuk kuralları bütünüdür.</a:t>
            </a:r>
          </a:p>
          <a:p>
            <a:pPr>
              <a:spcAft>
                <a:spcPts val="1200"/>
              </a:spcAft>
              <a:defRPr sz="2100">
                <a:solidFill>
                  <a:srgbClr val="28313B"/>
                </a:solidFill>
                <a:latin typeface="Aptos"/>
              </a:defRPr>
            </a:pPr>
            <a:r>
              <a:rPr lang="tr-TR" dirty="0"/>
              <a:t>Kimlerin yayın yapabileceğini ve hangi koşullara uyulacağını düzenler.</a:t>
            </a:r>
          </a:p>
          <a:p>
            <a:pPr>
              <a:spcAft>
                <a:spcPts val="1200"/>
              </a:spcAft>
              <a:defRPr sz="2100">
                <a:solidFill>
                  <a:srgbClr val="28313B"/>
                </a:solidFill>
                <a:latin typeface="Aptos"/>
              </a:defRPr>
            </a:pPr>
            <a:r>
              <a:rPr lang="tr-TR" dirty="0"/>
              <a:t>Yayın kuruluşlarının haklarını, yükümlülüklerini ve sorumluluklarını belirler.</a:t>
            </a:r>
          </a:p>
          <a:p>
            <a:pPr>
              <a:spcAft>
                <a:spcPts val="1200"/>
              </a:spcAft>
              <a:defRPr sz="2100">
                <a:solidFill>
                  <a:srgbClr val="28313B"/>
                </a:solidFill>
                <a:latin typeface="Aptos"/>
              </a:defRPr>
            </a:pPr>
            <a:r>
              <a:rPr lang="tr-TR" dirty="0"/>
              <a:t>Basın, radyo-televizyon, internet haber siteleri ve dijital yayınları farklı ölçülerde kapsar.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66973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47D712F-075E-4AFA-9E0A-645ABE2F9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Neden yasal düzenlemeye ihtiyaç duyulur?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6E456DE-AB8D-44F4-8FE7-A9137617C3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  <a:defRPr sz="2000">
                <a:solidFill>
                  <a:srgbClr val="28313B"/>
                </a:solidFill>
                <a:latin typeface="Aptos"/>
              </a:defRPr>
            </a:pPr>
            <a:r>
              <a:rPr lang="tr-TR" dirty="0"/>
              <a:t>Sınırlı kaynakların yönetimi: radyo ve televizyon frekanslarının tahsisi.</a:t>
            </a:r>
          </a:p>
          <a:p>
            <a:pPr>
              <a:spcAft>
                <a:spcPts val="1200"/>
              </a:spcAft>
              <a:defRPr sz="2000">
                <a:solidFill>
                  <a:srgbClr val="28313B"/>
                </a:solidFill>
                <a:latin typeface="Aptos"/>
              </a:defRPr>
            </a:pPr>
            <a:r>
              <a:rPr lang="tr-TR" dirty="0"/>
              <a:t>Temel hakların korunması: ifade özgürlüğü, özel hayat ve kişilik hakları.</a:t>
            </a:r>
          </a:p>
          <a:p>
            <a:pPr>
              <a:spcAft>
                <a:spcPts val="1200"/>
              </a:spcAft>
              <a:defRPr sz="2000">
                <a:solidFill>
                  <a:srgbClr val="28313B"/>
                </a:solidFill>
                <a:latin typeface="Aptos"/>
              </a:defRPr>
            </a:pPr>
            <a:r>
              <a:rPr lang="tr-TR" dirty="0"/>
              <a:t>Rekabetin korunması: medya sahipliğinin aşırı yoğunlaşmasının önlenmesi</a:t>
            </a:r>
          </a:p>
          <a:p>
            <a:pPr>
              <a:spcAft>
                <a:spcPts val="1200"/>
              </a:spcAft>
              <a:defRPr sz="2000">
                <a:solidFill>
                  <a:srgbClr val="28313B"/>
                </a:solidFill>
                <a:latin typeface="Aptos"/>
              </a:defRPr>
            </a:pPr>
            <a:r>
              <a:rPr lang="tr-TR" dirty="0"/>
              <a:t>Kamusal sorumluluk: çoğulculuk, çocukların korunması ve haber alma hakkı </a:t>
            </a:r>
          </a:p>
          <a:p>
            <a:pPr>
              <a:spcAft>
                <a:spcPts val="1200"/>
              </a:spcAft>
              <a:defRPr sz="2000">
                <a:solidFill>
                  <a:srgbClr val="28313B"/>
                </a:solidFill>
                <a:latin typeface="Aptos"/>
              </a:defRPr>
            </a:pPr>
            <a:r>
              <a:rPr lang="tr-TR" dirty="0"/>
              <a:t>Dijital ortam: internet yayınları, platformlar ve kişisel verilerle ilgili sorunlar.</a:t>
            </a:r>
          </a:p>
        </p:txBody>
      </p:sp>
    </p:spTree>
    <p:extLst>
      <p:ext uri="{BB962C8B-B14F-4D97-AF65-F5344CB8AC3E}">
        <p14:creationId xmlns:p14="http://schemas.microsoft.com/office/powerpoint/2010/main" val="2158899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E093B0F-70BC-47B2-AB18-1F6CEA781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5A9D497-3679-4400-80C2-B604ACB53D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Düzenleme Denetim anlamına gelmez:</a:t>
            </a:r>
          </a:p>
          <a:p>
            <a:pPr>
              <a:spcAft>
                <a:spcPts val="1200"/>
              </a:spcAft>
              <a:defRPr sz="2100">
                <a:solidFill>
                  <a:srgbClr val="28313B"/>
                </a:solidFill>
                <a:latin typeface="Aptos"/>
              </a:defRPr>
            </a:pPr>
            <a:r>
              <a:rPr lang="tr-TR" dirty="0"/>
              <a:t>Düzenleme: genel kuralların, yetkilerin ve kurumsal çerçevenin oluşturulması.</a:t>
            </a:r>
          </a:p>
          <a:p>
            <a:pPr>
              <a:spcAft>
                <a:spcPts val="1200"/>
              </a:spcAft>
              <a:defRPr sz="2100">
                <a:solidFill>
                  <a:srgbClr val="28313B"/>
                </a:solidFill>
                <a:latin typeface="Aptos"/>
              </a:defRPr>
            </a:pPr>
            <a:r>
              <a:rPr lang="tr-TR" dirty="0"/>
              <a:t>Denetim: kuruluşların bu kurallara uyup uymadığının incelenmesi.</a:t>
            </a:r>
          </a:p>
          <a:p>
            <a:pPr>
              <a:spcAft>
                <a:spcPts val="1200"/>
              </a:spcAft>
              <a:defRPr sz="2100">
                <a:solidFill>
                  <a:srgbClr val="28313B"/>
                </a:solidFill>
                <a:latin typeface="Aptos"/>
              </a:defRPr>
            </a:pPr>
            <a:r>
              <a:rPr lang="tr-TR" dirty="0"/>
              <a:t>Yaptırım: ihlal tespit edildiğinde mevzuatın izin verdiği sonuçların uygulanması.</a:t>
            </a:r>
          </a:p>
          <a:p>
            <a:pPr>
              <a:spcAft>
                <a:spcPts val="1200"/>
              </a:spcAft>
              <a:defRPr sz="2100">
                <a:solidFill>
                  <a:srgbClr val="28313B"/>
                </a:solidFill>
                <a:latin typeface="Aptos"/>
              </a:defRPr>
            </a:pPr>
            <a:r>
              <a:rPr lang="tr-TR" dirty="0"/>
              <a:t>Her üç aşama da hukuk devleti, ölçülülük ve temel haklar çerçevesinde yürütülmelidir.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70978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1D71659-64DF-40C2-B133-3F061EE370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  <a:defRPr sz="1900">
                <a:solidFill>
                  <a:srgbClr val="28313B"/>
                </a:solidFill>
                <a:latin typeface="Aptos"/>
              </a:defRPr>
            </a:pPr>
            <a:r>
              <a:rPr lang="tr-TR" dirty="0"/>
              <a:t>Sahiplik yapısı, haber gündemini ve farklı görüşlerin görünürlüğünü engelleyebilir. </a:t>
            </a:r>
          </a:p>
          <a:p>
            <a:pPr>
              <a:spcAft>
                <a:spcPts val="1200"/>
              </a:spcAft>
              <a:defRPr sz="1900">
                <a:solidFill>
                  <a:srgbClr val="28313B"/>
                </a:solidFill>
                <a:latin typeface="Aptos"/>
              </a:defRPr>
            </a:pPr>
            <a:r>
              <a:rPr lang="tr-TR" dirty="0"/>
              <a:t>Tekelleşme: piyasa gücünün tek bir işletmede yoğunlaşmasına neden olabilir</a:t>
            </a:r>
          </a:p>
          <a:p>
            <a:pPr>
              <a:spcAft>
                <a:spcPts val="1200"/>
              </a:spcAft>
              <a:defRPr sz="1900">
                <a:solidFill>
                  <a:srgbClr val="28313B"/>
                </a:solidFill>
                <a:latin typeface="Aptos"/>
              </a:defRPr>
            </a:pPr>
            <a:r>
              <a:rPr lang="tr-TR" dirty="0"/>
              <a:t>Sahiplik yoğunlaşması: birkaç şirketin pazarda büyük paya sahip olması durumunda medyanın içeriğini kaçınılmaz olarak tek tipleştirir ve halkın ihtiyaç duyduğu enformasyon akışını engeller.</a:t>
            </a:r>
          </a:p>
          <a:p>
            <a:pPr>
              <a:spcAft>
                <a:spcPts val="1200"/>
              </a:spcAft>
              <a:defRPr sz="1900">
                <a:solidFill>
                  <a:srgbClr val="28313B"/>
                </a:solidFill>
                <a:latin typeface="Aptos"/>
              </a:defRPr>
            </a:pPr>
            <a:r>
              <a:rPr lang="tr-TR" dirty="0" err="1"/>
              <a:t>Editoryal</a:t>
            </a:r>
            <a:r>
              <a:rPr lang="tr-TR" dirty="0"/>
              <a:t> bağımsızlık: gazetecilik kararlarının uygunsuz dış müdahalelerden bağımsız alınmasını güvence altına alır</a:t>
            </a: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AD0EAF48-B045-4524-8CB2-CEE127B518C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48013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Aft>
                <a:spcPts val="400"/>
              </a:spcAft>
              <a:defRPr sz="2800" b="1">
                <a:solidFill>
                  <a:srgbClr val="182D4B"/>
                </a:solidFill>
                <a:latin typeface="Aptos"/>
              </a:defRPr>
            </a:pPr>
            <a:r>
              <a:rPr dirty="0" err="1"/>
              <a:t>Medya</a:t>
            </a:r>
            <a:r>
              <a:rPr dirty="0"/>
              <a:t> </a:t>
            </a:r>
            <a:r>
              <a:rPr dirty="0" err="1"/>
              <a:t>sahipliği</a:t>
            </a:r>
            <a:r>
              <a:rPr dirty="0"/>
              <a:t> </a:t>
            </a:r>
            <a:r>
              <a:rPr dirty="0" err="1"/>
              <a:t>neden</a:t>
            </a:r>
            <a:r>
              <a:rPr dirty="0"/>
              <a:t> </a:t>
            </a:r>
            <a:r>
              <a:rPr dirty="0" err="1"/>
              <a:t>önemlidir</a:t>
            </a:r>
            <a:r>
              <a:rPr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14636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82769C5-A4FC-4783-91CC-DADB80413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4758A53-6E53-46DF-BDDD-05BF287B7E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Bu nedenle yasal düzenleme ile medyanın sahiplik ilişkisin düzenlenir ve kamu yararı yaklaşımıyla garanti altına alınır. </a:t>
            </a:r>
          </a:p>
          <a:p>
            <a:r>
              <a:rPr lang="tr-TR" dirty="0"/>
              <a:t>Herkesin özgürce istediği her konuda yeterli derecede bilgilenmesini güvence altına alır. </a:t>
            </a:r>
          </a:p>
          <a:p>
            <a:r>
              <a:rPr lang="tr-TR" dirty="0"/>
              <a:t>Ancak hiç kuşkusuz bütün bunlar ancak demokratik bir yönetimde mümkün olabilir.</a:t>
            </a:r>
          </a:p>
        </p:txBody>
      </p:sp>
    </p:spTree>
    <p:extLst>
      <p:ext uri="{BB962C8B-B14F-4D97-AF65-F5344CB8AC3E}">
        <p14:creationId xmlns:p14="http://schemas.microsoft.com/office/powerpoint/2010/main" val="1561476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82769C5-A4FC-4783-91CC-DADB80413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4758A53-6E53-46DF-BDDD-05BF287B7E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Medya alanında yasal düzenleme mutlaka gereklidir</a:t>
            </a:r>
          </a:p>
          <a:p>
            <a:r>
              <a:rPr lang="tr-TR" dirty="0"/>
              <a:t>Yasal düzenleme denetim anlamına gelemez.</a:t>
            </a:r>
          </a:p>
          <a:p>
            <a:r>
              <a:rPr lang="tr-TR" dirty="0"/>
              <a:t>Yasal düzenleme tam tersine </a:t>
            </a:r>
            <a:r>
              <a:rPr lang="tr-TR"/>
              <a:t>bütün halkın </a:t>
            </a:r>
            <a:r>
              <a:rPr lang="tr-TR" dirty="0"/>
              <a:t>doğru haber alma doğru enformasyona erişme hakkını güvence altına alır.</a:t>
            </a:r>
          </a:p>
        </p:txBody>
      </p:sp>
    </p:spTree>
    <p:extLst>
      <p:ext uri="{BB962C8B-B14F-4D97-AF65-F5344CB8AC3E}">
        <p14:creationId xmlns:p14="http://schemas.microsoft.com/office/powerpoint/2010/main" val="543405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292</Words>
  <Application>Microsoft Office PowerPoint</Application>
  <PresentationFormat>Geniş ekran</PresentationFormat>
  <Paragraphs>28</Paragraphs>
  <Slides>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12" baseType="lpstr">
      <vt:lpstr>Aptos</vt:lpstr>
      <vt:lpstr>Arial</vt:lpstr>
      <vt:lpstr>Calibri</vt:lpstr>
      <vt:lpstr>Calibri Light</vt:lpstr>
      <vt:lpstr>Office Teması</vt:lpstr>
      <vt:lpstr>Medya Shipliği </vt:lpstr>
      <vt:lpstr>Medyada yasal düzenleme nedir?</vt:lpstr>
      <vt:lpstr>Neden yasal düzenlemeye ihtiyaç duyulur?</vt:lpstr>
      <vt:lpstr>PowerPoint Sunusu</vt:lpstr>
      <vt:lpstr>Medya sahipliği neden önemlidir?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Medya Shipliği</dc:title>
  <dc:creator>BEDRİYEPOYRAZ</dc:creator>
  <cp:lastModifiedBy>BEDRİYEPOYRAZ</cp:lastModifiedBy>
  <cp:revision>7</cp:revision>
  <dcterms:created xsi:type="dcterms:W3CDTF">2026-10-23T06:45:16Z</dcterms:created>
  <dcterms:modified xsi:type="dcterms:W3CDTF">2026-10-23T07:21:13Z</dcterms:modified>
</cp:coreProperties>
</file>